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07.xml" ContentType="application/vnd.openxmlformats-officedocument.presentationml.tags+xml"/>
  <Override PartName="/ppt/notesSlides/notesSlide1.xml" ContentType="application/vnd.openxmlformats-officedocument.presentationml.notesSlide+xml"/>
  <Override PartName="/ppt/tags/tag10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0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1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11.xml" ContentType="application/vnd.openxmlformats-officedocument.presentationml.tags+xml"/>
  <Override PartName="/ppt/notesSlides/notesSlide14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5.xml" ContentType="application/vnd.openxmlformats-officedocument.presentationml.notesSlide+xml"/>
  <Override PartName="/ppt/tags/tag114.xml" ContentType="application/vnd.openxmlformats-officedocument.presentationml.tags+xml"/>
  <Override PartName="/ppt/notesSlides/notesSlide16.xml" ContentType="application/vnd.openxmlformats-officedocument.presentationml.notesSlide+xml"/>
  <Override PartName="/ppt/tags/tag11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9.xml" ContentType="application/vnd.openxmlformats-officedocument.presentationml.notesSlide+xml"/>
  <Override PartName="/ppt/tags/tag120.xml" ContentType="application/vnd.openxmlformats-officedocument.presentationml.tags+xml"/>
  <Override PartName="/ppt/notesSlides/notesSlide20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1.xml" ContentType="application/vnd.openxmlformats-officedocument.presentationml.notesSlide+xml"/>
  <Override PartName="/ppt/tags/tag124.xml" ContentType="application/vnd.openxmlformats-officedocument.presentationml.tags+xml"/>
  <Override PartName="/ppt/notesSlides/notesSlide22.xml" ContentType="application/vnd.openxmlformats-officedocument.presentationml.notesSlide+xml"/>
  <Override PartName="/ppt/tags/tag125.xml" ContentType="application/vnd.openxmlformats-officedocument.presentationml.tags+xml"/>
  <Override PartName="/ppt/notesSlides/notesSlide23.xml" ContentType="application/vnd.openxmlformats-officedocument.presentationml.notesSlide+xml"/>
  <Override PartName="/ppt/tags/tag126.xml" ContentType="application/vnd.openxmlformats-officedocument.presentationml.tags+xml"/>
  <Override PartName="/ppt/notesSlides/notesSlide24.xml" ContentType="application/vnd.openxmlformats-officedocument.presentationml.notesSlide+xml"/>
  <Override PartName="/ppt/tags/tag127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28.xml" ContentType="application/vnd.openxmlformats-officedocument.presentationml.tags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tags/tag129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674" r:id="rId2"/>
  </p:sldMasterIdLst>
  <p:notesMasterIdLst>
    <p:notesMasterId r:id="rId46"/>
  </p:notesMasterIdLst>
  <p:handoutMasterIdLst>
    <p:handoutMasterId r:id="rId47"/>
  </p:handoutMasterIdLst>
  <p:sldIdLst>
    <p:sldId id="388" r:id="rId3"/>
    <p:sldId id="852" r:id="rId4"/>
    <p:sldId id="838" r:id="rId5"/>
    <p:sldId id="858" r:id="rId6"/>
    <p:sldId id="804" r:id="rId7"/>
    <p:sldId id="815" r:id="rId8"/>
    <p:sldId id="836" r:id="rId9"/>
    <p:sldId id="855" r:id="rId10"/>
    <p:sldId id="755" r:id="rId11"/>
    <p:sldId id="831" r:id="rId12"/>
    <p:sldId id="863" r:id="rId13"/>
    <p:sldId id="818" r:id="rId14"/>
    <p:sldId id="862" r:id="rId15"/>
    <p:sldId id="860" r:id="rId16"/>
    <p:sldId id="560" r:id="rId17"/>
    <p:sldId id="800" r:id="rId18"/>
    <p:sldId id="702" r:id="rId19"/>
    <p:sldId id="703" r:id="rId20"/>
    <p:sldId id="734" r:id="rId21"/>
    <p:sldId id="704" r:id="rId22"/>
    <p:sldId id="705" r:id="rId23"/>
    <p:sldId id="821" r:id="rId24"/>
    <p:sldId id="824" r:id="rId25"/>
    <p:sldId id="768" r:id="rId26"/>
    <p:sldId id="808" r:id="rId27"/>
    <p:sldId id="819" r:id="rId28"/>
    <p:sldId id="822" r:id="rId29"/>
    <p:sldId id="823" r:id="rId30"/>
    <p:sldId id="725" r:id="rId31"/>
    <p:sldId id="708" r:id="rId32"/>
    <p:sldId id="569" r:id="rId33"/>
    <p:sldId id="846" r:id="rId34"/>
    <p:sldId id="571" r:id="rId35"/>
    <p:sldId id="570" r:id="rId36"/>
    <p:sldId id="801" r:id="rId37"/>
    <p:sldId id="802" r:id="rId38"/>
    <p:sldId id="833" r:id="rId39"/>
    <p:sldId id="834" r:id="rId40"/>
    <p:sldId id="841" r:id="rId41"/>
    <p:sldId id="788" r:id="rId42"/>
    <p:sldId id="789" r:id="rId43"/>
    <p:sldId id="805" r:id="rId44"/>
    <p:sldId id="387" r:id="rId4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37CD2697-8658-8243-8326-1A6820C2CAE2}">
          <p14:sldIdLst>
            <p14:sldId id="388"/>
            <p14:sldId id="852"/>
            <p14:sldId id="838"/>
            <p14:sldId id="858"/>
            <p14:sldId id="804"/>
            <p14:sldId id="815"/>
            <p14:sldId id="836"/>
            <p14:sldId id="855"/>
            <p14:sldId id="755"/>
          </p14:sldIdLst>
        </p14:section>
        <p14:section name="Architecture" id="{D6D35C86-85AA-47CC-B50A-2010706E7AE0}">
          <p14:sldIdLst>
            <p14:sldId id="831"/>
            <p14:sldId id="863"/>
            <p14:sldId id="818"/>
            <p14:sldId id="862"/>
            <p14:sldId id="860"/>
            <p14:sldId id="560"/>
            <p14:sldId id="800"/>
          </p14:sldIdLst>
        </p14:section>
        <p14:section name="Structuring" id="{9C2073E0-1F47-47DB-B094-55F43652B8A4}">
          <p14:sldIdLst>
            <p14:sldId id="702"/>
            <p14:sldId id="703"/>
            <p14:sldId id="734"/>
            <p14:sldId id="704"/>
            <p14:sldId id="705"/>
          </p14:sldIdLst>
        </p14:section>
        <p14:section name="Our SA Algorithm" id="{B4D477A0-F216-4C01-A085-5CB6FD96E994}">
          <p14:sldIdLst>
            <p14:sldId id="821"/>
            <p14:sldId id="824"/>
            <p14:sldId id="768"/>
            <p14:sldId id="808"/>
            <p14:sldId id="819"/>
            <p14:sldId id="822"/>
            <p14:sldId id="823"/>
            <p14:sldId id="725"/>
            <p14:sldId id="708"/>
          </p14:sldIdLst>
        </p14:section>
        <p14:section name="Evaluation" id="{6F17E98C-4C3D-4E8A-BCD1-4AB5BF37DC3E}">
          <p14:sldIdLst>
            <p14:sldId id="569"/>
            <p14:sldId id="846"/>
            <p14:sldId id="571"/>
            <p14:sldId id="570"/>
            <p14:sldId id="801"/>
            <p14:sldId id="802"/>
            <p14:sldId id="833"/>
            <p14:sldId id="834"/>
            <p14:sldId id="841"/>
            <p14:sldId id="788"/>
          </p14:sldIdLst>
        </p14:section>
        <p14:section name="Future Work and Conclusion" id="{D34EB5AB-00F8-48D8-A8BB-22B1F7673047}">
          <p14:sldIdLst>
            <p14:sldId id="789"/>
            <p14:sldId id="805"/>
            <p14:sldId id="3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orient="horz" pos="1392">
          <p15:clr>
            <a:srgbClr val="A4A3A4"/>
          </p15:clr>
        </p15:guide>
        <p15:guide id="3" pos="3840">
          <p15:clr>
            <a:srgbClr val="A4A3A4"/>
          </p15:clr>
        </p15:guide>
        <p15:guide id="4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0"/>
    <a:srgbClr val="0000FF"/>
    <a:srgbClr val="990000"/>
    <a:srgbClr val="FC5C8B"/>
    <a:srgbClr val="FF3300"/>
    <a:srgbClr val="FF0000"/>
    <a:srgbClr val="0080FF"/>
    <a:srgbClr val="3F5842"/>
    <a:srgbClr val="595A5A"/>
    <a:srgbClr val="A32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32" autoAdjust="0"/>
    <p:restoredTop sz="64991" autoAdjust="0"/>
  </p:normalViewPr>
  <p:slideViewPr>
    <p:cSldViewPr snapToObjects="1">
      <p:cViewPr varScale="1">
        <p:scale>
          <a:sx n="48" d="100"/>
          <a:sy n="48" d="100"/>
        </p:scale>
        <p:origin x="1674" y="54"/>
      </p:cViewPr>
      <p:guideLst>
        <p:guide orient="horz" pos="2880"/>
        <p:guide orient="horz" pos="1392"/>
        <p:guide pos="384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752"/>
    </p:cViewPr>
  </p:sorterViewPr>
  <p:notesViewPr>
    <p:cSldViewPr snapToGrid="0" snapToObjects="1">
      <p:cViewPr varScale="1">
        <p:scale>
          <a:sx n="59" d="100"/>
          <a:sy n="59" d="100"/>
        </p:scale>
        <p:origin x="-36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Phoenix</c:v>
                </c:pt>
                <c:pt idx="2">
                  <c:v>Hex-Rays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8075400"/>
        <c:axId val="346899552"/>
      </c:barChart>
      <c:catAx>
        <c:axId val="18075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/>
        </c:spPr>
        <c:txPr>
          <a:bodyPr/>
          <a:lstStyle/>
          <a:p>
            <a:pPr>
              <a:defRPr sz="2000"/>
            </a:pPr>
            <a:endParaRPr lang="en-US"/>
          </a:p>
        </c:txPr>
        <c:crossAx val="346899552"/>
        <c:crosses val="autoZero"/>
        <c:auto val="1"/>
        <c:lblAlgn val="ctr"/>
        <c:lblOffset val="100"/>
        <c:noMultiLvlLbl val="0"/>
      </c:catAx>
      <c:valAx>
        <c:axId val="346899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075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Phoenix</c:v>
                </c:pt>
                <c:pt idx="1">
                  <c:v>Phoenix (orig. structural analysis)</c:v>
                </c:pt>
                <c:pt idx="2">
                  <c:v>Hex-Rays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1229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52671312"/>
        <c:axId val="352670136"/>
      </c:barChart>
      <c:catAx>
        <c:axId val="352671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/>
        </c:spPr>
        <c:txPr>
          <a:bodyPr/>
          <a:lstStyle/>
          <a:p>
            <a:pPr>
              <a:defRPr sz="2000"/>
            </a:pPr>
            <a:endParaRPr lang="en-US"/>
          </a:p>
        </c:txPr>
        <c:crossAx val="352670136"/>
        <c:crosses val="autoZero"/>
        <c:auto val="1"/>
        <c:lblAlgn val="ctr"/>
        <c:lblOffset val="100"/>
        <c:noMultiLvlLbl val="0"/>
      </c:catAx>
      <c:valAx>
        <c:axId val="352670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2671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Hex-Rays</c:v>
                </c:pt>
                <c:pt idx="1">
                  <c:v>Phoenix</c:v>
                </c:pt>
                <c:pt idx="2">
                  <c:v>Phoenix (orig. structural analysis)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</c:v>
                </c:pt>
                <c:pt idx="1">
                  <c:v>60</c:v>
                </c:pt>
                <c:pt idx="2">
                  <c:v>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73336280"/>
        <c:axId val="273335888"/>
      </c:barChart>
      <c:catAx>
        <c:axId val="273336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/>
        </c:spPr>
        <c:txPr>
          <a:bodyPr/>
          <a:lstStyle/>
          <a:p>
            <a:pPr>
              <a:defRPr sz="2000"/>
            </a:pPr>
            <a:endParaRPr lang="en-US"/>
          </a:p>
        </c:txPr>
        <c:crossAx val="273335888"/>
        <c:crosses val="autoZero"/>
        <c:auto val="1"/>
        <c:lblAlgn val="ctr"/>
        <c:lblOffset val="100"/>
        <c:noMultiLvlLbl val="0"/>
      </c:catAx>
      <c:valAx>
        <c:axId val="273335888"/>
        <c:scaling>
          <c:orientation val="minMax"/>
          <c:max val="120"/>
        </c:scaling>
        <c:delete val="0"/>
        <c:axPos val="l"/>
        <c:numFmt formatCode="General" sourceLinked="1"/>
        <c:majorTickMark val="out"/>
        <c:minorTickMark val="none"/>
        <c:tickLblPos val="nextTo"/>
        <c:crossAx val="273336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9281C90-955A-E944-AB32-466E55900D6A}" type="datetime1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2BF8D97-067E-974E-BD5D-FA8C0988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91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A9EA11A-7C1A-F544-A99B-661F38A45889}" type="datetime1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C45A8A3-9FBB-431D-AAA8-BEEA360F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66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80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46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7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22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29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34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43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91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28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175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78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72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589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454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347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93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369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148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346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800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733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2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664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45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98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64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94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4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29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2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image" Target="../media/image1.png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78.xml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1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8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+mj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7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8/15/13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Usenix Security 2013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5B71E-FB01-F541-8DE0-7E75CAB5AD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5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3" name="Title Placeholder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28600" y="836613"/>
            <a:ext cx="8686800" cy="1470025"/>
          </a:xfrm>
        </p:spPr>
        <p:txBody>
          <a:bodyPr/>
          <a:lstStyle>
            <a:lvl1pPr>
              <a:defRPr sz="440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4" name="Text Placeholder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81000" y="3886200"/>
            <a:ext cx="83820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457200" y="6299200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8/15/13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6553200" y="6299200"/>
            <a:ext cx="2133600" cy="47625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DCFC7-CCD2-4D18-A5A6-8AD55EBAF26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52813" y="6356350"/>
            <a:ext cx="2238375" cy="419100"/>
          </a:xfrm>
          <a:prstGeom prst="rect">
            <a:avLst/>
          </a:prstGeom>
          <a:noFill/>
        </p:spPr>
      </p:pic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0" y="0"/>
            <a:ext cx="0" cy="635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0" y="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" y="3068638"/>
            <a:ext cx="822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9144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7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75000"/>
                  </a:prstClr>
                </a:solidFill>
              </a:rPr>
              <a:t>8/15/13</a:t>
            </a:r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D72DCFC7-CCD2-4D18-A5A6-8AD55EBAF26B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Usenix Security 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 userDrawn="1">
            <p:custDataLst>
              <p:tags r:id="rId6"/>
            </p:custDataLst>
          </p:nvPr>
        </p:nvSpPr>
        <p:spPr>
          <a:xfrm>
            <a:off x="1371600" y="1447800"/>
            <a:ext cx="6400800" cy="2514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en-US" sz="3200" dirty="0" smtClean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>
            <p:custDataLst>
              <p:tags r:id="rId8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52813" y="6356350"/>
            <a:ext cx="2238375" cy="419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4791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75000"/>
                  </a:prstClr>
                </a:solidFill>
              </a:rPr>
              <a:t>8/15/13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Usenix Security 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72DCFC7-CCD2-4D18-A5A6-8AD55EBAF26B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0" y="0"/>
            <a:ext cx="91440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7"/>
          <p:cNvPicPr>
            <a:picLocks noChangeAspect="1" noChangeArrowheads="1"/>
          </p:cNvPicPr>
          <p:nvPr userDrawn="1">
            <p:custDataLst>
              <p:tags r:id="rId6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52813" y="6356350"/>
            <a:ext cx="2238375" cy="419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6944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0" y="0"/>
            <a:ext cx="914400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72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7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75000"/>
                  </a:prstClr>
                </a:solidFill>
              </a:rPr>
              <a:t>8/15/13</a:t>
            </a:r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Usenix Security 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A3D790D-3B66-4FBE-B73B-CD56CACC06CB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34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 marL="801688" indent="-344488"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>
                <a:solidFill>
                  <a:prstClr val="white">
                    <a:lumMod val="75000"/>
                  </a:prstClr>
                </a:solidFill>
              </a:rPr>
              <a:t>8/15/13</a:t>
            </a:r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4FCDBC5D-AE0E-40AE-B2A3-D6594CFE961C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1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34508"/>
            <a:ext cx="6951274" cy="1308892"/>
          </a:xfrm>
        </p:spPr>
        <p:txBody>
          <a:bodyPr anchor="t"/>
          <a:lstStyle>
            <a:lvl1pPr algn="l">
              <a:defRPr sz="4000" b="1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4134" y="1524000"/>
            <a:ext cx="6951274" cy="1500187"/>
          </a:xfrm>
        </p:spPr>
        <p:txBody>
          <a:bodyPr lIns="0" rIns="0" anchor="b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64380" y="2013343"/>
            <a:ext cx="6951274" cy="753670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4380" y="2919413"/>
            <a:ext cx="6951274" cy="1500187"/>
          </a:xfrm>
        </p:spPr>
        <p:txBody>
          <a:bodyPr anchor="t"/>
          <a:lstStyle>
            <a:lvl1pPr marL="457200" indent="-457200" algn="l"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12" Type="http://schemas.openxmlformats.org/officeDocument/2006/relationships/tags" Target="../tags/tag7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ags" Target="../tags/tag69.xml"/><Relationship Id="rId5" Type="http://schemas.openxmlformats.org/officeDocument/2006/relationships/slideLayout" Target="../slideLayouts/slideLayout18.xml"/><Relationship Id="rId15" Type="http://schemas.openxmlformats.org/officeDocument/2006/relationships/tags" Target="../tags/tag73.xml"/><Relationship Id="rId10" Type="http://schemas.openxmlformats.org/officeDocument/2006/relationships/tags" Target="../tags/tag68.xml"/><Relationship Id="rId4" Type="http://schemas.openxmlformats.org/officeDocument/2006/relationships/slideLayout" Target="../slideLayouts/slideLayout17.xml"/><Relationship Id="rId9" Type="http://schemas.openxmlformats.org/officeDocument/2006/relationships/tags" Target="../tags/tag67.xml"/><Relationship Id="rId14" Type="http://schemas.openxmlformats.org/officeDocument/2006/relationships/tags" Target="../tags/tag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r>
              <a:rPr lang="en-US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0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spc="-50" normalizeH="0">
          <a:solidFill>
            <a:schemeClr val="tx2"/>
          </a:solidFill>
          <a:latin typeface="+mj-lt"/>
          <a:ea typeface="+mj-ea"/>
          <a:cs typeface="Cambria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635000" indent="-2921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914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320800" indent="-1778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Placeholder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 bwMode="auto">
          <a:xfrm>
            <a:off x="457200" y="0"/>
            <a:ext cx="82296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 bwMode="auto">
          <a:xfrm>
            <a:off x="457200" y="609600"/>
            <a:ext cx="8229600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0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>
                <a:solidFill>
                  <a:prstClr val="white">
                    <a:lumMod val="75000"/>
                  </a:prstClr>
                </a:solidFill>
              </a:rPr>
              <a:t>8/15/13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1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72DCFC7-CCD2-4D18-A5A6-8AD55EBAF26B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0" y="0"/>
            <a:ext cx="0" cy="635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0" y="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7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9144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Usenix Security 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51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Calibri" pitchFamily="34" charset="0"/>
          <a:ea typeface="+mj-ea"/>
          <a:cs typeface="Calibri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00CC"/>
          </a:solidFill>
          <a:latin typeface="Arial" charset="0"/>
          <a:ea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00CC"/>
          </a:solidFill>
          <a:latin typeface="Arial" charset="0"/>
          <a:ea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00CC"/>
          </a:solidFill>
          <a:latin typeface="Arial" charset="0"/>
          <a:ea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00CC"/>
          </a:solidFill>
          <a:latin typeface="Arial" charset="0"/>
          <a:ea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00CC"/>
          </a:solidFill>
          <a:latin typeface="Arial" charset="0"/>
          <a:ea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00CC"/>
          </a:solidFill>
          <a:latin typeface="Arial" charset="0"/>
          <a:ea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00CC"/>
          </a:solidFill>
          <a:latin typeface="Arial" charset="0"/>
          <a:ea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00CC"/>
          </a:solidFill>
          <a:latin typeface="Arial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96925" indent="-339725" algn="l" defTabSz="457200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–"/>
        <a:defRPr sz="28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–"/>
        <a:defRPr sz="18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»"/>
        <a:defRPr sz="16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edmcman@cmu.edu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98593" y="914400"/>
            <a:ext cx="7772400" cy="207645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Native x86 Decompilation Using Semantics-Preserving Structural Analysis and Iterative Control-Flow Structuring</a:t>
            </a:r>
            <a:endParaRPr lang="en-US" sz="36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84393" y="3657600"/>
            <a:ext cx="6400800" cy="9906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Edward J. Schwartz</a:t>
            </a:r>
            <a:r>
              <a:rPr lang="en-US" baseline="30000" dirty="0" smtClean="0"/>
              <a:t>*</a:t>
            </a:r>
            <a:r>
              <a:rPr lang="en-US" dirty="0" smtClean="0"/>
              <a:t>, </a:t>
            </a:r>
            <a:r>
              <a:rPr lang="en-US" dirty="0" err="1"/>
              <a:t>JongHyup</a:t>
            </a:r>
            <a:r>
              <a:rPr lang="en-US" dirty="0"/>
              <a:t> Lee</a:t>
            </a:r>
            <a:r>
              <a:rPr lang="en-US" baseline="30000" dirty="0" smtClean="0"/>
              <a:t>✝, </a:t>
            </a:r>
            <a:r>
              <a:rPr lang="en-US" dirty="0" smtClean="0"/>
              <a:t>Maverick Woo</a:t>
            </a:r>
            <a:r>
              <a:rPr lang="en-US" baseline="30000" dirty="0" smtClean="0"/>
              <a:t>*</a:t>
            </a:r>
            <a:r>
              <a:rPr lang="en-US" dirty="0" smtClean="0"/>
              <a:t>, and</a:t>
            </a:r>
            <a:r>
              <a:rPr lang="en-US" dirty="0"/>
              <a:t> </a:t>
            </a:r>
            <a:r>
              <a:rPr lang="en-US" dirty="0" smtClean="0"/>
              <a:t>David </a:t>
            </a:r>
            <a:r>
              <a:rPr lang="en-US" dirty="0" err="1" smtClean="0"/>
              <a:t>Brumley</a:t>
            </a:r>
            <a:r>
              <a:rPr lang="en-US" baseline="30000" dirty="0" smtClean="0"/>
              <a:t>*</a:t>
            </a:r>
          </a:p>
        </p:txBody>
      </p:sp>
      <p:sp>
        <p:nvSpPr>
          <p:cNvPr id="4" name="Subtitle 5"/>
          <p:cNvSpPr txBox="1">
            <a:spLocks/>
          </p:cNvSpPr>
          <p:nvPr/>
        </p:nvSpPr>
        <p:spPr>
          <a:xfrm>
            <a:off x="1371600" y="5438775"/>
            <a:ext cx="6400800" cy="9715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3200" b="0" i="0" kern="1200">
                <a:solidFill>
                  <a:srgbClr val="000000"/>
                </a:solidFill>
                <a:latin typeface="+mj-lt"/>
                <a:ea typeface="+mn-ea"/>
                <a:cs typeface="Calibri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Calibri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Calibri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Carnegie Mellon University</a:t>
            </a:r>
            <a:r>
              <a:rPr lang="en-US" sz="24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*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Korea National University of Transportation</a:t>
            </a:r>
            <a:r>
              <a:rPr lang="en-US" sz="24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82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63"/>
    </mc:Choice>
    <mc:Fallback xmlns="">
      <p:transition xmlns:p14="http://schemas.microsoft.com/office/powerpoint/2010/main" spd="slow" advTm="79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Phoenix C Decompiler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a better decompiler?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Recover missing abstractions one at a time</a:t>
            </a:r>
          </a:p>
          <a:p>
            <a:pPr lvl="1"/>
            <a:r>
              <a:rPr lang="en-US" u="sng" dirty="0" smtClean="0"/>
              <a:t>Semantics </a:t>
            </a:r>
            <a:r>
              <a:rPr lang="en-US" u="sng" dirty="0"/>
              <a:t>preserving</a:t>
            </a:r>
            <a:r>
              <a:rPr lang="en-US" dirty="0"/>
              <a:t> </a:t>
            </a:r>
            <a:r>
              <a:rPr lang="en-US" dirty="0" smtClean="0"/>
              <a:t>abstraction recovery</a:t>
            </a:r>
          </a:p>
          <a:p>
            <a:pPr lvl="2"/>
            <a:r>
              <a:rPr lang="en-US" dirty="0" smtClean="0"/>
              <a:t>Rewrite program to use abstraction</a:t>
            </a:r>
          </a:p>
          <a:p>
            <a:pPr lvl="2"/>
            <a:r>
              <a:rPr lang="en-US" dirty="0" smtClean="0"/>
              <a:t>Don’t change behavior of program </a:t>
            </a:r>
            <a:endParaRPr lang="en-US" dirty="0"/>
          </a:p>
          <a:p>
            <a:pPr lvl="2"/>
            <a:r>
              <a:rPr lang="en-US" dirty="0"/>
              <a:t>S</a:t>
            </a:r>
            <a:r>
              <a:rPr lang="en-US" dirty="0" smtClean="0"/>
              <a:t>imilar </a:t>
            </a:r>
            <a:r>
              <a:rPr lang="en-US" dirty="0"/>
              <a:t>to compiler optimization </a:t>
            </a:r>
            <a:r>
              <a:rPr lang="en-US" dirty="0" smtClean="0"/>
              <a:t>passes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Preservation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12</a:t>
            </a:fld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943600" y="2431707"/>
            <a:ext cx="3048000" cy="218613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s1;</a:t>
            </a: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(e1) {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(e2) {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break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 }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s2;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s3;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1706" y="2404743"/>
            <a:ext cx="3573613" cy="218613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s1;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A0A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L1: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(e1) {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L2; }     </a:t>
            </a: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L4; }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A0A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L2: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(e2) {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L4; }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A0A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L3: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s2;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L1;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A0A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L4: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s3;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114744" y="994305"/>
            <a:ext cx="3438455" cy="1437401"/>
          </a:xfrm>
          <a:prstGeom prst="rightArrow">
            <a:avLst/>
          </a:prstGeom>
          <a:ln w="12700"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Abstraction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Recovery</a:t>
            </a:r>
          </a:p>
        </p:txBody>
      </p:sp>
      <p:sp>
        <p:nvSpPr>
          <p:cNvPr id="11" name="Equal 10"/>
          <p:cNvSpPr/>
          <p:nvPr/>
        </p:nvSpPr>
        <p:spPr>
          <a:xfrm>
            <a:off x="3774178" y="2648137"/>
            <a:ext cx="2130562" cy="1699342"/>
          </a:xfrm>
          <a:prstGeom prst="mathEqual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52400" y="4820344"/>
            <a:ext cx="8839200" cy="1898296"/>
          </a:xfrm>
          <a:prstGeom prst="wedgeEllipseCallout">
            <a:avLst>
              <a:gd name="adj1" fmla="val 2637"/>
              <a:gd name="adj2" fmla="val -86401"/>
            </a:avLst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Are these two programs semantically equivalent?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93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13"/>
    </mc:Choice>
    <mc:Fallback xmlns="">
      <p:transition spd="slow" advTm="705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3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a better decompiler?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Recover missing abstractions one at a time</a:t>
            </a:r>
          </a:p>
          <a:p>
            <a:pPr lvl="1"/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Semantics preserving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abstraction recovery</a:t>
            </a:r>
          </a:p>
          <a:p>
            <a:pPr lvl="2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Rewrite program to use abstraction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Don’t change behavior of program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imilar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compiler optimization passes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Challenge: building semantics preserving recovery algorithms</a:t>
            </a:r>
          </a:p>
          <a:p>
            <a:pPr lvl="1"/>
            <a:r>
              <a:rPr lang="en-US" dirty="0" smtClean="0"/>
              <a:t>This talk</a:t>
            </a:r>
          </a:p>
          <a:p>
            <a:pPr lvl="2"/>
            <a:r>
              <a:rPr lang="en-US" dirty="0" smtClean="0"/>
              <a:t>Focus on control flow structuring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mpirical demonstration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Phoenix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1676400" cy="16764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010100101010101001010110111010101001010101010101111100010100010101101001010100010010101101010101011010111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24200" y="1981200"/>
            <a:ext cx="4889500" cy="3886200"/>
          </a:xfrm>
          <a:prstGeom prst="roundRect">
            <a:avLst>
              <a:gd name="adj" fmla="val 12063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6600" y="2133600"/>
            <a:ext cx="2209800" cy="16764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Consolas"/>
              </a:rPr>
              <a:t>CFG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Consolas"/>
              </a:rPr>
              <a:t> Recovery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Consola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91200" y="2133600"/>
            <a:ext cx="2057400" cy="16764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Consolas"/>
              </a:rPr>
              <a:t>Type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Consolas"/>
              </a:rPr>
              <a:t> Recovery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Consola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02951" y="4008347"/>
            <a:ext cx="2045649" cy="1676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Consolas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FFFF"/>
                </a:solidFill>
                <a:cs typeface="Consolas"/>
              </a:rPr>
              <a:t>Flow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Consolas"/>
              </a:rPr>
              <a:t>Structuring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306594" y="4008347"/>
            <a:ext cx="2179806" cy="16764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Consolas"/>
              </a:rPr>
              <a:t>Source-code Output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14400" y="4008347"/>
            <a:ext cx="1676400" cy="16764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nt f (int x)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FFFFFF"/>
                </a:solidFill>
                <a:latin typeface="Consolas"/>
                <a:cs typeface="Consolas"/>
              </a:rPr>
              <a:t>int y =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while (x &gt; y)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  y++;</a:t>
            </a: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return y;</a:t>
            </a:r>
            <a:endParaRPr kumimoji="0" lang="en-US" sz="12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cxnSp>
        <p:nvCxnSpPr>
          <p:cNvPr id="22" name="Straight Arrow Connector 21"/>
          <p:cNvCxnSpPr>
            <a:stCxn id="5" idx="3"/>
            <a:endCxn id="9" idx="1"/>
          </p:cNvCxnSpPr>
          <p:nvPr/>
        </p:nvCxnSpPr>
        <p:spPr>
          <a:xfrm>
            <a:off x="2590800" y="2971800"/>
            <a:ext cx="685800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5486400" y="2971800"/>
            <a:ext cx="304800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0" idx="3"/>
            <a:endCxn id="11" idx="3"/>
          </p:cNvCxnSpPr>
          <p:nvPr/>
        </p:nvCxnSpPr>
        <p:spPr>
          <a:xfrm>
            <a:off x="7848600" y="2971800"/>
            <a:ext cx="12700" cy="1874747"/>
          </a:xfrm>
          <a:prstGeom prst="curvedConnector3">
            <a:avLst>
              <a:gd name="adj1" fmla="val 4823008"/>
            </a:avLst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3"/>
          </p:cNvCxnSpPr>
          <p:nvPr/>
        </p:nvCxnSpPr>
        <p:spPr>
          <a:xfrm flipH="1">
            <a:off x="5486400" y="4846547"/>
            <a:ext cx="304800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1"/>
            <a:endCxn id="14" idx="3"/>
          </p:cNvCxnSpPr>
          <p:nvPr/>
        </p:nvCxnSpPr>
        <p:spPr>
          <a:xfrm flipH="1">
            <a:off x="2590800" y="4846547"/>
            <a:ext cx="715794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295400" y="5852953"/>
            <a:ext cx="6565900" cy="646986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35687" dir="27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normalizeH="0" baseline="0" noProof="0" dirty="0" smtClean="0">
                <a:ln w="0"/>
                <a:effectLst/>
                <a:uLnTx/>
                <a:uFillTx/>
                <a:ea typeface="+mn-ea"/>
                <a:cs typeface="Consolas"/>
              </a:rPr>
              <a:t>New in Phoenix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04800" y="3924300"/>
            <a:ext cx="8382000" cy="2603818"/>
          </a:xfrm>
          <a:prstGeom prst="roundRect">
            <a:avLst/>
          </a:prstGeom>
          <a:noFill/>
          <a:ln w="349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38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86"/>
    </mc:Choice>
    <mc:Fallback xmlns="">
      <p:transition spd="slow" advTm="329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build="allAtOnce" animBg="1"/>
      <p:bldP spid="1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1108292"/>
            <a:ext cx="9144000" cy="3498416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3"/>
              </a:gs>
            </a:gsLst>
            <a:lin ang="0" scaled="0"/>
          </a:gra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Flow Graph Recovery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2019300"/>
            <a:ext cx="1676400" cy="16764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010100101010101001010110111010101001010101010101111100010100010101101001010100010010101101010101011010111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" y="4618672"/>
            <a:ext cx="8305800" cy="17235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V</a:t>
            </a:r>
            <a:r>
              <a:rPr lang="en-US" sz="2800" dirty="0" smtClean="0"/>
              <a:t>ertex represents straight-line binary code</a:t>
            </a:r>
          </a:p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Edges represents possible control-flow transitions</a:t>
            </a:r>
          </a:p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b="1" dirty="0" smtClean="0"/>
              <a:t>Challenge: </a:t>
            </a:r>
            <a:r>
              <a:rPr lang="en-US" sz="2800" dirty="0" smtClean="0"/>
              <a:t>Where does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jmp %eax </a:t>
            </a:r>
            <a:r>
              <a:rPr lang="en-US" sz="2800" dirty="0" smtClean="0"/>
              <a:t>go?</a:t>
            </a:r>
          </a:p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Phoenix uses Value Set Analysis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[Balakrishnan10]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09900" y="2241363"/>
            <a:ext cx="2667000" cy="1232274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CFG Recovery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019800" y="1143000"/>
            <a:ext cx="2209800" cy="3429000"/>
            <a:chOff x="6181272" y="1143000"/>
            <a:chExt cx="2209800" cy="3429000"/>
          </a:xfrm>
        </p:grpSpPr>
        <p:sp>
          <p:nvSpPr>
            <p:cNvPr id="32" name="Rounded Rectangle 31"/>
            <p:cNvSpPr/>
            <p:nvPr/>
          </p:nvSpPr>
          <p:spPr>
            <a:xfrm>
              <a:off x="6181272" y="1143000"/>
              <a:ext cx="2209800" cy="3429000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477000" y="1219200"/>
              <a:ext cx="1499958" cy="3276600"/>
              <a:chOff x="6477000" y="1219200"/>
              <a:chExt cx="1499958" cy="32766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705600" y="1219200"/>
                <a:ext cx="1271358" cy="3276600"/>
                <a:chOff x="522896" y="1447800"/>
                <a:chExt cx="1271358" cy="3276600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522896" y="14478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22896" y="19812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1136256" y="2592222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1489454" y="2977488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783059" y="29718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1136256" y="34290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522896" y="38862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7" name="Straight Arrow Connector 16"/>
                <p:cNvCxnSpPr>
                  <a:stCxn id="10" idx="4"/>
                  <a:endCxn id="11" idx="0"/>
                </p:cNvCxnSpPr>
                <p:nvPr/>
              </p:nvCxnSpPr>
              <p:spPr>
                <a:xfrm>
                  <a:off x="675296" y="1752600"/>
                  <a:ext cx="0" cy="2286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>
                  <a:stCxn id="11" idx="5"/>
                  <a:endCxn id="12" idx="1"/>
                </p:cNvCxnSpPr>
                <p:nvPr/>
              </p:nvCxnSpPr>
              <p:spPr>
                <a:xfrm>
                  <a:off x="783059" y="2241363"/>
                  <a:ext cx="397834" cy="39549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>
                  <a:stCxn id="12" idx="5"/>
                  <a:endCxn id="13" idx="1"/>
                </p:cNvCxnSpPr>
                <p:nvPr/>
              </p:nvCxnSpPr>
              <p:spPr>
                <a:xfrm>
                  <a:off x="1396419" y="2852385"/>
                  <a:ext cx="137672" cy="16974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2" idx="3"/>
                  <a:endCxn id="14" idx="7"/>
                </p:cNvCxnSpPr>
                <p:nvPr/>
              </p:nvCxnSpPr>
              <p:spPr>
                <a:xfrm flipH="1">
                  <a:off x="1043222" y="2852385"/>
                  <a:ext cx="137671" cy="16405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>
                  <a:stCxn id="14" idx="5"/>
                  <a:endCxn id="15" idx="1"/>
                </p:cNvCxnSpPr>
                <p:nvPr/>
              </p:nvCxnSpPr>
              <p:spPr>
                <a:xfrm>
                  <a:off x="1043222" y="3231963"/>
                  <a:ext cx="137671" cy="24167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>
                  <a:stCxn id="11" idx="4"/>
                  <a:endCxn id="16" idx="0"/>
                </p:cNvCxnSpPr>
                <p:nvPr/>
              </p:nvCxnSpPr>
              <p:spPr>
                <a:xfrm>
                  <a:off x="675296" y="2286000"/>
                  <a:ext cx="0" cy="1600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Oval 22"/>
                <p:cNvSpPr/>
                <p:nvPr/>
              </p:nvSpPr>
              <p:spPr>
                <a:xfrm>
                  <a:off x="522896" y="44196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24" name="Straight Arrow Connector 23"/>
                <p:cNvCxnSpPr>
                  <a:stCxn id="16" idx="4"/>
                  <a:endCxn id="23" idx="0"/>
                </p:cNvCxnSpPr>
                <p:nvPr/>
              </p:nvCxnSpPr>
              <p:spPr>
                <a:xfrm>
                  <a:off x="675296" y="4191000"/>
                  <a:ext cx="0" cy="2286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urved Connector 24"/>
                <p:cNvCxnSpPr>
                  <a:stCxn id="15" idx="6"/>
                  <a:endCxn id="11" idx="6"/>
                </p:cNvCxnSpPr>
                <p:nvPr/>
              </p:nvCxnSpPr>
              <p:spPr>
                <a:xfrm flipH="1" flipV="1">
                  <a:off x="827696" y="2133600"/>
                  <a:ext cx="613360" cy="1447800"/>
                </a:xfrm>
                <a:prstGeom prst="curvedConnector3">
                  <a:avLst>
                    <a:gd name="adj1" fmla="val -79546"/>
                  </a:avLst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Straight Arrow Connector 8"/>
              <p:cNvCxnSpPr>
                <a:stCxn id="13" idx="3"/>
                <a:endCxn id="15" idx="7"/>
              </p:cNvCxnSpPr>
              <p:nvPr/>
            </p:nvCxnSpPr>
            <p:spPr>
              <a:xfrm flipH="1">
                <a:off x="7579123" y="3009051"/>
                <a:ext cx="137672" cy="2359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7010400" y="20690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sz="2400" dirty="0"/>
                  <a:t>e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477000" y="20690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>
                  <a:buClr>
                    <a:schemeClr val="accent1"/>
                  </a:buClr>
                </a:pPr>
                <a:r>
                  <a:rPr lang="en-US" sz="2400" dirty="0"/>
                  <a:t>¬</a:t>
                </a:r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9217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957"/>
    </mc:Choice>
    <mc:Fallback xmlns="">
      <p:transition xmlns:p14="http://schemas.microsoft.com/office/powerpoint/2010/main" spd="slow" advTm="679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305800" cy="1143000"/>
          </a:xfrm>
        </p:spPr>
        <p:txBody>
          <a:bodyPr>
            <a:normAutofit fontScale="90000"/>
          </a:bodyPr>
          <a:lstStyle/>
          <a:p>
            <a:pPr>
              <a:buClr>
                <a:schemeClr val="accent1"/>
              </a:buClr>
            </a:pPr>
            <a:r>
              <a:rPr lang="en-US" dirty="0">
                <a:cs typeface="Consolas" pitchFamily="49" charset="0"/>
              </a:rPr>
              <a:t>Type Inference on Executables (TIE) </a:t>
            </a:r>
            <a:r>
              <a:rPr lang="en-US" sz="3200" dirty="0"/>
              <a:t>[Lee11]</a:t>
            </a:r>
            <a:endParaRPr lang="en-US" sz="3200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2541758"/>
            <a:ext cx="4876800" cy="65864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movl</a:t>
            </a:r>
            <a:r>
              <a:rPr lang="en-US" sz="4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</a:t>
            </a:r>
            <a:r>
              <a:rPr lang="en-US" sz="4000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sz="4000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eax</a:t>
            </a:r>
            <a:r>
              <a:rPr lang="en-US" sz="4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 </a:t>
            </a:r>
            <a:r>
              <a:rPr lang="en-US" sz="4000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sz="4000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ebx</a:t>
            </a:r>
            <a:endParaRPr lang="en-US" sz="3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505200"/>
            <a:ext cx="8305800" cy="246221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4000" dirty="0" smtClean="0">
                <a:cs typeface="Consolas" pitchFamily="49" charset="0"/>
              </a:rPr>
              <a:t>Constraint 1: </a:t>
            </a:r>
            <a:r>
              <a:rPr lang="en-US" sz="4000" dirty="0">
                <a:solidFill>
                  <a:schemeClr val="tx2"/>
                </a:solidFill>
                <a:latin typeface="Consolas"/>
                <a:cs typeface="Consolas"/>
              </a:rPr>
              <a:t>%</a:t>
            </a:r>
            <a:r>
              <a:rPr lang="en-US" sz="4000" dirty="0" err="1">
                <a:solidFill>
                  <a:schemeClr val="tx2"/>
                </a:solidFill>
                <a:latin typeface="Consolas"/>
                <a:cs typeface="Consolas"/>
              </a:rPr>
              <a:t>eax</a:t>
            </a:r>
            <a:r>
              <a:rPr lang="en-US" sz="4000" dirty="0" smtClean="0"/>
              <a:t> is a pointer to type </a:t>
            </a:r>
            <a:r>
              <a:rPr lang="en-US" sz="4000" dirty="0" smtClean="0">
                <a:solidFill>
                  <a:schemeClr val="tx2"/>
                </a:solidFill>
                <a:latin typeface="Consolas"/>
                <a:cs typeface="Consolas"/>
              </a:rPr>
              <a:t>&lt;a</a:t>
            </a:r>
            <a:r>
              <a:rPr lang="en-US" sz="4000" dirty="0">
                <a:solidFill>
                  <a:schemeClr val="tx2"/>
                </a:solidFill>
                <a:latin typeface="Consolas"/>
                <a:cs typeface="Consolas"/>
              </a:rPr>
              <a:t>&gt;</a:t>
            </a:r>
          </a:p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4000" dirty="0" smtClean="0">
                <a:cs typeface="Consolas" pitchFamily="49" charset="0"/>
              </a:rPr>
              <a:t>Constraint 2: </a:t>
            </a:r>
            <a:r>
              <a:rPr lang="en-US" sz="4000" dirty="0">
                <a:solidFill>
                  <a:schemeClr val="tx2"/>
                </a:solidFill>
                <a:latin typeface="Consolas"/>
                <a:cs typeface="Consolas"/>
              </a:rPr>
              <a:t>%</a:t>
            </a:r>
            <a:r>
              <a:rPr lang="en-US" sz="40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ebx</a:t>
            </a:r>
            <a:r>
              <a:rPr lang="en-US" sz="4000" dirty="0" smtClean="0">
                <a:cs typeface="Consolas" pitchFamily="49" charset="0"/>
              </a:rPr>
              <a:t> has type </a:t>
            </a:r>
            <a:r>
              <a:rPr lang="en-US" sz="4000" dirty="0">
                <a:solidFill>
                  <a:schemeClr val="tx2"/>
                </a:solidFill>
                <a:latin typeface="Consolas"/>
                <a:cs typeface="Consolas"/>
              </a:rPr>
              <a:t>&lt;a&gt;</a:t>
            </a:r>
          </a:p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4000" dirty="0" smtClean="0">
                <a:cs typeface="Consolas" pitchFamily="49" charset="0"/>
              </a:rPr>
              <a:t>Solve all constraints to find </a:t>
            </a:r>
            <a:r>
              <a:rPr lang="en-US" sz="4000" dirty="0">
                <a:solidFill>
                  <a:schemeClr val="tx2"/>
                </a:solidFill>
                <a:latin typeface="Consolas"/>
                <a:cs typeface="Consolas"/>
              </a:rPr>
              <a:t>&lt;a&gt;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8839200" cy="73257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lvl="0" algn="ctr"/>
            <a:r>
              <a:rPr lang="en-US" sz="3400" dirty="0">
                <a:solidFill>
                  <a:schemeClr val="bg1"/>
                </a:solidFill>
              </a:rPr>
              <a:t>How does each instruction constrain the types?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765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05"/>
    </mc:Choice>
    <mc:Fallback xmlns="">
      <p:transition spd="slow" advTm="607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Structuring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951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9"/>
    </mc:Choice>
    <mc:Fallback xmlns="">
      <p:transition xmlns:p14="http://schemas.microsoft.com/office/powerpoint/2010/main" spd="slow" advTm="475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3938475"/>
            <a:ext cx="9144000" cy="258775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3"/>
              </a:gs>
            </a:gsLst>
            <a:lin ang="10800000" scaled="0"/>
          </a:gra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1073584"/>
            <a:ext cx="9144000" cy="258775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3"/>
              </a:gs>
            </a:gsLst>
            <a:lin ang="0" scaled="0"/>
          </a:gra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2819400" y="1345935"/>
            <a:ext cx="3276600" cy="1854465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Compilation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770465" y="1087300"/>
            <a:ext cx="1987196" cy="256032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21" idx="0"/>
          </p:cNvCxnSpPr>
          <p:nvPr/>
        </p:nvCxnSpPr>
        <p:spPr>
          <a:xfrm flipH="1">
            <a:off x="7778880" y="1199792"/>
            <a:ext cx="5960" cy="365524"/>
          </a:xfrm>
          <a:prstGeom prst="straightConnector1">
            <a:avLst/>
          </a:prstGeom>
          <a:ln cap="rnd">
            <a:solidFill>
              <a:schemeClr val="tx1"/>
            </a:solidFill>
            <a:miter lim="800000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3" idx="4"/>
            <a:endCxn id="24" idx="1"/>
          </p:cNvCxnSpPr>
          <p:nvPr/>
        </p:nvCxnSpPr>
        <p:spPr>
          <a:xfrm>
            <a:off x="7506909" y="2479565"/>
            <a:ext cx="173560" cy="375164"/>
          </a:xfrm>
          <a:prstGeom prst="straightConnector1">
            <a:avLst/>
          </a:prstGeom>
          <a:ln cap="rnd">
            <a:solidFill>
              <a:schemeClr val="tx1"/>
            </a:solidFill>
            <a:miter lim="800000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2" idx="4"/>
            <a:endCxn id="24" idx="7"/>
          </p:cNvCxnSpPr>
          <p:nvPr/>
        </p:nvCxnSpPr>
        <p:spPr>
          <a:xfrm flipH="1">
            <a:off x="7877291" y="2467989"/>
            <a:ext cx="182942" cy="386739"/>
          </a:xfrm>
          <a:prstGeom prst="straightConnector1">
            <a:avLst/>
          </a:prstGeom>
          <a:ln cap="rnd">
            <a:solidFill>
              <a:schemeClr val="tx1"/>
            </a:solidFill>
            <a:miter lim="800000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3"/>
            <a:endCxn id="23" idx="0"/>
          </p:cNvCxnSpPr>
          <p:nvPr/>
        </p:nvCxnSpPr>
        <p:spPr>
          <a:xfrm flipH="1">
            <a:off x="7506909" y="1802901"/>
            <a:ext cx="173560" cy="398315"/>
          </a:xfrm>
          <a:prstGeom prst="straightConnector1">
            <a:avLst/>
          </a:prstGeom>
          <a:ln cap="rnd">
            <a:solidFill>
              <a:schemeClr val="tx1"/>
            </a:solidFill>
            <a:miter lim="800000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1" idx="5"/>
            <a:endCxn id="22" idx="0"/>
          </p:cNvCxnSpPr>
          <p:nvPr/>
        </p:nvCxnSpPr>
        <p:spPr>
          <a:xfrm>
            <a:off x="7877291" y="1802901"/>
            <a:ext cx="182942" cy="386740"/>
          </a:xfrm>
          <a:prstGeom prst="straightConnector1">
            <a:avLst/>
          </a:prstGeom>
          <a:ln cap="rnd">
            <a:solidFill>
              <a:schemeClr val="tx1"/>
            </a:solidFill>
            <a:miter lim="800000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7639705" y="1565316"/>
            <a:ext cx="278348" cy="27834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7921059" y="2189641"/>
            <a:ext cx="278348" cy="27834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7367735" y="2201216"/>
            <a:ext cx="278348" cy="27834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7639705" y="2813966"/>
            <a:ext cx="278348" cy="27834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778880" y="3092314"/>
            <a:ext cx="2980" cy="327467"/>
          </a:xfrm>
          <a:prstGeom prst="straightConnector1">
            <a:avLst/>
          </a:prstGeom>
          <a:ln cap="rnd">
            <a:solidFill>
              <a:schemeClr val="tx1"/>
            </a:solidFill>
            <a:miter lim="800000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95004" y="1676400"/>
            <a:ext cx="4502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400" dirty="0"/>
              <a:t>¬</a:t>
            </a:r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385404" y="1700070"/>
            <a:ext cx="253685" cy="2049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Structuring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idx="1"/>
          </p:nvPr>
        </p:nvSpPr>
        <p:spPr>
          <a:xfrm>
            <a:off x="228601" y="1087300"/>
            <a:ext cx="1987195" cy="25603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80"/>
                </a:solidFill>
                <a:latin typeface="Consolas"/>
                <a:cs typeface="Consolas"/>
              </a:rPr>
              <a:t>if</a:t>
            </a:r>
            <a:r>
              <a:rPr lang="en-US" dirty="0" smtClean="0">
                <a:latin typeface="Consolas"/>
                <a:cs typeface="Consolas"/>
              </a:rPr>
              <a:t> (e)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{…;}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80"/>
                </a:solidFill>
                <a:latin typeface="Consolas"/>
                <a:cs typeface="Consolas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{…;}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733800"/>
            <a:ext cx="9144000" cy="0"/>
          </a:xfrm>
          <a:prstGeom prst="line">
            <a:avLst/>
          </a:prstGeom>
          <a:ln>
            <a:prstDash val="dash"/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16249" y="2111858"/>
            <a:ext cx="5422751" cy="1741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801482" y="2362919"/>
            <a:ext cx="6039396" cy="9303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7" idx="0"/>
          </p:cNvCxnSpPr>
          <p:nvPr/>
        </p:nvCxnSpPr>
        <p:spPr>
          <a:xfrm>
            <a:off x="1801482" y="1491592"/>
            <a:ext cx="5710765" cy="2084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5"/>
          <p:cNvSpPr txBox="1">
            <a:spLocks/>
          </p:cNvSpPr>
          <p:nvPr/>
        </p:nvSpPr>
        <p:spPr>
          <a:xfrm>
            <a:off x="6764468" y="3952191"/>
            <a:ext cx="2028821" cy="25603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 anchorCtr="0">
            <a:sp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dirty="0">
                <a:solidFill>
                  <a:srgbClr val="FF0080"/>
                </a:solidFill>
                <a:latin typeface="Consolas"/>
                <a:cs typeface="Consolas"/>
              </a:rPr>
              <a:t>if</a:t>
            </a:r>
            <a:r>
              <a:rPr lang="en-US" dirty="0" smtClean="0">
                <a:latin typeface="Consolas"/>
                <a:cs typeface="Consolas"/>
              </a:rPr>
              <a:t> (e)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nsolas"/>
                <a:cs typeface="Consolas"/>
              </a:rPr>
              <a:t>  {…;} </a:t>
            </a:r>
          </a:p>
          <a:p>
            <a:pPr marL="0" indent="0">
              <a:buFont typeface="Arial"/>
              <a:buNone/>
            </a:pPr>
            <a:r>
              <a:rPr lang="en-US" b="1" dirty="0">
                <a:solidFill>
                  <a:srgbClr val="FF0080"/>
                </a:solidFill>
                <a:latin typeface="Consolas"/>
                <a:cs typeface="Consolas"/>
              </a:rPr>
              <a:t>else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latin typeface="Consolas"/>
                <a:cs typeface="Consolas"/>
              </a:rPr>
              <a:t>  {…;}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770465" y="4447996"/>
            <a:ext cx="2144935" cy="2486204"/>
          </a:xfrm>
          <a:prstGeom prst="rect">
            <a:avLst/>
          </a:prstGeom>
          <a:noFill/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 anchorCtr="1">
            <a:noAutofit/>
          </a:bodyPr>
          <a:lstStyle/>
          <a:p>
            <a:pPr algn="ctr"/>
            <a:r>
              <a:rPr lang="en-US" sz="23900" dirty="0" smtClean="0">
                <a:solidFill>
                  <a:srgbClr val="000000"/>
                </a:solidFill>
              </a:rPr>
              <a:t>?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225602" y="3952191"/>
            <a:ext cx="1987196" cy="2560320"/>
            <a:chOff x="401283" y="3907426"/>
            <a:chExt cx="1987196" cy="2536846"/>
          </a:xfrm>
        </p:grpSpPr>
        <p:sp>
          <p:nvSpPr>
            <p:cNvPr id="37" name="Rounded Rectangle 36"/>
            <p:cNvSpPr/>
            <p:nvPr/>
          </p:nvSpPr>
          <p:spPr>
            <a:xfrm>
              <a:off x="401283" y="3907426"/>
              <a:ext cx="1987196" cy="2536846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8" name="Straight Arrow Connector 37"/>
            <p:cNvCxnSpPr>
              <a:endCxn id="43" idx="0"/>
            </p:cNvCxnSpPr>
            <p:nvPr/>
          </p:nvCxnSpPr>
          <p:spPr>
            <a:xfrm flipH="1">
              <a:off x="1404359" y="4034268"/>
              <a:ext cx="5960" cy="365524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45" idx="4"/>
              <a:endCxn id="46" idx="1"/>
            </p:cNvCxnSpPr>
            <p:nvPr/>
          </p:nvCxnSpPr>
          <p:spPr>
            <a:xfrm>
              <a:off x="1132388" y="5314041"/>
              <a:ext cx="173560" cy="375164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44" idx="4"/>
              <a:endCxn id="46" idx="7"/>
            </p:cNvCxnSpPr>
            <p:nvPr/>
          </p:nvCxnSpPr>
          <p:spPr>
            <a:xfrm flipH="1">
              <a:off x="1502770" y="5302465"/>
              <a:ext cx="182942" cy="386739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3" idx="3"/>
              <a:endCxn id="45" idx="0"/>
            </p:cNvCxnSpPr>
            <p:nvPr/>
          </p:nvCxnSpPr>
          <p:spPr>
            <a:xfrm flipH="1">
              <a:off x="1132388" y="4637377"/>
              <a:ext cx="173560" cy="398315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43" idx="5"/>
              <a:endCxn id="44" idx="0"/>
            </p:cNvCxnSpPr>
            <p:nvPr/>
          </p:nvCxnSpPr>
          <p:spPr>
            <a:xfrm>
              <a:off x="1502770" y="4637377"/>
              <a:ext cx="182942" cy="386740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1265184" y="4399792"/>
              <a:ext cx="278348" cy="2783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1546538" y="5024117"/>
              <a:ext cx="278348" cy="2783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993214" y="5035692"/>
              <a:ext cx="278348" cy="2783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1265184" y="5648442"/>
              <a:ext cx="278348" cy="2783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6" idx="4"/>
            </p:cNvCxnSpPr>
            <p:nvPr/>
          </p:nvCxnSpPr>
          <p:spPr>
            <a:xfrm>
              <a:off x="1404359" y="5926790"/>
              <a:ext cx="2980" cy="327467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620483" y="4510876"/>
              <a:ext cx="45025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US" sz="2400" dirty="0"/>
                <a:t>¬</a:t>
              </a:r>
              <a:r>
                <a:rPr lang="en-US" sz="2400" dirty="0" smtClean="0"/>
                <a:t>e</a:t>
              </a:r>
              <a:endParaRPr lang="en-US" sz="2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10883" y="4534546"/>
              <a:ext cx="253685" cy="20493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US" sz="2400" dirty="0" smtClean="0"/>
                <a:t>e</a:t>
              </a:r>
              <a:endParaRPr lang="en-US" sz="2400" dirty="0"/>
            </a:p>
          </p:txBody>
        </p:sp>
      </p:grpSp>
      <p:sp>
        <p:nvSpPr>
          <p:cNvPr id="51" name="Right Arrow 50"/>
          <p:cNvSpPr/>
          <p:nvPr/>
        </p:nvSpPr>
        <p:spPr>
          <a:xfrm>
            <a:off x="2895600" y="4317735"/>
            <a:ext cx="3276600" cy="1854465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Control Flow Structuring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398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79"/>
    </mc:Choice>
    <mc:Fallback xmlns="">
      <p:transition xmlns:p14="http://schemas.microsoft.com/office/powerpoint/2010/main" spd="slow" advTm="48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2" grpId="0" animBg="1"/>
      <p:bldP spid="21" grpId="0" animBg="1"/>
      <p:bldP spid="22" grpId="0" animBg="1"/>
      <p:bldP spid="23" grpId="0" animBg="1"/>
      <p:bldP spid="24" grpId="0" animBg="1"/>
      <p:bldP spid="26" grpId="0"/>
      <p:bldP spid="27" grpId="0"/>
      <p:bldP spid="53" grpId="0" animBg="1"/>
      <p:bldP spid="55" grpId="0"/>
      <p:bldP spid="55" grpId="1"/>
      <p:bldP spid="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Flow Structuring:</a:t>
            </a:r>
            <a:br>
              <a:rPr lang="en-US" dirty="0" smtClean="0"/>
            </a:br>
            <a:r>
              <a:rPr lang="en-US" dirty="0" smtClean="0"/>
              <a:t>Don’t Reinvent the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Existing algorithms</a:t>
            </a:r>
            <a:endParaRPr lang="en-US" dirty="0"/>
          </a:p>
          <a:p>
            <a:pPr lvl="1"/>
            <a:r>
              <a:rPr lang="en-US" dirty="0" smtClean="0"/>
              <a:t>Interval analysis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[Allen70]</a:t>
            </a:r>
          </a:p>
          <a:p>
            <a:pPr lvl="2"/>
            <a:r>
              <a:rPr lang="en-US" dirty="0" smtClean="0"/>
              <a:t>Identifies intervals or regions</a:t>
            </a:r>
          </a:p>
          <a:p>
            <a:pPr lvl="1"/>
            <a:r>
              <a:rPr lang="en-US" dirty="0" smtClean="0"/>
              <a:t>Structural analysis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[Sharir80]</a:t>
            </a:r>
          </a:p>
          <a:p>
            <a:pPr lvl="2"/>
            <a:r>
              <a:rPr lang="en-US" dirty="0" smtClean="0"/>
              <a:t>Classifies regions into more specific types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Both have been used in decompilers</a:t>
            </a:r>
          </a:p>
          <a:p>
            <a:endParaRPr lang="en-US" dirty="0"/>
          </a:p>
          <a:p>
            <a:r>
              <a:rPr lang="en-US" dirty="0" smtClean="0"/>
              <a:t>Phoenix based on structural analysis</a:t>
            </a:r>
          </a:p>
          <a:p>
            <a:pPr lvl="2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0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46"/>
    </mc:Choice>
    <mc:Fallback xmlns="">
      <p:transition xmlns:p14="http://schemas.microsoft.com/office/powerpoint/2010/main" spd="slow" advTm="484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would you rather analyze?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1870715"/>
            <a:ext cx="3124200" cy="41490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push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ebp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mov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esp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ebp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sub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88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$0x10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%esp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movl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88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$0x1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,-</a:t>
            </a:r>
            <a:r>
              <a:rPr lang="en-US" dirty="0" smtClean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0x4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 smtClean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ebp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 smtClean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jmp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1d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&lt;</a:t>
            </a:r>
            <a:r>
              <a:rPr lang="en-US" dirty="0">
                <a:solidFill>
                  <a:srgbClr val="88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0x1d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mov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-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0x4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%eax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imul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0x8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%eax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mov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%eax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,-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0x4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subl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8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$0x1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0x8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cmpl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8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$0x1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0x8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jg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&lt;</a:t>
            </a:r>
            <a:r>
              <a:rPr lang="en-US" dirty="0">
                <a:solidFill>
                  <a:srgbClr val="88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0xf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mov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-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0x4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%eax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leave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8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endParaRPr lang="en-US" sz="16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1326" y="2936329"/>
            <a:ext cx="3124200" cy="20599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c) {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accum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(; c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 c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--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accum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accum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c;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}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accum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5160778" y="1296571"/>
            <a:ext cx="1657489" cy="1066800"/>
          </a:xfrm>
          <a:prstGeom prst="wedgeRoundRectCallout">
            <a:avLst>
              <a:gd name="adj1" fmla="val 15513"/>
              <a:gd name="adj2" fmla="val 95619"/>
              <a:gd name="adj3" fmla="val 16667"/>
            </a:avLst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Functions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3777074" y="2819400"/>
            <a:ext cx="1657489" cy="1066800"/>
          </a:xfrm>
          <a:prstGeom prst="wedgeRoundRectCallout">
            <a:avLst>
              <a:gd name="adj1" fmla="val 100541"/>
              <a:gd name="adj2" fmla="val 5593"/>
              <a:gd name="adj3" fmla="val 16667"/>
            </a:avLst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Variables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7363928" y="1338652"/>
            <a:ext cx="1657489" cy="1066800"/>
          </a:xfrm>
          <a:prstGeom prst="wedgeRoundRectCallout">
            <a:avLst>
              <a:gd name="adj1" fmla="val -92713"/>
              <a:gd name="adj2" fmla="val 94967"/>
              <a:gd name="adj3" fmla="val 16667"/>
            </a:avLst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Types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3777074" y="4147423"/>
            <a:ext cx="1657489" cy="1066800"/>
          </a:xfrm>
          <a:prstGeom prst="wedgeRoundRectCallout">
            <a:avLst>
              <a:gd name="adj1" fmla="val 78473"/>
              <a:gd name="adj2" fmla="val -71430"/>
              <a:gd name="adj3" fmla="val 16667"/>
            </a:avLst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Control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Flow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006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603"/>
    </mc:Choice>
    <mc:Fallback xmlns="">
      <p:transition spd="slow" advTm="676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Analysis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Iteratively match patterns to CFG</a:t>
            </a:r>
          </a:p>
          <a:p>
            <a:pPr lvl="1"/>
            <a:r>
              <a:rPr lang="en-US" dirty="0" smtClean="0"/>
              <a:t>Collapse matching regions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Returns a </a:t>
            </a:r>
            <a:r>
              <a:rPr lang="en-US" dirty="0" smtClean="0">
                <a:solidFill>
                  <a:schemeClr val="tx2"/>
                </a:solidFill>
              </a:rPr>
              <a:t>skeleton</a:t>
            </a:r>
            <a:r>
              <a:rPr lang="en-US" dirty="0" smtClean="0"/>
              <a:t>:    while (e) { if (e’) {…} }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89156" y="2138635"/>
            <a:ext cx="2068444" cy="3195365"/>
            <a:chOff x="6694556" y="969778"/>
            <a:chExt cx="2068444" cy="3195365"/>
          </a:xfrm>
        </p:grpSpPr>
        <p:cxnSp>
          <p:nvCxnSpPr>
            <p:cNvPr id="8" name="Straight Arrow Connector 7"/>
            <p:cNvCxnSpPr>
              <a:stCxn id="11" idx="2"/>
              <a:endCxn id="18" idx="0"/>
            </p:cNvCxnSpPr>
            <p:nvPr/>
          </p:nvCxnSpPr>
          <p:spPr>
            <a:xfrm>
              <a:off x="7728778" y="1448955"/>
              <a:ext cx="0" cy="357868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2" idx="2"/>
              <a:endCxn id="13" idx="0"/>
            </p:cNvCxnSpPr>
            <p:nvPr/>
          </p:nvCxnSpPr>
          <p:spPr>
            <a:xfrm>
              <a:off x="7119178" y="3124200"/>
              <a:ext cx="609600" cy="381000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5" idx="2"/>
              <a:endCxn id="13" idx="0"/>
            </p:cNvCxnSpPr>
            <p:nvPr/>
          </p:nvCxnSpPr>
          <p:spPr>
            <a:xfrm flipH="1">
              <a:off x="7728778" y="3124200"/>
              <a:ext cx="609600" cy="381000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7304156" y="969778"/>
              <a:ext cx="849244" cy="479177"/>
            </a:xfrm>
            <a:prstGeom prst="rect">
              <a:avLst/>
            </a:prstGeom>
            <a:noFill/>
            <a:ln w="9525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94556" y="2645023"/>
              <a:ext cx="849244" cy="479177"/>
            </a:xfrm>
            <a:prstGeom prst="rect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B2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04156" y="3505200"/>
              <a:ext cx="849244" cy="479177"/>
            </a:xfrm>
            <a:prstGeom prst="rect">
              <a:avLst/>
            </a:prstGeom>
            <a:noFill/>
            <a:ln w="9525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3765033"/>
              <a:ext cx="14305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if-then-else</a:t>
              </a:r>
              <a:endParaRPr lang="en-US" sz="2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13756" y="2645023"/>
              <a:ext cx="849244" cy="479177"/>
            </a:xfrm>
            <a:prstGeom prst="rect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B3</a:t>
              </a:r>
            </a:p>
          </p:txBody>
        </p:sp>
        <p:cxnSp>
          <p:nvCxnSpPr>
            <p:cNvPr id="16" name="Straight Arrow Connector 15"/>
            <p:cNvCxnSpPr>
              <a:stCxn id="18" idx="2"/>
              <a:endCxn id="12" idx="0"/>
            </p:cNvCxnSpPr>
            <p:nvPr/>
          </p:nvCxnSpPr>
          <p:spPr>
            <a:xfrm flipH="1">
              <a:off x="7119178" y="2286000"/>
              <a:ext cx="609600" cy="359023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8" idx="2"/>
              <a:endCxn id="15" idx="0"/>
            </p:cNvCxnSpPr>
            <p:nvPr/>
          </p:nvCxnSpPr>
          <p:spPr>
            <a:xfrm>
              <a:off x="7728778" y="2286000"/>
              <a:ext cx="609600" cy="359023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304156" y="1806823"/>
              <a:ext cx="849244" cy="479177"/>
            </a:xfrm>
            <a:prstGeom prst="rect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B1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638800" y="2483822"/>
            <a:ext cx="2068444" cy="2773978"/>
            <a:chOff x="3352800" y="838200"/>
            <a:chExt cx="2068444" cy="2773978"/>
          </a:xfrm>
        </p:grpSpPr>
        <p:cxnSp>
          <p:nvCxnSpPr>
            <p:cNvPr id="20" name="Elbow Connector 19"/>
            <p:cNvCxnSpPr>
              <a:stCxn id="21" idx="2"/>
              <a:endCxn id="26" idx="1"/>
            </p:cNvCxnSpPr>
            <p:nvPr/>
          </p:nvCxnSpPr>
          <p:spPr>
            <a:xfrm rot="5400000" flipH="1" flipV="1">
              <a:off x="3331017" y="2361239"/>
              <a:ext cx="1077788" cy="184978"/>
            </a:xfrm>
            <a:prstGeom prst="bentConnector4">
              <a:avLst>
                <a:gd name="adj1" fmla="val -21210"/>
                <a:gd name="adj2" fmla="val -353135"/>
              </a:avLst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352800" y="2513445"/>
              <a:ext cx="849244" cy="479177"/>
            </a:xfrm>
            <a:prstGeom prst="rect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B2</a:t>
              </a:r>
            </a:p>
          </p:txBody>
        </p:sp>
        <p:cxnSp>
          <p:nvCxnSpPr>
            <p:cNvPr id="22" name="Straight Arrow Connector 21"/>
            <p:cNvCxnSpPr>
              <a:stCxn id="25" idx="2"/>
              <a:endCxn id="26" idx="0"/>
            </p:cNvCxnSpPr>
            <p:nvPr/>
          </p:nvCxnSpPr>
          <p:spPr>
            <a:xfrm>
              <a:off x="4387022" y="1317377"/>
              <a:ext cx="0" cy="357868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6" idx="2"/>
              <a:endCxn id="21" idx="0"/>
            </p:cNvCxnSpPr>
            <p:nvPr/>
          </p:nvCxnSpPr>
          <p:spPr>
            <a:xfrm flipH="1">
              <a:off x="3777422" y="2154422"/>
              <a:ext cx="609600" cy="359023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6" idx="2"/>
              <a:endCxn id="28" idx="0"/>
            </p:cNvCxnSpPr>
            <p:nvPr/>
          </p:nvCxnSpPr>
          <p:spPr>
            <a:xfrm>
              <a:off x="4387022" y="2154422"/>
              <a:ext cx="609600" cy="359023"/>
            </a:xfrm>
            <a:prstGeom prst="straightConnector1">
              <a:avLst/>
            </a:prstGeom>
            <a:ln cap="rnd">
              <a:solidFill>
                <a:schemeClr val="tx1"/>
              </a:solidFill>
              <a:miter lim="800000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962400" y="838200"/>
              <a:ext cx="849244" cy="479177"/>
            </a:xfrm>
            <a:prstGeom prst="rect">
              <a:avLst/>
            </a:prstGeom>
            <a:noFill/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62400" y="1675245"/>
              <a:ext cx="849244" cy="479177"/>
            </a:xfrm>
            <a:prstGeom prst="rect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85236" y="3212068"/>
              <a:ext cx="7908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while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72000" y="2513445"/>
              <a:ext cx="849244" cy="479177"/>
            </a:xfrm>
            <a:prstGeom prst="rect">
              <a:avLst/>
            </a:prstGeom>
            <a:noFill/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024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76"/>
    </mc:Choice>
    <mc:Fallback xmlns="">
      <p:transition xmlns:p14="http://schemas.microsoft.com/office/powerpoint/2010/main" spd="slow" advTm="3887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0" y="1295400"/>
            <a:ext cx="9144000" cy="358140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Analysis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6374071" y="1448511"/>
            <a:ext cx="679263" cy="3276600"/>
            <a:chOff x="6712137" y="1447800"/>
            <a:chExt cx="679263" cy="3276600"/>
          </a:xfrm>
        </p:grpSpPr>
        <p:sp>
          <p:nvSpPr>
            <p:cNvPr id="108" name="Oval 107"/>
            <p:cNvSpPr/>
            <p:nvPr/>
          </p:nvSpPr>
          <p:spPr>
            <a:xfrm>
              <a:off x="6899369" y="14478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  <a:latin typeface="Consolas"/>
                <a:cs typeface="Consolas"/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6712137" y="1981200"/>
              <a:ext cx="679263" cy="1600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WHILE</a:t>
              </a:r>
            </a:p>
          </p:txBody>
        </p:sp>
        <p:sp>
          <p:nvSpPr>
            <p:cNvPr id="111" name="Oval 110"/>
            <p:cNvSpPr/>
            <p:nvPr/>
          </p:nvSpPr>
          <p:spPr>
            <a:xfrm>
              <a:off x="6899369" y="38862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  <a:latin typeface="Consolas"/>
                <a:cs typeface="Consolas"/>
              </a:endParaRPr>
            </a:p>
          </p:txBody>
        </p:sp>
        <p:cxnSp>
          <p:nvCxnSpPr>
            <p:cNvPr id="112" name="Straight Arrow Connector 111"/>
            <p:cNvCxnSpPr>
              <a:stCxn id="108" idx="4"/>
              <a:endCxn id="110" idx="0"/>
            </p:cNvCxnSpPr>
            <p:nvPr/>
          </p:nvCxnSpPr>
          <p:spPr>
            <a:xfrm>
              <a:off x="7051769" y="175260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10" idx="2"/>
              <a:endCxn id="111" idx="0"/>
            </p:cNvCxnSpPr>
            <p:nvPr/>
          </p:nvCxnSpPr>
          <p:spPr>
            <a:xfrm>
              <a:off x="7051769" y="3581400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6899369" y="44196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  <a:latin typeface="Consolas"/>
                <a:cs typeface="Consolas"/>
              </a:endParaRPr>
            </a:p>
          </p:txBody>
        </p:sp>
        <p:cxnSp>
          <p:nvCxnSpPr>
            <p:cNvPr id="116" name="Straight Arrow Connector 115"/>
            <p:cNvCxnSpPr>
              <a:stCxn id="111" idx="4"/>
              <a:endCxn id="115" idx="0"/>
            </p:cNvCxnSpPr>
            <p:nvPr/>
          </p:nvCxnSpPr>
          <p:spPr>
            <a:xfrm>
              <a:off x="7051769" y="419100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Rounded Rectangle 129"/>
          <p:cNvSpPr/>
          <p:nvPr/>
        </p:nvSpPr>
        <p:spPr>
          <a:xfrm>
            <a:off x="8007537" y="1448511"/>
            <a:ext cx="679263" cy="32766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Consolas"/>
                <a:cs typeface="Consolas"/>
              </a:rPr>
              <a:t>SEQ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04800" y="1448511"/>
            <a:ext cx="1271358" cy="3276600"/>
            <a:chOff x="300666" y="1447800"/>
            <a:chExt cx="1271358" cy="3276600"/>
          </a:xfrm>
        </p:grpSpPr>
        <p:grpSp>
          <p:nvGrpSpPr>
            <p:cNvPr id="46" name="Group 45"/>
            <p:cNvGrpSpPr/>
            <p:nvPr/>
          </p:nvGrpSpPr>
          <p:grpSpPr>
            <a:xfrm>
              <a:off x="300666" y="1447800"/>
              <a:ext cx="1271358" cy="3276600"/>
              <a:chOff x="522896" y="1447800"/>
              <a:chExt cx="1271358" cy="32766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22896" y="14478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22896" y="19812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136256" y="2592222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489454" y="2977488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83059" y="29718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136256" y="34290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22896" y="38862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3" name="Straight Arrow Connector 12"/>
              <p:cNvCxnSpPr>
                <a:stCxn id="5" idx="4"/>
                <a:endCxn id="6" idx="0"/>
              </p:cNvCxnSpPr>
              <p:nvPr/>
            </p:nvCxnSpPr>
            <p:spPr>
              <a:xfrm>
                <a:off x="675296" y="1752600"/>
                <a:ext cx="0" cy="228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6" idx="5"/>
                <a:endCxn id="7" idx="1"/>
              </p:cNvCxnSpPr>
              <p:nvPr/>
            </p:nvCxnSpPr>
            <p:spPr>
              <a:xfrm>
                <a:off x="783059" y="2241363"/>
                <a:ext cx="397834" cy="3954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7" idx="5"/>
                <a:endCxn id="8" idx="1"/>
              </p:cNvCxnSpPr>
              <p:nvPr/>
            </p:nvCxnSpPr>
            <p:spPr>
              <a:xfrm>
                <a:off x="1396419" y="2852385"/>
                <a:ext cx="137672" cy="1697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7" idx="3"/>
                <a:endCxn id="9" idx="7"/>
              </p:cNvCxnSpPr>
              <p:nvPr/>
            </p:nvCxnSpPr>
            <p:spPr>
              <a:xfrm flipH="1">
                <a:off x="1043222" y="2852385"/>
                <a:ext cx="137671" cy="1640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9" idx="5"/>
                <a:endCxn id="10" idx="1"/>
              </p:cNvCxnSpPr>
              <p:nvPr/>
            </p:nvCxnSpPr>
            <p:spPr>
              <a:xfrm>
                <a:off x="1043222" y="3231963"/>
                <a:ext cx="137671" cy="24167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6" idx="4"/>
                <a:endCxn id="12" idx="0"/>
              </p:cNvCxnSpPr>
              <p:nvPr/>
            </p:nvCxnSpPr>
            <p:spPr>
              <a:xfrm>
                <a:off x="675296" y="2286000"/>
                <a:ext cx="0" cy="1600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522896" y="44196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3" name="Straight Arrow Connector 22"/>
              <p:cNvCxnSpPr>
                <a:stCxn id="12" idx="4"/>
                <a:endCxn id="22" idx="0"/>
              </p:cNvCxnSpPr>
              <p:nvPr/>
            </p:nvCxnSpPr>
            <p:spPr>
              <a:xfrm>
                <a:off x="675296" y="4191000"/>
                <a:ext cx="0" cy="228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urved Connector 23"/>
              <p:cNvCxnSpPr>
                <a:stCxn id="10" idx="6"/>
                <a:endCxn id="6" idx="6"/>
              </p:cNvCxnSpPr>
              <p:nvPr/>
            </p:nvCxnSpPr>
            <p:spPr>
              <a:xfrm flipH="1" flipV="1">
                <a:off x="827696" y="2133600"/>
                <a:ext cx="613360" cy="1447800"/>
              </a:xfrm>
              <a:prstGeom prst="curvedConnector3">
                <a:avLst>
                  <a:gd name="adj1" fmla="val -79546"/>
                </a:avLst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Arrow Connector 90"/>
            <p:cNvCxnSpPr>
              <a:stCxn id="8" idx="3"/>
              <a:endCxn id="10" idx="7"/>
            </p:cNvCxnSpPr>
            <p:nvPr/>
          </p:nvCxnSpPr>
          <p:spPr>
            <a:xfrm flipH="1">
              <a:off x="1174189" y="3237651"/>
              <a:ext cx="137672" cy="2359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530361" y="1448511"/>
            <a:ext cx="967652" cy="3276600"/>
            <a:chOff x="2005242" y="1449222"/>
            <a:chExt cx="967652" cy="3276600"/>
          </a:xfrm>
        </p:grpSpPr>
        <p:grpSp>
          <p:nvGrpSpPr>
            <p:cNvPr id="99" name="Group 98"/>
            <p:cNvGrpSpPr/>
            <p:nvPr/>
          </p:nvGrpSpPr>
          <p:grpSpPr>
            <a:xfrm>
              <a:off x="2005242" y="1449222"/>
              <a:ext cx="872402" cy="3276600"/>
              <a:chOff x="300666" y="1447800"/>
              <a:chExt cx="872402" cy="3276600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300666" y="1447800"/>
                <a:ext cx="872402" cy="3276600"/>
                <a:chOff x="522896" y="1447800"/>
                <a:chExt cx="872402" cy="3276600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522896" y="14478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522896" y="19812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1090498" y="34290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522896" y="38862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21" name="Straight Arrow Connector 120"/>
                <p:cNvCxnSpPr>
                  <a:stCxn id="107" idx="4"/>
                  <a:endCxn id="109" idx="0"/>
                </p:cNvCxnSpPr>
                <p:nvPr/>
              </p:nvCxnSpPr>
              <p:spPr>
                <a:xfrm>
                  <a:off x="675296" y="1752600"/>
                  <a:ext cx="0" cy="2286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Arrow Connector 121"/>
                <p:cNvCxnSpPr>
                  <a:stCxn id="109" idx="5"/>
                  <a:endCxn id="132" idx="0"/>
                </p:cNvCxnSpPr>
                <p:nvPr/>
              </p:nvCxnSpPr>
              <p:spPr>
                <a:xfrm>
                  <a:off x="783059" y="2241363"/>
                  <a:ext cx="459839" cy="39549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Arrow Connector 125"/>
                <p:cNvCxnSpPr>
                  <a:stCxn id="109" idx="4"/>
                  <a:endCxn id="120" idx="0"/>
                </p:cNvCxnSpPr>
                <p:nvPr/>
              </p:nvCxnSpPr>
              <p:spPr>
                <a:xfrm>
                  <a:off x="675296" y="2286000"/>
                  <a:ext cx="0" cy="1600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Oval 127"/>
                <p:cNvSpPr/>
                <p:nvPr/>
              </p:nvSpPr>
              <p:spPr>
                <a:xfrm>
                  <a:off x="522896" y="4419600"/>
                  <a:ext cx="304800" cy="3048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 anchorCtr="1">
                  <a:noAutofit/>
                </a:bodyPr>
                <a:lstStyle/>
                <a:p>
                  <a:pPr algn="ctr"/>
                  <a:endParaRPr lang="en-US" sz="2800" dirty="0" smtClean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29" name="Straight Arrow Connector 128"/>
                <p:cNvCxnSpPr>
                  <a:stCxn id="120" idx="4"/>
                  <a:endCxn id="128" idx="0"/>
                </p:cNvCxnSpPr>
                <p:nvPr/>
              </p:nvCxnSpPr>
              <p:spPr>
                <a:xfrm>
                  <a:off x="675296" y="4191000"/>
                  <a:ext cx="0" cy="2286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urved Connector 130"/>
                <p:cNvCxnSpPr>
                  <a:stCxn id="119" idx="6"/>
                  <a:endCxn id="109" idx="6"/>
                </p:cNvCxnSpPr>
                <p:nvPr/>
              </p:nvCxnSpPr>
              <p:spPr>
                <a:xfrm flipH="1" flipV="1">
                  <a:off x="827696" y="2133600"/>
                  <a:ext cx="567602" cy="1447800"/>
                </a:xfrm>
                <a:prstGeom prst="curvedConnector3">
                  <a:avLst>
                    <a:gd name="adj1" fmla="val -40275"/>
                  </a:avLst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5" name="Straight Arrow Connector 104"/>
              <p:cNvCxnSpPr>
                <a:stCxn id="132" idx="2"/>
                <a:endCxn id="119" idx="0"/>
              </p:cNvCxnSpPr>
              <p:nvPr/>
            </p:nvCxnSpPr>
            <p:spPr>
              <a:xfrm>
                <a:off x="1020668" y="3246459"/>
                <a:ext cx="0" cy="18254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Rounded Rectangle 131"/>
            <p:cNvSpPr/>
            <p:nvPr/>
          </p:nvSpPr>
          <p:spPr>
            <a:xfrm>
              <a:off x="2477594" y="2638281"/>
              <a:ext cx="495300" cy="6096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ITE</a:t>
              </a:r>
              <a:b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</a:br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1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452216" y="1448511"/>
            <a:ext cx="967652" cy="3276600"/>
            <a:chOff x="2005242" y="1449222"/>
            <a:chExt cx="967652" cy="3276600"/>
          </a:xfrm>
        </p:grpSpPr>
        <p:grpSp>
          <p:nvGrpSpPr>
            <p:cNvPr id="136" name="Group 135"/>
            <p:cNvGrpSpPr/>
            <p:nvPr/>
          </p:nvGrpSpPr>
          <p:grpSpPr>
            <a:xfrm>
              <a:off x="2005242" y="1449222"/>
              <a:ext cx="720002" cy="3276600"/>
              <a:chOff x="522896" y="1447800"/>
              <a:chExt cx="720002" cy="3276600"/>
            </a:xfrm>
          </p:grpSpPr>
          <p:sp>
            <p:nvSpPr>
              <p:cNvPr id="140" name="Oval 139"/>
              <p:cNvSpPr/>
              <p:nvPr/>
            </p:nvSpPr>
            <p:spPr>
              <a:xfrm>
                <a:off x="522896" y="14478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522896" y="19812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522896" y="38862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45" name="Straight Arrow Connector 144"/>
              <p:cNvCxnSpPr>
                <a:stCxn id="140" idx="4"/>
                <a:endCxn id="142" idx="0"/>
              </p:cNvCxnSpPr>
              <p:nvPr/>
            </p:nvCxnSpPr>
            <p:spPr>
              <a:xfrm>
                <a:off x="675296" y="1752600"/>
                <a:ext cx="0" cy="228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Arrow Connector 145"/>
              <p:cNvCxnSpPr>
                <a:stCxn id="142" idx="5"/>
                <a:endCxn id="135" idx="0"/>
              </p:cNvCxnSpPr>
              <p:nvPr/>
            </p:nvCxnSpPr>
            <p:spPr>
              <a:xfrm>
                <a:off x="783059" y="2241363"/>
                <a:ext cx="459839" cy="39549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Arrow Connector 146"/>
              <p:cNvCxnSpPr>
                <a:stCxn id="142" idx="4"/>
                <a:endCxn id="144" idx="0"/>
              </p:cNvCxnSpPr>
              <p:nvPr/>
            </p:nvCxnSpPr>
            <p:spPr>
              <a:xfrm>
                <a:off x="675296" y="2286000"/>
                <a:ext cx="0" cy="1600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Oval 147"/>
              <p:cNvSpPr/>
              <p:nvPr/>
            </p:nvSpPr>
            <p:spPr>
              <a:xfrm>
                <a:off x="522896" y="4419600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49" name="Straight Arrow Connector 148"/>
              <p:cNvCxnSpPr>
                <a:stCxn id="144" idx="4"/>
                <a:endCxn id="148" idx="0"/>
              </p:cNvCxnSpPr>
              <p:nvPr/>
            </p:nvCxnSpPr>
            <p:spPr>
              <a:xfrm>
                <a:off x="675296" y="4191000"/>
                <a:ext cx="0" cy="228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>
                <a:stCxn id="135" idx="2"/>
                <a:endCxn id="142" idx="6"/>
              </p:cNvCxnSpPr>
              <p:nvPr/>
            </p:nvCxnSpPr>
            <p:spPr>
              <a:xfrm rot="5400000" flipH="1">
                <a:off x="311397" y="2649899"/>
                <a:ext cx="1447799" cy="415202"/>
              </a:xfrm>
              <a:prstGeom prst="curvedConnector4">
                <a:avLst>
                  <a:gd name="adj1" fmla="val -15789"/>
                  <a:gd name="adj2" fmla="val -94389"/>
                </a:avLst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Rounded Rectangle 134"/>
            <p:cNvSpPr/>
            <p:nvPr/>
          </p:nvSpPr>
          <p:spPr>
            <a:xfrm>
              <a:off x="2477594" y="2638280"/>
              <a:ext cx="495300" cy="9445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SEQ</a:t>
              </a:r>
              <a:b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</a:br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1</a:t>
              </a: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533401" y="2514600"/>
            <a:ext cx="1066800" cy="841755"/>
          </a:xfrm>
          <a:prstGeom prst="roundRect">
            <a:avLst/>
          </a:prstGeom>
          <a:noFill/>
          <a:ln w="28575" cap="rnd" cmpd="sng">
            <a:solidFill>
              <a:schemeClr val="accent1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63" name="Rounded Rectangle 162"/>
          <p:cNvSpPr/>
          <p:nvPr/>
        </p:nvSpPr>
        <p:spPr>
          <a:xfrm>
            <a:off x="2869363" y="2580850"/>
            <a:ext cx="788237" cy="1229150"/>
          </a:xfrm>
          <a:prstGeom prst="roundRect">
            <a:avLst/>
          </a:prstGeom>
          <a:noFill/>
          <a:ln w="28575" cap="rnd" cmpd="sng">
            <a:solidFill>
              <a:schemeClr val="accent1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4362896" y="1910403"/>
            <a:ext cx="1275904" cy="1976507"/>
          </a:xfrm>
          <a:prstGeom prst="roundRect">
            <a:avLst/>
          </a:prstGeom>
          <a:noFill/>
          <a:ln w="28575" cap="rnd" cmpd="sng">
            <a:solidFill>
              <a:schemeClr val="accent1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6172200" y="1342740"/>
            <a:ext cx="1066800" cy="3457860"/>
          </a:xfrm>
          <a:prstGeom prst="roundRect">
            <a:avLst/>
          </a:prstGeom>
          <a:noFill/>
          <a:ln w="28575" cap="rnd" cmpd="sng">
            <a:solidFill>
              <a:schemeClr val="accent1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3450" y="5089164"/>
            <a:ext cx="7277100" cy="1311636"/>
          </a:xfrm>
          <a:prstGeom prst="roundRect">
            <a:avLst/>
          </a:prstGeom>
          <a:solidFill>
            <a:schemeClr val="bg2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...;</a:t>
            </a:r>
            <a:endParaRPr lang="en-US" sz="20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(...) { </a:t>
            </a:r>
            <a:r>
              <a:rPr lang="en-US" sz="24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(...) {...} </a:t>
            </a:r>
            <a:r>
              <a:rPr lang="en-US" sz="24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r>
              <a:rPr lang="en-US" sz="24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{...} };</a:t>
            </a:r>
            <a:endParaRPr lang="en-US" sz="20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...; ...;</a:t>
            </a:r>
            <a:endParaRPr lang="en-US" sz="20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528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23"/>
    </mc:Choice>
    <mc:Fallback xmlns="">
      <p:transition xmlns:p14="http://schemas.microsoft.com/office/powerpoint/2010/main" spd="slow" advTm="577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0" grpId="0" animBg="1"/>
      <p:bldP spid="69" grpId="0" animBg="1"/>
      <p:bldP spid="163" grpId="0" animBg="1"/>
      <p:bldP spid="164" grpId="0" animBg="1"/>
      <p:bldP spid="165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Analysis Property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ffective abstraction recovery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01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7"/>
    </mc:Choice>
    <mc:Fallback xmlns="">
      <p:transition spd="slow" advTm="1773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Analysis Property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</a:t>
            </a:r>
            <a:r>
              <a:rPr lang="en-US" strike="sngStrike" dirty="0" smtClean="0"/>
              <a:t>ffective abstraction recovery</a:t>
            </a:r>
          </a:p>
          <a:p>
            <a:pPr lvl="1"/>
            <a:r>
              <a:rPr lang="en-US" dirty="0" smtClean="0"/>
              <a:t>Grace</a:t>
            </a:r>
            <a:r>
              <a:rPr lang="en-US" u="sng" dirty="0" smtClean="0"/>
              <a:t>less</a:t>
            </a:r>
            <a:r>
              <a:rPr lang="en-US" dirty="0" smtClean="0"/>
              <a:t> failures for unstructured programs</a:t>
            </a:r>
          </a:p>
          <a:p>
            <a:pPr lvl="2"/>
            <a:r>
              <a:rPr lang="en-US" dirty="0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en-US" dirty="0"/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continue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statements</a:t>
            </a:r>
          </a:p>
          <a:p>
            <a:pPr lvl="2"/>
            <a:r>
              <a:rPr lang="en-US" dirty="0" smtClean="0">
                <a:cs typeface="Consolas" pitchFamily="49" charset="0"/>
              </a:rPr>
              <a:t>Failures cascade to large subgraphs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460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7"/>
    </mc:Choice>
    <mc:Fallback xmlns="">
      <p:transition spd="slow" advTm="17737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Unrecovered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62400"/>
            <a:ext cx="9144000" cy="259080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43378" y="4011411"/>
            <a:ext cx="810397" cy="2325167"/>
            <a:chOff x="457200" y="2094433"/>
            <a:chExt cx="810397" cy="2325167"/>
          </a:xfrm>
        </p:grpSpPr>
        <p:sp>
          <p:nvSpPr>
            <p:cNvPr id="9" name="Oval 8"/>
            <p:cNvSpPr/>
            <p:nvPr/>
          </p:nvSpPr>
          <p:spPr>
            <a:xfrm>
              <a:off x="457200" y="2094433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57200" y="2627833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962797" y="3102305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41148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9" idx="4"/>
              <a:endCxn id="10" idx="0"/>
            </p:cNvCxnSpPr>
            <p:nvPr/>
          </p:nvCxnSpPr>
          <p:spPr>
            <a:xfrm>
              <a:off x="609600" y="2399233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5"/>
              <a:endCxn id="11" idx="1"/>
            </p:cNvCxnSpPr>
            <p:nvPr/>
          </p:nvCxnSpPr>
          <p:spPr>
            <a:xfrm>
              <a:off x="717363" y="2887996"/>
              <a:ext cx="290071" cy="2589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0" idx="4"/>
              <a:endCxn id="12" idx="0"/>
            </p:cNvCxnSpPr>
            <p:nvPr/>
          </p:nvCxnSpPr>
          <p:spPr>
            <a:xfrm>
              <a:off x="609600" y="2932633"/>
              <a:ext cx="0" cy="11821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962797" y="3696767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11" idx="4"/>
              <a:endCxn id="16" idx="0"/>
            </p:cNvCxnSpPr>
            <p:nvPr/>
          </p:nvCxnSpPr>
          <p:spPr>
            <a:xfrm>
              <a:off x="1115197" y="3407105"/>
              <a:ext cx="0" cy="2896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01"/>
            <p:cNvCxnSpPr>
              <a:stCxn id="16" idx="6"/>
              <a:endCxn id="10" idx="6"/>
            </p:cNvCxnSpPr>
            <p:nvPr/>
          </p:nvCxnSpPr>
          <p:spPr>
            <a:xfrm flipH="1" flipV="1">
              <a:off x="762000" y="2780233"/>
              <a:ext cx="505597" cy="1068934"/>
            </a:xfrm>
            <a:prstGeom prst="curvedConnector3">
              <a:avLst>
                <a:gd name="adj1" fmla="val -45214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  <a:endCxn id="12" idx="7"/>
            </p:cNvCxnSpPr>
            <p:nvPr/>
          </p:nvCxnSpPr>
          <p:spPr>
            <a:xfrm flipH="1">
              <a:off x="717363" y="3362468"/>
              <a:ext cx="290071" cy="796969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ounded Rectangle 19"/>
          <p:cNvSpPr/>
          <p:nvPr/>
        </p:nvSpPr>
        <p:spPr>
          <a:xfrm>
            <a:off x="1867178" y="4468611"/>
            <a:ext cx="1219200" cy="1981200"/>
          </a:xfrm>
          <a:prstGeom prst="roundRect">
            <a:avLst/>
          </a:prstGeom>
          <a:noFill/>
          <a:ln w="28575" cap="rnd" cmpd="sng">
            <a:solidFill>
              <a:schemeClr val="tx2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2" name="Rounded Rectangular Callout 51"/>
          <p:cNvSpPr/>
          <p:nvPr/>
        </p:nvSpPr>
        <p:spPr>
          <a:xfrm>
            <a:off x="3172309" y="5474597"/>
            <a:ext cx="2667000" cy="1057083"/>
          </a:xfrm>
          <a:prstGeom prst="wedgeRoundRectCallout">
            <a:avLst>
              <a:gd name="adj1" fmla="val -77861"/>
              <a:gd name="adj2" fmla="val -29707"/>
              <a:gd name="adj3" fmla="val 16667"/>
            </a:avLst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This </a:t>
            </a:r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break</a:t>
            </a:r>
            <a:r>
              <a:rPr lang="en-US" sz="2400" dirty="0" smtClean="0">
                <a:solidFill>
                  <a:schemeClr val="bg1"/>
                </a:solidFill>
                <a:cs typeface="Consolas"/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edge prevents progress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4171945" y="4008127"/>
            <a:ext cx="914400" cy="2438400"/>
            <a:chOff x="1860363" y="3833458"/>
            <a:chExt cx="914400" cy="2438400"/>
          </a:xfrm>
        </p:grpSpPr>
        <p:grpSp>
          <p:nvGrpSpPr>
            <p:cNvPr id="53" name="Group 52"/>
            <p:cNvGrpSpPr/>
            <p:nvPr/>
          </p:nvGrpSpPr>
          <p:grpSpPr>
            <a:xfrm>
              <a:off x="2165163" y="3833458"/>
              <a:ext cx="304800" cy="533400"/>
              <a:chOff x="464564" y="2094433"/>
              <a:chExt cx="304800" cy="5334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464564" y="2094433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616964" y="2399233"/>
                <a:ext cx="0" cy="228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ounded Rectangle 64"/>
            <p:cNvSpPr/>
            <p:nvPr/>
          </p:nvSpPr>
          <p:spPr>
            <a:xfrm>
              <a:off x="1860363" y="4355412"/>
              <a:ext cx="914400" cy="191644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UNKNOWN</a:t>
              </a:r>
            </a:p>
          </p:txBody>
        </p:sp>
      </p:grpSp>
      <p:sp>
        <p:nvSpPr>
          <p:cNvPr id="67" name="Rounded Rectangle 66"/>
          <p:cNvSpPr/>
          <p:nvPr/>
        </p:nvSpPr>
        <p:spPr>
          <a:xfrm>
            <a:off x="6171912" y="4017979"/>
            <a:ext cx="914687" cy="243183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Consolas"/>
                <a:cs typeface="Consolas"/>
              </a:rPr>
              <a:t>SEQ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" y="1091794"/>
            <a:ext cx="3733800" cy="25138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wrap="square" lIns="18288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s1;</a:t>
            </a:r>
          </a:p>
          <a:p>
            <a:pPr>
              <a:lnSpc>
                <a:spcPct val="107000"/>
              </a:lnSpc>
            </a:pP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(e1) {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(e2) {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break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 }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s2;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s3;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495800" y="1091794"/>
            <a:ext cx="4343400" cy="25138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wrap="square" lIns="9144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s1;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solidFill>
                  <a:srgbClr val="A0A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L1: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(e1) {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L2; }     </a:t>
            </a:r>
          </a:p>
          <a:p>
            <a:pPr>
              <a:lnSpc>
                <a:spcPct val="107000"/>
              </a:lnSpc>
            </a:pPr>
            <a:r>
              <a:rPr lang="en-US" sz="2300" b="1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L4; }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solidFill>
                  <a:srgbClr val="A0A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L2: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(e2) {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L4; }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solidFill>
                  <a:srgbClr val="A0A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L3: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s2;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L1;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solidFill>
                  <a:srgbClr val="A0A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L4: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s3;</a:t>
            </a:r>
            <a:endParaRPr lang="en-US" sz="23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43000" y="3531513"/>
            <a:ext cx="20574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2800" dirty="0" smtClean="0"/>
              <a:t>Original</a:t>
            </a:r>
            <a:endParaRPr lang="en-US" sz="2800" dirty="0"/>
          </a:p>
        </p:txBody>
      </p:sp>
      <p:sp>
        <p:nvSpPr>
          <p:cNvPr id="75" name="TextBox 74"/>
          <p:cNvSpPr txBox="1"/>
          <p:nvPr/>
        </p:nvSpPr>
        <p:spPr>
          <a:xfrm>
            <a:off x="5607374" y="3531513"/>
            <a:ext cx="23622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2800" dirty="0" smtClean="0"/>
              <a:t>Decompiled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2465589"/>
            <a:ext cx="7543800" cy="2411211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Fix: New structuring algorithm featuring</a:t>
            </a:r>
          </a:p>
          <a:p>
            <a:pPr algn="ctr"/>
            <a:r>
              <a:rPr lang="en-US" sz="4800" u="sng" dirty="0" smtClean="0">
                <a:solidFill>
                  <a:schemeClr val="bg1"/>
                </a:solidFill>
              </a:rPr>
              <a:t>Iterative Refinement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134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13"/>
    </mc:Choice>
    <mc:Fallback xmlns="">
      <p:transition xmlns:p14="http://schemas.microsoft.com/office/powerpoint/2010/main" spd="slow" advTm="705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52" grpId="0" animBg="1"/>
      <p:bldP spid="52" grpId="1" animBg="1"/>
      <p:bldP spid="67" grpId="0" animBg="1"/>
      <p:bldP spid="71" grpId="0" animBg="1"/>
      <p:bldP spid="74" grpId="0"/>
      <p:bldP spid="75" grpId="0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edges that are preventing </a:t>
            </a:r>
            <a:r>
              <a:rPr lang="en-US" dirty="0"/>
              <a:t>a match</a:t>
            </a:r>
          </a:p>
          <a:p>
            <a:pPr lvl="1"/>
            <a:r>
              <a:rPr lang="en-US" dirty="0"/>
              <a:t>Represent </a:t>
            </a:r>
            <a:r>
              <a:rPr lang="en-US" dirty="0" smtClean="0"/>
              <a:t>in decompiled source as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en-US" dirty="0"/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goto</a:t>
            </a:r>
            <a:r>
              <a:rPr lang="en-US" dirty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continue</a:t>
            </a:r>
          </a:p>
          <a:p>
            <a:pPr lvl="1"/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cs typeface="Consolas" pitchFamily="49" charset="0"/>
              </a:rPr>
              <a:t>Allows structuring algorithm to make more progress</a:t>
            </a:r>
            <a:endParaRPr lang="en-US" dirty="0"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Refinement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26</a:t>
            </a:fld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09600" y="1102116"/>
            <a:ext cx="3581400" cy="25138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wrap="square" lIns="9144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s1;</a:t>
            </a:r>
          </a:p>
          <a:p>
            <a:pPr>
              <a:lnSpc>
                <a:spcPct val="107000"/>
              </a:lnSpc>
            </a:pP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(e1) {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(e2) {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break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 }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s2;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s3;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025628" y="1066800"/>
            <a:ext cx="3584971" cy="25138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wrap="square" lIns="9144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s1;</a:t>
            </a:r>
          </a:p>
          <a:p>
            <a:pPr>
              <a:lnSpc>
                <a:spcPct val="107000"/>
              </a:lnSpc>
            </a:pP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(e1) {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3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(e2) { </a:t>
            </a:r>
            <a:r>
              <a:rPr lang="en-US" sz="23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break</a:t>
            </a: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 }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s2;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107000"/>
              </a:lnSpc>
            </a:pPr>
            <a:r>
              <a:rPr lang="en-US" sz="23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s3;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71600" y="3528025"/>
            <a:ext cx="20574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2800" dirty="0" smtClean="0"/>
              <a:t>Original</a:t>
            </a:r>
            <a:endParaRPr lang="en-US" sz="2800" dirty="0"/>
          </a:p>
        </p:txBody>
      </p:sp>
      <p:sp>
        <p:nvSpPr>
          <p:cNvPr id="75" name="TextBox 74"/>
          <p:cNvSpPr txBox="1"/>
          <p:nvPr/>
        </p:nvSpPr>
        <p:spPr>
          <a:xfrm>
            <a:off x="5637013" y="3528025"/>
            <a:ext cx="23622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2800" dirty="0" smtClean="0"/>
              <a:t>Decompiled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0" y="4052340"/>
            <a:ext cx="9144000" cy="250085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rgbClr val="FFFFFF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57200" y="4114800"/>
            <a:ext cx="810397" cy="2325167"/>
            <a:chOff x="457200" y="2094433"/>
            <a:chExt cx="810397" cy="2325167"/>
          </a:xfrm>
        </p:grpSpPr>
        <p:sp>
          <p:nvSpPr>
            <p:cNvPr id="33" name="Oval 32"/>
            <p:cNvSpPr/>
            <p:nvPr/>
          </p:nvSpPr>
          <p:spPr>
            <a:xfrm>
              <a:off x="457200" y="2094433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57200" y="2627833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962797" y="3102305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57200" y="41148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33" idx="4"/>
              <a:endCxn id="34" idx="0"/>
            </p:cNvCxnSpPr>
            <p:nvPr/>
          </p:nvCxnSpPr>
          <p:spPr>
            <a:xfrm>
              <a:off x="609600" y="2399233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4" idx="5"/>
              <a:endCxn id="35" idx="1"/>
            </p:cNvCxnSpPr>
            <p:nvPr/>
          </p:nvCxnSpPr>
          <p:spPr>
            <a:xfrm>
              <a:off x="717363" y="2887996"/>
              <a:ext cx="290071" cy="2589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4" idx="4"/>
              <a:endCxn id="36" idx="0"/>
            </p:cNvCxnSpPr>
            <p:nvPr/>
          </p:nvCxnSpPr>
          <p:spPr>
            <a:xfrm>
              <a:off x="609600" y="2932633"/>
              <a:ext cx="0" cy="11821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962797" y="3696767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41" name="Straight Arrow Connector 40"/>
            <p:cNvCxnSpPr>
              <a:stCxn id="35" idx="4"/>
              <a:endCxn id="40" idx="0"/>
            </p:cNvCxnSpPr>
            <p:nvPr/>
          </p:nvCxnSpPr>
          <p:spPr>
            <a:xfrm>
              <a:off x="1115197" y="3407105"/>
              <a:ext cx="0" cy="2896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101"/>
            <p:cNvCxnSpPr>
              <a:stCxn id="40" idx="6"/>
              <a:endCxn id="34" idx="6"/>
            </p:cNvCxnSpPr>
            <p:nvPr/>
          </p:nvCxnSpPr>
          <p:spPr>
            <a:xfrm flipH="1" flipV="1">
              <a:off x="762000" y="2780233"/>
              <a:ext cx="505597" cy="1068934"/>
            </a:xfrm>
            <a:prstGeom prst="curvedConnector3">
              <a:avLst>
                <a:gd name="adj1" fmla="val -45214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5" idx="3"/>
              <a:endCxn id="36" idx="7"/>
            </p:cNvCxnSpPr>
            <p:nvPr/>
          </p:nvCxnSpPr>
          <p:spPr>
            <a:xfrm flipH="1">
              <a:off x="717363" y="3362468"/>
              <a:ext cx="290071" cy="796969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ounded Rectangle 43"/>
          <p:cNvSpPr/>
          <p:nvPr/>
        </p:nvSpPr>
        <p:spPr>
          <a:xfrm>
            <a:off x="862398" y="5037836"/>
            <a:ext cx="509202" cy="506247"/>
          </a:xfrm>
          <a:prstGeom prst="roundRect">
            <a:avLst/>
          </a:prstGeom>
          <a:noFill/>
          <a:ln w="28575" cap="rnd" cmpd="sng">
            <a:solidFill>
              <a:schemeClr val="tx2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379529" y="4128375"/>
            <a:ext cx="888201" cy="2325167"/>
            <a:chOff x="1981200" y="2108008"/>
            <a:chExt cx="888201" cy="2325167"/>
          </a:xfrm>
        </p:grpSpPr>
        <p:sp>
          <p:nvSpPr>
            <p:cNvPr id="46" name="Oval 45"/>
            <p:cNvSpPr/>
            <p:nvPr/>
          </p:nvSpPr>
          <p:spPr>
            <a:xfrm>
              <a:off x="1981200" y="2108008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1981200" y="2641408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981200" y="4128375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46" idx="4"/>
              <a:endCxn id="47" idx="0"/>
            </p:cNvCxnSpPr>
            <p:nvPr/>
          </p:nvCxnSpPr>
          <p:spPr>
            <a:xfrm>
              <a:off x="2133600" y="2412808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7" idx="5"/>
              <a:endCxn id="60" idx="0"/>
            </p:cNvCxnSpPr>
            <p:nvPr/>
          </p:nvCxnSpPr>
          <p:spPr>
            <a:xfrm>
              <a:off x="2241363" y="2901571"/>
              <a:ext cx="297435" cy="2589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7" idx="4"/>
              <a:endCxn id="48" idx="0"/>
            </p:cNvCxnSpPr>
            <p:nvPr/>
          </p:nvCxnSpPr>
          <p:spPr>
            <a:xfrm>
              <a:off x="2133600" y="2946208"/>
              <a:ext cx="0" cy="11821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2486797" y="3854637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56" name="Straight Arrow Connector 55"/>
            <p:cNvCxnSpPr>
              <a:stCxn id="60" idx="2"/>
              <a:endCxn id="55" idx="0"/>
            </p:cNvCxnSpPr>
            <p:nvPr/>
          </p:nvCxnSpPr>
          <p:spPr>
            <a:xfrm>
              <a:off x="2538798" y="3581928"/>
              <a:ext cx="100399" cy="27270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101"/>
            <p:cNvCxnSpPr>
              <a:stCxn id="55" idx="6"/>
              <a:endCxn id="47" idx="6"/>
            </p:cNvCxnSpPr>
            <p:nvPr/>
          </p:nvCxnSpPr>
          <p:spPr>
            <a:xfrm flipH="1" flipV="1">
              <a:off x="2286000" y="2793808"/>
              <a:ext cx="505597" cy="1213229"/>
            </a:xfrm>
            <a:prstGeom prst="curvedConnector3">
              <a:avLst>
                <a:gd name="adj1" fmla="val -45214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0" idx="2"/>
              <a:endCxn id="48" idx="7"/>
            </p:cNvCxnSpPr>
            <p:nvPr/>
          </p:nvCxnSpPr>
          <p:spPr>
            <a:xfrm flipH="1">
              <a:off x="2241363" y="3581928"/>
              <a:ext cx="297435" cy="591084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ounded Rectangle 59"/>
            <p:cNvSpPr/>
            <p:nvPr/>
          </p:nvSpPr>
          <p:spPr>
            <a:xfrm>
              <a:off x="2208195" y="3160517"/>
              <a:ext cx="661206" cy="42141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BREAK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379662" y="4114800"/>
            <a:ext cx="955912" cy="2325167"/>
            <a:chOff x="1901588" y="2094433"/>
            <a:chExt cx="955912" cy="2325167"/>
          </a:xfrm>
        </p:grpSpPr>
        <p:sp>
          <p:nvSpPr>
            <p:cNvPr id="62" name="Oval 61"/>
            <p:cNvSpPr/>
            <p:nvPr/>
          </p:nvSpPr>
          <p:spPr>
            <a:xfrm>
              <a:off x="1905000" y="2094433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905000" y="2627833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1901588" y="41148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68" name="Straight Arrow Connector 67"/>
            <p:cNvCxnSpPr>
              <a:stCxn id="62" idx="4"/>
              <a:endCxn id="63" idx="0"/>
            </p:cNvCxnSpPr>
            <p:nvPr/>
          </p:nvCxnSpPr>
          <p:spPr>
            <a:xfrm>
              <a:off x="2057400" y="2399233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3" idx="5"/>
              <a:endCxn id="77" idx="0"/>
            </p:cNvCxnSpPr>
            <p:nvPr/>
          </p:nvCxnSpPr>
          <p:spPr>
            <a:xfrm>
              <a:off x="2165163" y="2887996"/>
              <a:ext cx="444687" cy="2589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3" idx="4"/>
              <a:endCxn id="64" idx="0"/>
            </p:cNvCxnSpPr>
            <p:nvPr/>
          </p:nvCxnSpPr>
          <p:spPr>
            <a:xfrm flipH="1">
              <a:off x="2053988" y="2932633"/>
              <a:ext cx="3412" cy="11821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101"/>
            <p:cNvCxnSpPr>
              <a:stCxn id="77" idx="3"/>
              <a:endCxn id="63" idx="6"/>
            </p:cNvCxnSpPr>
            <p:nvPr/>
          </p:nvCxnSpPr>
          <p:spPr>
            <a:xfrm flipH="1" flipV="1">
              <a:off x="2209800" y="2780233"/>
              <a:ext cx="647700" cy="792600"/>
            </a:xfrm>
            <a:prstGeom prst="curvedConnector3">
              <a:avLst>
                <a:gd name="adj1" fmla="val -35294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7" idx="1"/>
              <a:endCxn id="64" idx="7"/>
            </p:cNvCxnSpPr>
            <p:nvPr/>
          </p:nvCxnSpPr>
          <p:spPr>
            <a:xfrm flipH="1">
              <a:off x="2161751" y="3572833"/>
              <a:ext cx="200449" cy="586604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ounded Rectangle 76"/>
            <p:cNvSpPr/>
            <p:nvPr/>
          </p:nvSpPr>
          <p:spPr>
            <a:xfrm>
              <a:off x="2362200" y="3146943"/>
              <a:ext cx="495300" cy="8517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SEQ</a:t>
              </a:r>
              <a:b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</a:br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1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47506" y="4114800"/>
            <a:ext cx="670162" cy="2325167"/>
            <a:chOff x="3520838" y="2094433"/>
            <a:chExt cx="670162" cy="2325167"/>
          </a:xfrm>
        </p:grpSpPr>
        <p:sp>
          <p:nvSpPr>
            <p:cNvPr id="79" name="Oval 78"/>
            <p:cNvSpPr/>
            <p:nvPr/>
          </p:nvSpPr>
          <p:spPr>
            <a:xfrm>
              <a:off x="3703519" y="2094433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703519" y="41148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81" name="Straight Arrow Connector 80"/>
            <p:cNvCxnSpPr>
              <a:stCxn id="79" idx="4"/>
              <a:endCxn id="84" idx="0"/>
            </p:cNvCxnSpPr>
            <p:nvPr/>
          </p:nvCxnSpPr>
          <p:spPr>
            <a:xfrm>
              <a:off x="3855919" y="2399233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84" idx="2"/>
              <a:endCxn id="80" idx="0"/>
            </p:cNvCxnSpPr>
            <p:nvPr/>
          </p:nvCxnSpPr>
          <p:spPr>
            <a:xfrm>
              <a:off x="3855919" y="3479613"/>
              <a:ext cx="0" cy="6351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61"/>
            <p:cNvCxnSpPr>
              <a:stCxn id="84" idx="1"/>
              <a:endCxn id="80" idx="1"/>
            </p:cNvCxnSpPr>
            <p:nvPr/>
          </p:nvCxnSpPr>
          <p:spPr>
            <a:xfrm rot="10800000" flipH="1" flipV="1">
              <a:off x="3520838" y="3053723"/>
              <a:ext cx="227318" cy="1105714"/>
            </a:xfrm>
            <a:prstGeom prst="curvedConnector4">
              <a:avLst>
                <a:gd name="adj1" fmla="val -49531"/>
                <a:gd name="adj2" fmla="val 67240"/>
              </a:avLst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ounded Rectangle 83"/>
            <p:cNvSpPr/>
            <p:nvPr/>
          </p:nvSpPr>
          <p:spPr>
            <a:xfrm>
              <a:off x="3520838" y="2627833"/>
              <a:ext cx="670162" cy="8517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  <a:latin typeface="Consolas"/>
                  <a:cs typeface="Consolas"/>
                </a:rPr>
                <a:t>WHILE</a:t>
              </a:r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8229600" y="4114800"/>
            <a:ext cx="670162" cy="232516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Consolas"/>
                <a:cs typeface="Consolas"/>
              </a:rPr>
              <a:t>SEQ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2216624" y="4612337"/>
            <a:ext cx="1440976" cy="1581042"/>
          </a:xfrm>
          <a:prstGeom prst="roundRect">
            <a:avLst/>
          </a:prstGeom>
          <a:noFill/>
          <a:ln w="28575" cap="rnd" cmpd="sng">
            <a:solidFill>
              <a:schemeClr val="tx2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142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13"/>
    </mc:Choice>
    <mc:Fallback xmlns="">
      <p:transition spd="slow" advTm="705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4" grpId="0"/>
      <p:bldP spid="75" grpId="0"/>
      <p:bldP spid="31" grpId="0" animBg="1"/>
      <p:bldP spid="44" grpId="0" animBg="1"/>
      <p:bldP spid="85" grpId="0" animBg="1"/>
      <p:bldP spid="8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Analysis Property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ffective abstraction recovery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Grace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failures for unstructured programs</a:t>
            </a:r>
          </a:p>
          <a:p>
            <a:pPr lvl="2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continue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and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Consolas" pitchFamily="49" charset="0"/>
              </a:rPr>
              <a:t>s</a:t>
            </a:r>
          </a:p>
          <a:p>
            <a:pPr lvl="2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nsolas" pitchFamily="49" charset="0"/>
              </a:rPr>
              <a:t>Failures cascade to large subgraphs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2"/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Correctness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874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7"/>
    </mc:Choice>
    <mc:Fallback xmlns="">
      <p:transition spd="slow" advTm="17737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Analysis Property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ffective abstraction recovery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Grace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failures for unstructured programs</a:t>
            </a:r>
          </a:p>
          <a:p>
            <a:pPr lvl="2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continue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and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Consolas" pitchFamily="49" charset="0"/>
              </a:rPr>
              <a:t>s</a:t>
            </a:r>
          </a:p>
          <a:p>
            <a:pPr lvl="2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nsolas" pitchFamily="49" charset="0"/>
              </a:rPr>
              <a:t>Failures cascade to large subgraphs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2"/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C</a:t>
            </a:r>
            <a:r>
              <a:rPr lang="en-US" strike="sngStrike" dirty="0" smtClean="0"/>
              <a:t>orrectness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originally intended for decompilation</a:t>
            </a:r>
          </a:p>
          <a:p>
            <a:pPr lvl="1"/>
            <a:r>
              <a:rPr lang="en-US" dirty="0" smtClean="0"/>
              <a:t>Structure can be incorrect for decompilation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245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7"/>
    </mc:Choice>
    <mc:Fallback xmlns="">
      <p:transition spd="slow" advTm="17737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Loop Correctness Problem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295400"/>
            <a:ext cx="9144000" cy="358140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rgbClr val="FFFFFF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1658" y="1600200"/>
            <a:ext cx="1853794" cy="2584258"/>
            <a:chOff x="127406" y="1600200"/>
            <a:chExt cx="1853794" cy="2584258"/>
          </a:xfrm>
        </p:grpSpPr>
        <p:sp>
          <p:nvSpPr>
            <p:cNvPr id="7" name="Oval 6"/>
            <p:cNvSpPr/>
            <p:nvPr/>
          </p:nvSpPr>
          <p:spPr>
            <a:xfrm>
              <a:off x="762000" y="16002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995059" y="2526124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5"/>
              <a:endCxn id="18" idx="1"/>
            </p:cNvCxnSpPr>
            <p:nvPr/>
          </p:nvCxnSpPr>
          <p:spPr>
            <a:xfrm>
              <a:off x="1022163" y="1860363"/>
              <a:ext cx="241674" cy="2361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1219200" y="205189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04800" y="205189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78099" y="2526124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18" idx="4"/>
              <a:endCxn id="8" idx="7"/>
            </p:cNvCxnSpPr>
            <p:nvPr/>
          </p:nvCxnSpPr>
          <p:spPr>
            <a:xfrm flipH="1">
              <a:off x="1255222" y="2356690"/>
              <a:ext cx="116378" cy="21407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8" idx="2"/>
              <a:endCxn id="20" idx="6"/>
            </p:cNvCxnSpPr>
            <p:nvPr/>
          </p:nvCxnSpPr>
          <p:spPr>
            <a:xfrm flipH="1">
              <a:off x="782899" y="2678524"/>
              <a:ext cx="212160" cy="0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0" idx="0"/>
              <a:endCxn id="19" idx="4"/>
            </p:cNvCxnSpPr>
            <p:nvPr/>
          </p:nvCxnSpPr>
          <p:spPr>
            <a:xfrm flipH="1" flipV="1">
              <a:off x="457200" y="2356690"/>
              <a:ext cx="173299" cy="169434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9" idx="7"/>
              <a:endCxn id="7" idx="3"/>
            </p:cNvCxnSpPr>
            <p:nvPr/>
          </p:nvCxnSpPr>
          <p:spPr>
            <a:xfrm flipV="1">
              <a:off x="564963" y="1860363"/>
              <a:ext cx="241674" cy="2361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8" idx="4"/>
              <a:endCxn id="47" idx="0"/>
            </p:cNvCxnSpPr>
            <p:nvPr/>
          </p:nvCxnSpPr>
          <p:spPr>
            <a:xfrm flipH="1">
              <a:off x="1143000" y="2830924"/>
              <a:ext cx="4459" cy="4390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990600" y="3270016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478099" y="3270016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34349" y="3879658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20" idx="4"/>
              <a:endCxn id="48" idx="0"/>
            </p:cNvCxnSpPr>
            <p:nvPr/>
          </p:nvCxnSpPr>
          <p:spPr>
            <a:xfrm>
              <a:off x="630499" y="2830924"/>
              <a:ext cx="0" cy="4390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8" idx="4"/>
              <a:endCxn id="49" idx="1"/>
            </p:cNvCxnSpPr>
            <p:nvPr/>
          </p:nvCxnSpPr>
          <p:spPr>
            <a:xfrm>
              <a:off x="630499" y="3574816"/>
              <a:ext cx="148487" cy="3494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7" idx="4"/>
              <a:endCxn id="49" idx="7"/>
            </p:cNvCxnSpPr>
            <p:nvPr/>
          </p:nvCxnSpPr>
          <p:spPr>
            <a:xfrm flipH="1">
              <a:off x="994512" y="3574816"/>
              <a:ext cx="148488" cy="3494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>
              <a:off x="1219200" y="2908715"/>
              <a:ext cx="76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x</a:t>
              </a:r>
              <a:r>
                <a:rPr lang="en-US" sz="2000" dirty="0" smtClean="0">
                  <a:solidFill>
                    <a:schemeClr val="accent1"/>
                  </a:solidFill>
                </a:rPr>
                <a:t>=1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27406" y="2918870"/>
              <a:ext cx="76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y</a:t>
              </a:r>
              <a:r>
                <a:rPr lang="en-US" sz="2000" dirty="0" smtClean="0">
                  <a:solidFill>
                    <a:schemeClr val="accent1"/>
                  </a:solidFill>
                </a:rPr>
                <a:t>=2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82899" y="2370512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1600" dirty="0" smtClean="0">
                  <a:solidFill>
                    <a:schemeClr val="accent5"/>
                  </a:solidFill>
                </a:rPr>
                <a:t>x≠1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08608" y="2192373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1600" dirty="0">
                  <a:solidFill>
                    <a:schemeClr val="accent3"/>
                  </a:solidFill>
                </a:rPr>
                <a:t>y</a:t>
              </a:r>
              <a:r>
                <a:rPr lang="en-US" sz="1600" dirty="0" smtClean="0">
                  <a:solidFill>
                    <a:schemeClr val="accent3"/>
                  </a:solidFill>
                </a:rPr>
                <a:t>≠2</a:t>
              </a:r>
            </a:p>
          </p:txBody>
        </p:sp>
      </p:grpSp>
      <p:sp>
        <p:nvSpPr>
          <p:cNvPr id="76" name="Rounded Rectangle 75"/>
          <p:cNvSpPr/>
          <p:nvPr/>
        </p:nvSpPr>
        <p:spPr>
          <a:xfrm>
            <a:off x="381000" y="1447800"/>
            <a:ext cx="1600200" cy="1460915"/>
          </a:xfrm>
          <a:prstGeom prst="roundRect">
            <a:avLst/>
          </a:prstGeom>
          <a:noFill/>
          <a:ln w="28575" cap="rnd" cmpd="sng">
            <a:solidFill>
              <a:schemeClr val="tx2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41910" y="1600200"/>
            <a:ext cx="1269305" cy="2572245"/>
            <a:chOff x="4140895" y="1600200"/>
            <a:chExt cx="1269305" cy="2572245"/>
          </a:xfrm>
        </p:grpSpPr>
        <p:grpSp>
          <p:nvGrpSpPr>
            <p:cNvPr id="116" name="Group 115"/>
            <p:cNvGrpSpPr/>
            <p:nvPr/>
          </p:nvGrpSpPr>
          <p:grpSpPr>
            <a:xfrm>
              <a:off x="4140895" y="1600200"/>
              <a:ext cx="1269305" cy="2572245"/>
              <a:chOff x="4445695" y="1600200"/>
              <a:chExt cx="1269305" cy="2572245"/>
            </a:xfrm>
          </p:grpSpPr>
          <p:cxnSp>
            <p:nvCxnSpPr>
              <p:cNvPr id="93" name="Straight Arrow Connector 92"/>
              <p:cNvCxnSpPr>
                <a:stCxn id="130" idx="2"/>
                <a:endCxn id="96" idx="0"/>
              </p:cNvCxnSpPr>
              <p:nvPr/>
            </p:nvCxnSpPr>
            <p:spPr>
              <a:xfrm>
                <a:off x="5080348" y="2606694"/>
                <a:ext cx="256250" cy="65130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stCxn id="130" idx="2"/>
                <a:endCxn id="97" idx="0"/>
              </p:cNvCxnSpPr>
              <p:nvPr/>
            </p:nvCxnSpPr>
            <p:spPr>
              <a:xfrm flipH="1">
                <a:off x="4824097" y="2606694"/>
                <a:ext cx="256251" cy="65130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Oval 95"/>
              <p:cNvSpPr/>
              <p:nvPr/>
            </p:nvSpPr>
            <p:spPr>
              <a:xfrm>
                <a:off x="5184198" y="3258003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671697" y="3258003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927947" y="3867645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00" name="Straight Arrow Connector 99"/>
              <p:cNvCxnSpPr>
                <a:stCxn id="97" idx="4"/>
                <a:endCxn id="98" idx="1"/>
              </p:cNvCxnSpPr>
              <p:nvPr/>
            </p:nvCxnSpPr>
            <p:spPr>
              <a:xfrm>
                <a:off x="4824097" y="3562803"/>
                <a:ext cx="148487" cy="3494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>
                <a:stCxn id="96" idx="4"/>
                <a:endCxn id="98" idx="7"/>
              </p:cNvCxnSpPr>
              <p:nvPr/>
            </p:nvCxnSpPr>
            <p:spPr>
              <a:xfrm flipH="1">
                <a:off x="5188110" y="3562803"/>
                <a:ext cx="148488" cy="3494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Rounded Rectangle 129"/>
              <p:cNvSpPr/>
              <p:nvPr/>
            </p:nvSpPr>
            <p:spPr>
              <a:xfrm>
                <a:off x="4445695" y="1600200"/>
                <a:ext cx="1269305" cy="100649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  <a:latin typeface="Consolas"/>
                    <a:cs typeface="Consolas"/>
                  </a:rPr>
                  <a:t>NATURAL</a:t>
                </a:r>
              </a:p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  <a:latin typeface="Consolas"/>
                    <a:cs typeface="Consolas"/>
                  </a:rPr>
                  <a:t>LOOP</a:t>
                </a: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4170075" y="2677035"/>
              <a:ext cx="76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y</a:t>
              </a:r>
              <a:r>
                <a:rPr lang="en-US" sz="2000" dirty="0" smtClean="0">
                  <a:solidFill>
                    <a:schemeClr val="accent1"/>
                  </a:solidFill>
                </a:rPr>
                <a:t>=2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42920" y="2681091"/>
              <a:ext cx="441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x</a:t>
              </a:r>
              <a:r>
                <a:rPr lang="en-US" sz="2000" dirty="0" smtClean="0">
                  <a:solidFill>
                    <a:schemeClr val="accent1"/>
                  </a:solidFill>
                </a:rPr>
                <a:t>=1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94032" y="5043728"/>
            <a:ext cx="3555936" cy="1457420"/>
          </a:xfrm>
          <a:prstGeom prst="roundRect">
            <a:avLst/>
          </a:prstGeom>
          <a:solidFill>
            <a:schemeClr val="bg2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s1;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(x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==1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L2;</a:t>
            </a:r>
            <a:endParaRPr lang="en-US" sz="20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(y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==2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</a:t>
            </a:r>
            <a:r>
              <a:rPr lang="en-US" sz="20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goto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L1;</a:t>
            </a:r>
          </a:p>
          <a:p>
            <a:pPr>
              <a:lnSpc>
                <a:spcPct val="107000"/>
              </a:lnSpc>
            </a:pPr>
            <a:r>
              <a:rPr lang="en-US" sz="20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1676400" y="4369630"/>
            <a:ext cx="2918190" cy="440201"/>
          </a:xfrm>
          <a:prstGeom prst="wedgeRoundRectCallout">
            <a:avLst>
              <a:gd name="adj1" fmla="val -482"/>
              <a:gd name="adj2" fmla="val -359771"/>
              <a:gd name="adj3" fmla="val 16667"/>
            </a:avLst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Non-determinism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029200" y="2984812"/>
            <a:ext cx="3577295" cy="0"/>
          </a:xfrm>
          <a:prstGeom prst="line">
            <a:avLst/>
          </a:prstGeom>
          <a:ln w="127000" cap="rnd" cmpd="sng">
            <a:solidFill>
              <a:schemeClr val="tx1"/>
            </a:solidFill>
            <a:prstDash val="sysDot"/>
            <a:miter lim="800000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800100" y="2465589"/>
            <a:ext cx="7543800" cy="2411211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Fix: Ensure patterns are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u="sng" dirty="0" smtClean="0">
                <a:solidFill>
                  <a:schemeClr val="bg1"/>
                </a:solidFill>
              </a:rPr>
              <a:t>Semantics Preserving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67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66"/>
    </mc:Choice>
    <mc:Fallback xmlns="">
      <p:transition xmlns:p14="http://schemas.microsoft.com/office/powerpoint/2010/main" spd="slow" advTm="575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22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295400" y="570829"/>
            <a:ext cx="1676400" cy="16764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nt f (int x)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FFFFFF"/>
                </a:solidFill>
                <a:latin typeface="Consolas"/>
                <a:cs typeface="Consolas"/>
              </a:rPr>
              <a:t>int y =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while (x &gt; y)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  y++;</a:t>
            </a: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return y;</a:t>
            </a:r>
            <a:endParaRPr kumimoji="0" lang="en-US" sz="12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33800" y="3877558"/>
            <a:ext cx="1676400" cy="16764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010100101010101001010110111010101001010101010101111100010100010101101001010100010010101101010101011010111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2" name="Right Arrow 11"/>
          <p:cNvSpPr/>
          <p:nvPr/>
        </p:nvSpPr>
        <p:spPr>
          <a:xfrm rot="2603060">
            <a:off x="2838302" y="2614991"/>
            <a:ext cx="1819656" cy="987552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Compiler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2191472"/>
            <a:ext cx="187301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Original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Source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459001" y="576067"/>
            <a:ext cx="3480006" cy="2802933"/>
            <a:chOff x="4459001" y="1118109"/>
            <a:chExt cx="3480006" cy="2802933"/>
          </a:xfrm>
        </p:grpSpPr>
        <p:sp>
          <p:nvSpPr>
            <p:cNvPr id="11" name="Rounded Rectangle 10"/>
            <p:cNvSpPr/>
            <p:nvPr/>
          </p:nvSpPr>
          <p:spPr>
            <a:xfrm>
              <a:off x="6072546" y="1118109"/>
              <a:ext cx="1699854" cy="1699854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rgbClr val="FFFFFF"/>
                  </a:solidFill>
                  <a:latin typeface="Consolas"/>
                  <a:cs typeface="Consolas"/>
                </a:rPr>
                <a:t>i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nsolas"/>
                  <a:ea typeface="+mn-ea"/>
                  <a:cs typeface="Consolas"/>
                </a:rPr>
                <a:t>nt f (int a) {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rgbClr val="FFFFFF"/>
                  </a:solidFill>
                  <a:latin typeface="Consolas"/>
                  <a:cs typeface="Consolas"/>
                </a:rPr>
                <a:t>int v = 1;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nsolas"/>
                  <a:ea typeface="+mn-ea"/>
                  <a:cs typeface="Consolas"/>
                </a:rPr>
                <a:t>while (a &gt; </a:t>
              </a:r>
              <a:r>
                <a:rPr lang="en-US" sz="1200" kern="0" dirty="0">
                  <a:solidFill>
                    <a:srgbClr val="FFFFFF"/>
                  </a:solidFill>
                  <a:latin typeface="Consolas"/>
                  <a:cs typeface="Consolas"/>
                </a:rPr>
                <a:t>v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nsolas"/>
                  <a:ea typeface="+mn-ea"/>
                  <a:cs typeface="Consolas"/>
                </a:rPr>
                <a:t>++) {}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200" kern="0" dirty="0">
                <a:solidFill>
                  <a:srgbClr val="FFFFFF"/>
                </a:solidFill>
                <a:latin typeface="Consolas"/>
                <a:cs typeface="Consola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rgbClr val="FFFFFF"/>
                  </a:solidFill>
                  <a:latin typeface="Consolas"/>
                  <a:cs typeface="Consolas"/>
                </a:rPr>
                <a:t>return v;</a:t>
              </a:r>
              <a:endPara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 rot="18940167">
              <a:off x="4459001" y="2933349"/>
              <a:ext cx="1818950" cy="987693"/>
            </a:xfrm>
            <a:prstGeom prst="rightArrow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Decompiler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65989" y="2777370"/>
              <a:ext cx="1873018" cy="98488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US" sz="3200" dirty="0" smtClean="0"/>
                <a:t>Recovered</a:t>
              </a:r>
            </a:p>
            <a:p>
              <a:pPr algn="ctr">
                <a:buClr>
                  <a:schemeClr val="accent1"/>
                </a:buClr>
              </a:pPr>
              <a:r>
                <a:rPr lang="en-US" sz="3200" dirty="0" smtClean="0"/>
                <a:t>Source</a:t>
              </a:r>
              <a:endParaRPr lang="en-US" sz="3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262111" y="251972"/>
            <a:ext cx="3200400" cy="3534657"/>
          </a:xfrm>
          <a:prstGeom prst="rect">
            <a:avLst/>
          </a:prstGeom>
          <a:solidFill>
            <a:schemeClr val="bg1">
              <a:alpha val="85000"/>
            </a:schemeClr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9826" y="5505297"/>
            <a:ext cx="386434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Compiled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Binary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4472345" y="228600"/>
            <a:ext cx="3516875" cy="3534657"/>
          </a:xfrm>
          <a:prstGeom prst="rect">
            <a:avLst/>
          </a:prstGeom>
          <a:solidFill>
            <a:schemeClr val="bg1">
              <a:alpha val="85000"/>
            </a:schemeClr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6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2667000"/>
            <a:ext cx="9144000" cy="312420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Applies</a:t>
            </a:r>
            <a:r>
              <a:rPr lang="en-US" i="1" dirty="0" smtClean="0"/>
              <a:t> </a:t>
            </a:r>
            <a:r>
              <a:rPr lang="en-US" u="sng" dirty="0" smtClean="0"/>
              <a:t>inside</a:t>
            </a:r>
            <a:r>
              <a:rPr lang="en-US" i="1" dirty="0" smtClean="0"/>
              <a:t> </a:t>
            </a:r>
            <a:r>
              <a:rPr lang="en-US" dirty="0" smtClean="0"/>
              <a:t>of control flow structuring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534658" y="2971800"/>
            <a:ext cx="1853794" cy="2584258"/>
            <a:chOff x="127406" y="1600200"/>
            <a:chExt cx="1853794" cy="2584258"/>
          </a:xfrm>
        </p:grpSpPr>
        <p:sp>
          <p:nvSpPr>
            <p:cNvPr id="34" name="Oval 33"/>
            <p:cNvSpPr/>
            <p:nvPr/>
          </p:nvSpPr>
          <p:spPr>
            <a:xfrm>
              <a:off x="762000" y="16002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995059" y="2526124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34" idx="5"/>
              <a:endCxn id="37" idx="1"/>
            </p:cNvCxnSpPr>
            <p:nvPr/>
          </p:nvCxnSpPr>
          <p:spPr>
            <a:xfrm>
              <a:off x="1022163" y="1860363"/>
              <a:ext cx="241674" cy="2361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1219200" y="205189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04800" y="205189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478099" y="2526124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7" idx="4"/>
              <a:endCxn id="35" idx="7"/>
            </p:cNvCxnSpPr>
            <p:nvPr/>
          </p:nvCxnSpPr>
          <p:spPr>
            <a:xfrm flipH="1">
              <a:off x="1255222" y="2356690"/>
              <a:ext cx="116378" cy="21407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5" idx="2"/>
              <a:endCxn id="39" idx="6"/>
            </p:cNvCxnSpPr>
            <p:nvPr/>
          </p:nvCxnSpPr>
          <p:spPr>
            <a:xfrm flipH="1">
              <a:off x="782899" y="2678524"/>
              <a:ext cx="212160" cy="0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9" idx="0"/>
              <a:endCxn id="38" idx="4"/>
            </p:cNvCxnSpPr>
            <p:nvPr/>
          </p:nvCxnSpPr>
          <p:spPr>
            <a:xfrm flipH="1" flipV="1">
              <a:off x="457200" y="2356690"/>
              <a:ext cx="173299" cy="169434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8" idx="7"/>
              <a:endCxn id="34" idx="3"/>
            </p:cNvCxnSpPr>
            <p:nvPr/>
          </p:nvCxnSpPr>
          <p:spPr>
            <a:xfrm flipV="1">
              <a:off x="564963" y="1860363"/>
              <a:ext cx="241674" cy="2361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5" idx="4"/>
              <a:endCxn id="45" idx="0"/>
            </p:cNvCxnSpPr>
            <p:nvPr/>
          </p:nvCxnSpPr>
          <p:spPr>
            <a:xfrm flipH="1">
              <a:off x="1143000" y="2830924"/>
              <a:ext cx="4459" cy="4390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990600" y="3270016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78099" y="3270016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734349" y="3879658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48" name="Straight Arrow Connector 47"/>
            <p:cNvCxnSpPr>
              <a:stCxn id="39" idx="4"/>
              <a:endCxn id="46" idx="0"/>
            </p:cNvCxnSpPr>
            <p:nvPr/>
          </p:nvCxnSpPr>
          <p:spPr>
            <a:xfrm>
              <a:off x="630499" y="2830924"/>
              <a:ext cx="0" cy="4390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6" idx="4"/>
              <a:endCxn id="47" idx="1"/>
            </p:cNvCxnSpPr>
            <p:nvPr/>
          </p:nvCxnSpPr>
          <p:spPr>
            <a:xfrm>
              <a:off x="630499" y="3574816"/>
              <a:ext cx="148487" cy="3494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5" idx="4"/>
              <a:endCxn id="47" idx="7"/>
            </p:cNvCxnSpPr>
            <p:nvPr/>
          </p:nvCxnSpPr>
          <p:spPr>
            <a:xfrm flipH="1">
              <a:off x="994512" y="3574816"/>
              <a:ext cx="148488" cy="3494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1219200" y="2908715"/>
              <a:ext cx="76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x</a:t>
              </a:r>
              <a:r>
                <a:rPr lang="en-US" sz="2000" dirty="0" smtClean="0">
                  <a:solidFill>
                    <a:schemeClr val="accent1"/>
                  </a:solidFill>
                </a:rPr>
                <a:t>=1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7406" y="2918870"/>
              <a:ext cx="76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y</a:t>
              </a:r>
              <a:r>
                <a:rPr lang="en-US" sz="2000" dirty="0" smtClean="0">
                  <a:solidFill>
                    <a:schemeClr val="accent1"/>
                  </a:solidFill>
                </a:rPr>
                <a:t>=2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82899" y="2370512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1600" dirty="0" smtClean="0">
                  <a:solidFill>
                    <a:schemeClr val="accent5"/>
                  </a:solidFill>
                </a:rPr>
                <a:t>x≠1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8608" y="2192373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1600" dirty="0">
                  <a:solidFill>
                    <a:schemeClr val="accent3"/>
                  </a:solidFill>
                </a:rPr>
                <a:t>y</a:t>
              </a:r>
              <a:r>
                <a:rPr lang="en-US" sz="1600" dirty="0" smtClean="0">
                  <a:solidFill>
                    <a:schemeClr val="accent3"/>
                  </a:solidFill>
                </a:rPr>
                <a:t>≠2</a:t>
              </a:r>
            </a:p>
          </p:txBody>
        </p:sp>
      </p:grpSp>
      <p:sp>
        <p:nvSpPr>
          <p:cNvPr id="55" name="Rounded Rectangle 54"/>
          <p:cNvSpPr/>
          <p:nvPr/>
        </p:nvSpPr>
        <p:spPr>
          <a:xfrm>
            <a:off x="1524000" y="2819400"/>
            <a:ext cx="1600200" cy="1460915"/>
          </a:xfrm>
          <a:prstGeom prst="roundRect">
            <a:avLst/>
          </a:prstGeom>
          <a:noFill/>
          <a:ln w="28575" cap="rnd" cmpd="sng">
            <a:solidFill>
              <a:schemeClr val="tx2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133790" y="2914155"/>
            <a:ext cx="1269305" cy="2572245"/>
            <a:chOff x="4140895" y="1600200"/>
            <a:chExt cx="1269305" cy="2572245"/>
          </a:xfrm>
        </p:grpSpPr>
        <p:grpSp>
          <p:nvGrpSpPr>
            <p:cNvPr id="57" name="Group 56"/>
            <p:cNvGrpSpPr/>
            <p:nvPr/>
          </p:nvGrpSpPr>
          <p:grpSpPr>
            <a:xfrm>
              <a:off x="4140895" y="1600200"/>
              <a:ext cx="1269305" cy="2572245"/>
              <a:chOff x="4445695" y="1600200"/>
              <a:chExt cx="1269305" cy="2572245"/>
            </a:xfrm>
          </p:grpSpPr>
          <p:cxnSp>
            <p:nvCxnSpPr>
              <p:cNvPr id="60" name="Straight Arrow Connector 59"/>
              <p:cNvCxnSpPr>
                <a:stCxn id="67" idx="2"/>
                <a:endCxn id="62" idx="0"/>
              </p:cNvCxnSpPr>
              <p:nvPr/>
            </p:nvCxnSpPr>
            <p:spPr>
              <a:xfrm>
                <a:off x="5080348" y="2606694"/>
                <a:ext cx="256250" cy="65130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67" idx="2"/>
                <a:endCxn id="63" idx="0"/>
              </p:cNvCxnSpPr>
              <p:nvPr/>
            </p:nvCxnSpPr>
            <p:spPr>
              <a:xfrm flipH="1">
                <a:off x="4824097" y="2606694"/>
                <a:ext cx="256251" cy="65130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Oval 61"/>
              <p:cNvSpPr/>
              <p:nvPr/>
            </p:nvSpPr>
            <p:spPr>
              <a:xfrm>
                <a:off x="5184198" y="3258003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671697" y="3258003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927947" y="3867645"/>
                <a:ext cx="304800" cy="30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endParaRPr lang="en-US" sz="2800" dirty="0" smtClean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5" name="Straight Arrow Connector 64"/>
              <p:cNvCxnSpPr>
                <a:stCxn id="63" idx="4"/>
                <a:endCxn id="64" idx="1"/>
              </p:cNvCxnSpPr>
              <p:nvPr/>
            </p:nvCxnSpPr>
            <p:spPr>
              <a:xfrm>
                <a:off x="4824097" y="3562803"/>
                <a:ext cx="148487" cy="3494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62" idx="4"/>
                <a:endCxn id="64" idx="7"/>
              </p:cNvCxnSpPr>
              <p:nvPr/>
            </p:nvCxnSpPr>
            <p:spPr>
              <a:xfrm flipH="1">
                <a:off x="5188110" y="3562803"/>
                <a:ext cx="148488" cy="3494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ounded Rectangle 66"/>
              <p:cNvSpPr/>
              <p:nvPr/>
            </p:nvSpPr>
            <p:spPr>
              <a:xfrm>
                <a:off x="4445695" y="1600200"/>
                <a:ext cx="1269305" cy="100649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  <a:latin typeface="Consolas"/>
                    <a:cs typeface="Consolas"/>
                  </a:rPr>
                  <a:t>NATURAL</a:t>
                </a:r>
              </a:p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  <a:latin typeface="Consolas"/>
                    <a:cs typeface="Consolas"/>
                  </a:rPr>
                  <a:t>LOOP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170075" y="2677035"/>
              <a:ext cx="76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y</a:t>
              </a:r>
              <a:r>
                <a:rPr lang="en-US" sz="2000" dirty="0" smtClean="0">
                  <a:solidFill>
                    <a:schemeClr val="accent1"/>
                  </a:solidFill>
                </a:rPr>
                <a:t>=2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42920" y="2681091"/>
              <a:ext cx="441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x</a:t>
              </a:r>
              <a:r>
                <a:rPr lang="en-US" sz="2000" dirty="0" smtClean="0">
                  <a:solidFill>
                    <a:schemeClr val="accent1"/>
                  </a:solidFill>
                </a:rPr>
                <a:t>=1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579297" y="3379429"/>
            <a:ext cx="2130562" cy="1699342"/>
            <a:chOff x="3735319" y="2648137"/>
            <a:chExt cx="2130562" cy="1699342"/>
          </a:xfrm>
        </p:grpSpPr>
        <p:sp>
          <p:nvSpPr>
            <p:cNvPr id="68" name="Equal 67"/>
            <p:cNvSpPr/>
            <p:nvPr/>
          </p:nvSpPr>
          <p:spPr>
            <a:xfrm>
              <a:off x="3735319" y="2648137"/>
              <a:ext cx="2130562" cy="1699342"/>
            </a:xfrm>
            <a:prstGeom prst="mathEqual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69" name="&quot;No&quot; Symbol 68"/>
            <p:cNvSpPr/>
            <p:nvPr/>
          </p:nvSpPr>
          <p:spPr>
            <a:xfrm>
              <a:off x="4294851" y="2975585"/>
              <a:ext cx="1066800" cy="1065726"/>
            </a:xfrm>
            <a:prstGeom prst="noSmoking">
              <a:avLst/>
            </a:prstGeom>
            <a:solidFill>
              <a:srgbClr val="FF0000"/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9415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17"/>
    </mc:Choice>
    <mc:Fallback xmlns="">
      <p:transition xmlns:p14="http://schemas.microsoft.com/office/powerpoint/2010/main" spd="slow" advTm="439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Phoenix Implementation and Evaluation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341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51"/>
    </mc:Choice>
    <mc:Fallback xmlns="">
      <p:transition xmlns:p14="http://schemas.microsoft.com/office/powerpoint/2010/main" spd="slow" advTm="10251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Readability: Phoenix Output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32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1059645"/>
            <a:ext cx="2819400" cy="503436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>
              <a:lnSpc>
                <a:spcPct val="107000"/>
              </a:lnSpc>
            </a:pPr>
            <a:r>
              <a:rPr lang="en-US" sz="1900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</a:t>
            </a:r>
            <a:r>
              <a:rPr lang="en-US" sz="1900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void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900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900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9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1900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 {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9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(b) {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puts(</a:t>
            </a:r>
            <a:r>
              <a:rPr lang="en-US" sz="1900" dirty="0">
                <a:solidFill>
                  <a:srgbClr val="BA212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"c"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9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break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} </a:t>
            </a:r>
            <a:r>
              <a:rPr lang="en-US" sz="19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{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puts(</a:t>
            </a:r>
            <a:r>
              <a:rPr lang="en-US" sz="1900" dirty="0">
                <a:solidFill>
                  <a:srgbClr val="BA212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"d"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a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--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b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++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}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puts (</a:t>
            </a:r>
            <a:r>
              <a:rPr lang="en-US" sz="1900" dirty="0">
                <a:solidFill>
                  <a:srgbClr val="BA212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"e"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9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0" y="1057656"/>
            <a:ext cx="3886200" cy="503834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>
              <a:lnSpc>
                <a:spcPct val="107000"/>
              </a:lnSpc>
            </a:pPr>
            <a:r>
              <a:rPr lang="en-US" sz="1900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t_reg32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</a:t>
            </a:r>
            <a:r>
              <a:rPr lang="en-US" sz="1900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void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900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t_reg32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v20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900" dirty="0">
                <a:solidFill>
                  <a:srgbClr val="B0004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t_reg32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v24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9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(v24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 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v20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</a:t>
            </a:r>
            <a:r>
              <a:rPr lang="en-US" sz="1900" dirty="0" smtClean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 smtClean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v24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9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(v24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puts (</a:t>
            </a:r>
            <a:r>
              <a:rPr lang="en-US" sz="1900" dirty="0">
                <a:solidFill>
                  <a:srgbClr val="BA212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"c</a:t>
            </a:r>
            <a:r>
              <a:rPr lang="en-US" sz="1900" dirty="0" smtClean="0">
                <a:solidFill>
                  <a:srgbClr val="BA212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07000"/>
              </a:lnSpc>
            </a:pPr>
            <a:r>
              <a:rPr lang="en-US" sz="1900" b="1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b="1" dirty="0" smtClean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9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break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puts (</a:t>
            </a:r>
            <a:r>
              <a:rPr lang="en-US" sz="1900" dirty="0">
                <a:solidFill>
                  <a:srgbClr val="BA212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"d"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v20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 smtClean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v20</a:t>
            </a:r>
            <a:r>
              <a:rPr lang="en-US" sz="1900" dirty="0" smtClean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}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puts (</a:t>
            </a:r>
            <a:r>
              <a:rPr lang="en-US" sz="1900" dirty="0">
                <a:solidFill>
                  <a:srgbClr val="BA212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"e"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900" b="1" dirty="0">
                <a:solidFill>
                  <a:srgbClr val="FF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9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  <a:endParaRPr lang="en-US" sz="1900" dirty="0">
              <a:effectLst/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6062472"/>
            <a:ext cx="2743200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Original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0" y="6064460"/>
            <a:ext cx="2743200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Decompiled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25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Scale Experiment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Decompilers tested</a:t>
            </a:r>
          </a:p>
          <a:p>
            <a:pPr lvl="1"/>
            <a:r>
              <a:rPr lang="en-US" dirty="0" smtClean="0"/>
              <a:t>Phoenix</a:t>
            </a:r>
          </a:p>
          <a:p>
            <a:pPr lvl="1"/>
            <a:r>
              <a:rPr lang="en-US" dirty="0" smtClean="0"/>
              <a:t>Hex-Rays (industry state of the art)</a:t>
            </a:r>
          </a:p>
          <a:p>
            <a:pPr lvl="1"/>
            <a:r>
              <a:rPr lang="en-US" dirty="0" smtClean="0"/>
              <a:t>Boomerang (academic state of the art)</a:t>
            </a:r>
          </a:p>
          <a:p>
            <a:pPr marL="0" lvl="1" indent="0">
              <a:buNone/>
            </a:pPr>
            <a:endParaRPr lang="en-US" strike="sngStrike" dirty="0" smtClean="0"/>
          </a:p>
          <a:p>
            <a:pPr marL="292100" lvl="1">
              <a:buFont typeface="Arial"/>
              <a:buChar char="•"/>
            </a:pPr>
            <a:r>
              <a:rPr lang="en-US" sz="3200" strike="sngStrike" dirty="0" smtClean="0"/>
              <a:t>Boomerang</a:t>
            </a:r>
          </a:p>
          <a:p>
            <a:pPr marL="571500" lvl="2"/>
            <a:r>
              <a:rPr lang="en-US" dirty="0" smtClean="0"/>
              <a:t>Did </a:t>
            </a:r>
            <a:r>
              <a:rPr lang="en-US" dirty="0"/>
              <a:t>not terminate in &lt;1 hour for most programs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GNU </a:t>
            </a:r>
            <a:r>
              <a:rPr lang="en-US" dirty="0" err="1">
                <a:latin typeface="Consolas"/>
                <a:cs typeface="Consolas"/>
              </a:rPr>
              <a:t>coreutils</a:t>
            </a:r>
            <a:r>
              <a:rPr lang="en-US" dirty="0"/>
              <a:t> </a:t>
            </a:r>
            <a:r>
              <a:rPr lang="en-US" dirty="0" smtClean="0"/>
              <a:t>8.17, compiled with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</a:t>
            </a:r>
            <a:endParaRPr lang="en-US" dirty="0"/>
          </a:p>
          <a:p>
            <a:pPr lvl="1"/>
            <a:r>
              <a:rPr lang="en-US" dirty="0" smtClean="0"/>
              <a:t>Programs of varying complexity</a:t>
            </a:r>
          </a:p>
          <a:p>
            <a:pPr lvl="1"/>
            <a:r>
              <a:rPr lang="en-US" dirty="0" smtClean="0"/>
              <a:t>Test suite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4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060"/>
    </mc:Choice>
    <mc:Fallback xmlns="">
      <p:transition xmlns:p14="http://schemas.microsoft.com/office/powerpoint/2010/main" spd="slow" advTm="490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(end-to-end decompiler)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 abstraction recovery</a:t>
            </a:r>
          </a:p>
          <a:p>
            <a:pPr lvl="1"/>
            <a:r>
              <a:rPr lang="en-US" dirty="0" smtClean="0"/>
              <a:t>Control flow structuring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Correctness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903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88"/>
    </mc:Choice>
    <mc:Fallback xmlns="">
      <p:transition xmlns:p14="http://schemas.microsoft.com/office/powerpoint/2010/main" spd="slow" advTm="7188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Structure:</a:t>
            </a:r>
            <a:br>
              <a:rPr lang="en-US" dirty="0"/>
            </a:br>
            <a:r>
              <a:rPr lang="en-US" dirty="0"/>
              <a:t>Gotos Emitted (Fewer Better)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35</a:t>
            </a:fld>
            <a:endParaRPr lang="en-US" dirty="0"/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152400" y="1066799"/>
          <a:ext cx="8839200" cy="542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3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12"/>
    </mc:Choice>
    <mc:Fallback xmlns="">
      <p:transition spd="slow" advTm="16712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Structure:</a:t>
            </a:r>
            <a:br>
              <a:rPr lang="en-US" dirty="0"/>
            </a:br>
            <a:r>
              <a:rPr lang="en-US" dirty="0"/>
              <a:t>Gotos Emitted (Fewer </a:t>
            </a:r>
            <a:r>
              <a:rPr lang="en-US" dirty="0" smtClean="0"/>
              <a:t>is Better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36</a:t>
            </a:fld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92582126"/>
              </p:ext>
            </p:extLst>
          </p:nvPr>
        </p:nvGraphicFramePr>
        <p:xfrm>
          <a:off x="152400" y="1066799"/>
          <a:ext cx="8839200" cy="542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88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6123"/>
    </mc:Choice>
    <mc:Fallback xmlns="">
      <p:transition advTm="16123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Ideal: Correctness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37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733800" y="4235186"/>
            <a:ext cx="1676400" cy="16764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010100101010101001010110111010101001010101010101111100010100010101101001010100010010101101010101011010111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2" name="Right Arrow 11"/>
          <p:cNvSpPr/>
          <p:nvPr/>
        </p:nvSpPr>
        <p:spPr>
          <a:xfrm rot="2603060">
            <a:off x="2838302" y="2972619"/>
            <a:ext cx="1819656" cy="987552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Compiler</a:t>
            </a:r>
          </a:p>
        </p:txBody>
      </p:sp>
      <p:sp>
        <p:nvSpPr>
          <p:cNvPr id="13" name="Right Arrow 12"/>
          <p:cNvSpPr/>
          <p:nvPr/>
        </p:nvSpPr>
        <p:spPr>
          <a:xfrm rot="18940167">
            <a:off x="4459001" y="2748935"/>
            <a:ext cx="1818950" cy="987693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Decompiler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39826" y="5862925"/>
            <a:ext cx="386434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Compiled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Binary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1117232" y="2549100"/>
            <a:ext cx="6959968" cy="4284800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928457"/>
            <a:ext cx="1676400" cy="16764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nt f (int x)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FFFFFF"/>
                </a:solidFill>
                <a:latin typeface="Consolas"/>
                <a:cs typeface="Consolas"/>
              </a:rPr>
              <a:t>int y =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while (x &gt; y)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  y++;</a:t>
            </a: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return y;</a:t>
            </a:r>
            <a:endParaRPr kumimoji="0" lang="en-US" sz="12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72546" y="933695"/>
            <a:ext cx="1699854" cy="169985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nt f (int a)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FFFFFF"/>
                </a:solidFill>
                <a:latin typeface="Consolas"/>
                <a:cs typeface="Consolas"/>
              </a:rPr>
              <a:t>int v =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while (a &gt; </a:t>
            </a: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v</a:t>
            </a: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++) {}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return v;</a:t>
            </a:r>
            <a:endParaRPr kumimoji="0" lang="en-US" sz="12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2549100"/>
            <a:ext cx="187301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Original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Source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65989" y="2592956"/>
            <a:ext cx="187301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3200" dirty="0" smtClean="0"/>
              <a:t>Recovered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Source</a:t>
            </a:r>
            <a:endParaRPr lang="en-US" sz="3200" dirty="0"/>
          </a:p>
        </p:txBody>
      </p:sp>
      <p:sp>
        <p:nvSpPr>
          <p:cNvPr id="19" name="Equal 18"/>
          <p:cNvSpPr/>
          <p:nvPr/>
        </p:nvSpPr>
        <p:spPr>
          <a:xfrm>
            <a:off x="3458411" y="914400"/>
            <a:ext cx="2130562" cy="1699342"/>
          </a:xfrm>
          <a:prstGeom prst="mathEqual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152400" y="3577841"/>
            <a:ext cx="8839200" cy="2285084"/>
          </a:xfrm>
          <a:prstGeom prst="wedgeEllipseCallout">
            <a:avLst>
              <a:gd name="adj1" fmla="val -961"/>
              <a:gd name="adj2" fmla="val -101993"/>
            </a:avLst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Are these two programs semantically equivalent?</a:t>
            </a:r>
          </a:p>
        </p:txBody>
      </p:sp>
    </p:spTree>
    <p:extLst>
      <p:ext uri="{BB962C8B-B14F-4D97-AF65-F5344CB8AC3E}">
        <p14:creationId xmlns:p14="http://schemas.microsoft.com/office/powerpoint/2010/main" val="9725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Scalable: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38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733800" y="4235186"/>
            <a:ext cx="1676400" cy="16764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010100101010101001010110111010101001010101010101111100010100010101101001010100010010101101010101011010111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2" name="Right Arrow 11"/>
          <p:cNvSpPr/>
          <p:nvPr/>
        </p:nvSpPr>
        <p:spPr>
          <a:xfrm rot="2603060">
            <a:off x="2838302" y="2972619"/>
            <a:ext cx="1819656" cy="987552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Compiler</a:t>
            </a:r>
          </a:p>
        </p:txBody>
      </p:sp>
      <p:sp>
        <p:nvSpPr>
          <p:cNvPr id="13" name="Right Arrow 12"/>
          <p:cNvSpPr/>
          <p:nvPr/>
        </p:nvSpPr>
        <p:spPr>
          <a:xfrm rot="18940167">
            <a:off x="4459001" y="2748935"/>
            <a:ext cx="1818950" cy="987693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Decompiler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39826" y="5862925"/>
            <a:ext cx="386434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Compiled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Binary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1117232" y="2590800"/>
            <a:ext cx="6959968" cy="4243100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928457"/>
            <a:ext cx="1676400" cy="16764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nt f (int x)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FFFFFF"/>
                </a:solidFill>
                <a:latin typeface="Consolas"/>
                <a:cs typeface="Consolas"/>
              </a:rPr>
              <a:t>int y =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while (x &gt; y)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  y++;</a:t>
            </a: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return y;</a:t>
            </a:r>
            <a:endParaRPr kumimoji="0" lang="en-US" sz="12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72546" y="933695"/>
            <a:ext cx="1699854" cy="169985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nt f (int a)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FFFFFF"/>
                </a:solidFill>
                <a:latin typeface="Consolas"/>
                <a:cs typeface="Consolas"/>
              </a:rPr>
              <a:t>int v =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while (a &gt; </a:t>
            </a: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v</a:t>
            </a: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++) {}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return v;</a:t>
            </a:r>
            <a:endParaRPr kumimoji="0" lang="en-US" sz="12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2549100"/>
            <a:ext cx="187301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Original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Source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65989" y="2592956"/>
            <a:ext cx="187301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3200" dirty="0" smtClean="0"/>
              <a:t>Recovered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Source</a:t>
            </a:r>
            <a:endParaRPr lang="en-US" sz="3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036289" y="1146607"/>
            <a:ext cx="1348146" cy="1353846"/>
            <a:chOff x="2145327" y="3736975"/>
            <a:chExt cx="1348146" cy="1353846"/>
          </a:xfrm>
        </p:grpSpPr>
        <p:pic>
          <p:nvPicPr>
            <p:cNvPr id="20" name="Picture 2" descr="https://upload.wikimedia.org/wikipedia/commons/thumb/b/b0/Light_green_check.svg/600px-Light_green_check.sv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9488" y="3736975"/>
              <a:ext cx="1139825" cy="1139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2145327" y="4783044"/>
              <a:ext cx="1348146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US" sz="2000" dirty="0" smtClean="0"/>
                <a:t>Passes tests</a:t>
              </a:r>
              <a:endParaRPr lang="en-US" sz="2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835195" y="1191781"/>
            <a:ext cx="1348146" cy="1353846"/>
            <a:chOff x="2145327" y="3736975"/>
            <a:chExt cx="1348146" cy="1353846"/>
          </a:xfrm>
        </p:grpSpPr>
        <p:pic>
          <p:nvPicPr>
            <p:cNvPr id="23" name="Picture 2" descr="https://upload.wikimedia.org/wikipedia/commons/thumb/b/b0/Light_green_check.svg/600px-Light_green_check.sv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9488" y="3736975"/>
              <a:ext cx="1139825" cy="1139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2145327" y="4783044"/>
              <a:ext cx="1348146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US" sz="2000" dirty="0" smtClean="0"/>
                <a:t>Passes tests</a:t>
              </a:r>
              <a:endParaRPr lang="en-US" sz="2000" dirty="0"/>
            </a:p>
          </p:txBody>
        </p:sp>
      </p:grpSp>
      <p:sp>
        <p:nvSpPr>
          <p:cNvPr id="26" name="Oval Callout 25"/>
          <p:cNvSpPr/>
          <p:nvPr/>
        </p:nvSpPr>
        <p:spPr>
          <a:xfrm>
            <a:off x="152400" y="3577841"/>
            <a:ext cx="8839200" cy="2285084"/>
          </a:xfrm>
          <a:prstGeom prst="wedgeEllipseCallout">
            <a:avLst>
              <a:gd name="adj1" fmla="val -961"/>
              <a:gd name="adj2" fmla="val -101993"/>
            </a:avLst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Is the decompiled program consistent with test requirements?</a:t>
            </a:r>
          </a:p>
        </p:txBody>
      </p:sp>
    </p:spTree>
    <p:extLst>
      <p:ext uri="{BB962C8B-B14F-4D97-AF65-F5344CB8AC3E}">
        <p14:creationId xmlns:p14="http://schemas.microsoft.com/office/powerpoint/2010/main" val="20689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Correct Utilities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39</a:t>
            </a:fld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92491491"/>
              </p:ext>
            </p:extLst>
          </p:nvPr>
        </p:nvGraphicFramePr>
        <p:xfrm>
          <a:off x="152400" y="1066799"/>
          <a:ext cx="8839200" cy="542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>
            <a:off x="6019800" y="1828800"/>
            <a:ext cx="3124200" cy="4674642"/>
          </a:xfrm>
          <a:prstGeom prst="rect">
            <a:avLst/>
          </a:prstGeom>
          <a:solidFill>
            <a:schemeClr val="bg1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38200" y="1117768"/>
            <a:ext cx="7848600" cy="863432"/>
            <a:chOff x="838200" y="1117768"/>
            <a:chExt cx="7848600" cy="863432"/>
          </a:xfrm>
        </p:grpSpPr>
        <p:grpSp>
          <p:nvGrpSpPr>
            <p:cNvPr id="13" name="Group 12"/>
            <p:cNvGrpSpPr/>
            <p:nvPr/>
          </p:nvGrpSpPr>
          <p:grpSpPr>
            <a:xfrm>
              <a:off x="838200" y="1600200"/>
              <a:ext cx="7848600" cy="381000"/>
              <a:chOff x="838200" y="1600200"/>
              <a:chExt cx="7848600" cy="3810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838200" y="1600200"/>
                <a:ext cx="7848600" cy="0"/>
              </a:xfrm>
              <a:prstGeom prst="line">
                <a:avLst/>
              </a:prstGeom>
              <a:ln w="63500" cap="rnd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3505200" y="1673423"/>
                <a:ext cx="2667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2000" dirty="0" smtClean="0"/>
                  <a:t>All Utilities</a:t>
                </a:r>
                <a:endParaRPr lang="en-US" sz="2000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810000" y="1117768"/>
              <a:ext cx="2057400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>
                <a:buClr>
                  <a:schemeClr val="accent1"/>
                </a:buClr>
              </a:pPr>
              <a:r>
                <a:rPr lang="en-US" sz="2800" dirty="0" smtClean="0"/>
                <a:t>107</a:t>
              </a:r>
              <a:endParaRPr lang="en-US" sz="28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1612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98"/>
    </mc:Choice>
    <mc:Fallback xmlns="">
      <p:transition spd="slow" advTm="505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Decompilers for 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Manual </a:t>
            </a:r>
            <a:r>
              <a:rPr lang="en-US" b="1" dirty="0"/>
              <a:t>reverse-engineering</a:t>
            </a:r>
          </a:p>
          <a:p>
            <a:pPr lvl="1"/>
            <a:r>
              <a:rPr lang="en-US" dirty="0"/>
              <a:t>Traditional decompiler application</a:t>
            </a:r>
          </a:p>
          <a:p>
            <a:endParaRPr lang="en-US" b="1" dirty="0" smtClean="0"/>
          </a:p>
          <a:p>
            <a:r>
              <a:rPr lang="en-US" b="1" dirty="0" smtClean="0"/>
              <a:t>Apply wealth of existing source-code techniques to compiled programs</a:t>
            </a:r>
            <a:r>
              <a:rPr lang="en-US" sz="2200" dirty="0" smtClean="0"/>
              <a:t>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[Chang06]</a:t>
            </a:r>
            <a:endParaRPr lang="en-US" sz="3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/>
              <a:t>Find bugs, vulnerabilities</a:t>
            </a:r>
          </a:p>
          <a:p>
            <a:endParaRPr lang="en-US" dirty="0"/>
          </a:p>
          <a:p>
            <a:r>
              <a:rPr lang="en-US" b="1" dirty="0" smtClean="0"/>
              <a:t>Heard at Usenix Security 2013, during Dowsing for Overflows</a:t>
            </a:r>
          </a:p>
          <a:p>
            <a:pPr lvl="1"/>
            <a:r>
              <a:rPr lang="en-US" dirty="0" smtClean="0"/>
              <a:t>“We need source code to access the high-level control flow structure and types”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773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00"/>
    </mc:Choice>
    <mc:Fallback xmlns="">
      <p:transition spd="slow" advTm="10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All known correctness errors attributed to type recovery</a:t>
            </a:r>
          </a:p>
          <a:p>
            <a:pPr lvl="1"/>
            <a:r>
              <a:rPr lang="en-US" sz="2600" dirty="0" smtClean="0"/>
              <a:t>No known problems in control flow structuring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sz="3500" dirty="0" smtClean="0"/>
              <a:t>Rare issues in TIE revealed by Phoenix stress testing</a:t>
            </a:r>
          </a:p>
          <a:p>
            <a:pPr lvl="1"/>
            <a:r>
              <a:rPr lang="en-US" sz="2600" dirty="0" smtClean="0"/>
              <a:t>Even one type error can cause incorrectness</a:t>
            </a:r>
          </a:p>
          <a:p>
            <a:pPr lvl="1"/>
            <a:r>
              <a:rPr lang="en-US" sz="2600" dirty="0" smtClean="0"/>
              <a:t>Undiscovered variables</a:t>
            </a:r>
          </a:p>
          <a:p>
            <a:pPr lvl="1"/>
            <a:r>
              <a:rPr lang="en-US" sz="2600" dirty="0"/>
              <a:t>Overly general type information</a:t>
            </a:r>
          </a:p>
          <a:p>
            <a:pPr lvl="1"/>
            <a:endParaRPr lang="en-US" sz="2600" dirty="0">
              <a:sym typeface="Wingding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013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73"/>
    </mc:Choice>
    <mc:Fallback xmlns="">
      <p:transition xmlns:p14="http://schemas.microsoft.com/office/powerpoint/2010/main" spd="slow" advTm="387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Phoenix decompiler</a:t>
            </a:r>
          </a:p>
          <a:p>
            <a:pPr lvl="1"/>
            <a:r>
              <a:rPr lang="en-US" dirty="0" smtClean="0"/>
              <a:t>Ultimate goal: Correct, abstract decompilation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ontrol-flow structuring algorithm</a:t>
            </a:r>
          </a:p>
          <a:p>
            <a:pPr lvl="2"/>
            <a:r>
              <a:rPr lang="en-US" dirty="0" smtClean="0"/>
              <a:t>Iterative refinement</a:t>
            </a:r>
          </a:p>
          <a:p>
            <a:pPr lvl="2"/>
            <a:r>
              <a:rPr lang="en-US" dirty="0" smtClean="0"/>
              <a:t>Semantics preserving schemas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End-to-end correctness and abstraction recovery experiments on </a:t>
            </a:r>
            <a:r>
              <a:rPr lang="en-US" u="sng" dirty="0" smtClean="0"/>
              <a:t>&gt;100</a:t>
            </a:r>
            <a:r>
              <a:rPr lang="en-US" dirty="0" smtClean="0"/>
              <a:t> programs</a:t>
            </a:r>
          </a:p>
          <a:p>
            <a:pPr lvl="1"/>
            <a:r>
              <a:rPr lang="en-US" dirty="0" smtClean="0"/>
              <a:t>Phoenix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Control flow structuring: 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Correctness: 50% 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Correct, abstract decompilation of real programs is within </a:t>
            </a:r>
            <a:r>
              <a:rPr lang="en-US" dirty="0" smtClean="0"/>
              <a:t>reach</a:t>
            </a:r>
          </a:p>
          <a:p>
            <a:pPr lvl="1"/>
            <a:r>
              <a:rPr lang="en-US" dirty="0" smtClean="0"/>
              <a:t>This paper: improving control flow structuring</a:t>
            </a:r>
            <a:endParaRPr lang="en-US" dirty="0"/>
          </a:p>
          <a:p>
            <a:pPr lvl="1"/>
            <a:r>
              <a:rPr lang="en-US" dirty="0"/>
              <a:t>Next direction: </a:t>
            </a:r>
            <a:r>
              <a:rPr lang="en-US" dirty="0" smtClean="0"/>
              <a:t>improved static </a:t>
            </a:r>
            <a:r>
              <a:rPr lang="en-US" dirty="0"/>
              <a:t>type recovery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40"/>
    </mc:Choice>
    <mc:Fallback xmlns="">
      <p:transition xmlns:p14="http://schemas.microsoft.com/office/powerpoint/2010/main" spd="slow" advTm="368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Edward J. Schwartz</a:t>
            </a:r>
          </a:p>
          <a:p>
            <a:pPr marL="342900" lvl="1" indent="0">
              <a:buNone/>
            </a:pPr>
            <a:r>
              <a:rPr lang="en-US" dirty="0" smtClean="0">
                <a:cs typeface="Consolas" panose="020B0609020204030204" pitchFamily="49" charset="0"/>
                <a:hlinkClick r:id="rId3"/>
              </a:rPr>
              <a:t>edmcman@cmu.edu</a:t>
            </a:r>
            <a:endParaRPr lang="en-US" dirty="0" smtClean="0"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 smtClean="0"/>
              <a:t>http://www.ece.cmu.edu/~ejschwar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032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"/>
    </mc:Choice>
    <mc:Fallback xmlns="">
      <p:transition xmlns:p14="http://schemas.microsoft.com/office/powerpoint/2010/main" spd="slow" advTm="133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Properties for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29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 abstraction recovery</a:t>
            </a:r>
          </a:p>
          <a:p>
            <a:pPr lvl="1"/>
            <a:r>
              <a:rPr lang="en-US" dirty="0" smtClean="0"/>
              <a:t>Abstractions improve comprehension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0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68"/>
    </mc:Choice>
    <mc:Fallback xmlns="">
      <p:transition spd="slow" advTm="6526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Abstraction Recovery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85800" y="2288571"/>
            <a:ext cx="3429000" cy="3195216"/>
            <a:chOff x="18081" y="2288571"/>
            <a:chExt cx="3429000" cy="3195216"/>
          </a:xfrm>
        </p:grpSpPr>
        <p:sp>
          <p:nvSpPr>
            <p:cNvPr id="7" name="TextBox 6"/>
            <p:cNvSpPr txBox="1"/>
            <p:nvPr/>
          </p:nvSpPr>
          <p:spPr>
            <a:xfrm>
              <a:off x="18081" y="2288571"/>
              <a:ext cx="3429000" cy="2186130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lIns="182880" tIns="0" rIns="0" bIns="0" rtlCol="0" anchor="t" anchorCtr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s1;</a:t>
              </a:r>
            </a:p>
            <a:p>
              <a:pPr>
                <a:lnSpc>
                  <a:spcPct val="107000"/>
                </a:lnSpc>
              </a:pP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while</a:t>
              </a:r>
              <a:r>
                <a:rPr lang="en-US" sz="2000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(e1) {</a:t>
              </a:r>
            </a:p>
            <a:p>
              <a:pPr>
                <a:lnSpc>
                  <a:spcPct val="107000"/>
                </a:lnSpc>
              </a:pP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</a:t>
              </a: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if</a:t>
              </a:r>
              <a:r>
                <a:rPr lang="en-US" sz="2000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(e2) { </a:t>
              </a: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break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; }</a:t>
              </a:r>
            </a:p>
            <a:p>
              <a:pPr>
                <a:lnSpc>
                  <a:spcPct val="107000"/>
                </a:lnSpc>
              </a:pP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s2;</a:t>
              </a:r>
            </a:p>
            <a:p>
              <a:pPr>
                <a:lnSpc>
                  <a:spcPct val="107000"/>
                </a:lnSpc>
              </a:pP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}</a:t>
              </a:r>
            </a:p>
            <a:p>
              <a:pPr>
                <a:lnSpc>
                  <a:spcPct val="107000"/>
                </a:lnSpc>
              </a:pP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s3;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1981" y="4498902"/>
              <a:ext cx="1981200" cy="98488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>
                <a:buClr>
                  <a:schemeClr val="accent1"/>
                </a:buClr>
              </a:pPr>
              <a:r>
                <a:rPr lang="en-US" sz="3200" dirty="0" smtClean="0"/>
                <a:t>More</a:t>
              </a:r>
            </a:p>
            <a:p>
              <a:pPr algn="ctr">
                <a:buClr>
                  <a:schemeClr val="accent1"/>
                </a:buClr>
              </a:pPr>
              <a:r>
                <a:rPr lang="en-US" sz="3200" dirty="0" smtClean="0"/>
                <a:t>Abstract</a:t>
              </a:r>
              <a:endParaRPr lang="en-US" sz="3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00600" y="2288571"/>
            <a:ext cx="3657600" cy="3195215"/>
            <a:chOff x="5486400" y="2288571"/>
            <a:chExt cx="3657600" cy="3195215"/>
          </a:xfrm>
        </p:grpSpPr>
        <p:sp>
          <p:nvSpPr>
            <p:cNvPr id="8" name="TextBox 7"/>
            <p:cNvSpPr txBox="1"/>
            <p:nvPr/>
          </p:nvSpPr>
          <p:spPr>
            <a:xfrm>
              <a:off x="5486400" y="2288571"/>
              <a:ext cx="3657600" cy="2186130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s1;</a:t>
              </a:r>
            </a:p>
            <a:p>
              <a:pPr>
                <a:lnSpc>
                  <a:spcPct val="107000"/>
                </a:lnSpc>
              </a:pPr>
              <a:r>
                <a:rPr lang="en-US" sz="2000" dirty="0">
                  <a:solidFill>
                    <a:srgbClr val="A0A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L1: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if</a:t>
              </a:r>
              <a:r>
                <a:rPr lang="en-US" sz="2000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(e1) { </a:t>
              </a: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goto</a:t>
              </a:r>
              <a:r>
                <a:rPr lang="en-US" sz="2000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L2; }     </a:t>
              </a:r>
            </a:p>
            <a:p>
              <a:pPr>
                <a:lnSpc>
                  <a:spcPct val="107000"/>
                </a:lnSpc>
              </a:pPr>
              <a:r>
                <a:rPr lang="en-US" sz="2000" b="1" dirty="0">
                  <a:solidFill>
                    <a:srgbClr val="008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  </a:t>
              </a: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else</a:t>
              </a:r>
              <a:r>
                <a:rPr lang="en-US" sz="2000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{ </a:t>
              </a: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goto</a:t>
              </a:r>
              <a:r>
                <a:rPr lang="en-US" sz="2000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L4; }</a:t>
              </a:r>
            </a:p>
            <a:p>
              <a:pPr>
                <a:lnSpc>
                  <a:spcPct val="107000"/>
                </a:lnSpc>
              </a:pPr>
              <a:r>
                <a:rPr lang="en-US" sz="2000" dirty="0">
                  <a:solidFill>
                    <a:srgbClr val="A0A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L2: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if</a:t>
              </a:r>
              <a:r>
                <a:rPr lang="en-US" sz="2000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(e2) { </a:t>
              </a: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goto</a:t>
              </a:r>
              <a:r>
                <a:rPr lang="en-US" sz="2000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L4; }</a:t>
              </a:r>
            </a:p>
            <a:p>
              <a:pPr>
                <a:lnSpc>
                  <a:spcPct val="107000"/>
                </a:lnSpc>
              </a:pPr>
              <a:r>
                <a:rPr lang="en-US" sz="2000" dirty="0">
                  <a:solidFill>
                    <a:srgbClr val="A0A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L3: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s2; </a:t>
              </a:r>
              <a:r>
                <a:rPr lang="en-US" sz="2000" b="1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goto</a:t>
              </a:r>
              <a:r>
                <a:rPr lang="en-US" sz="2000" dirty="0">
                  <a:solidFill>
                    <a:srgbClr val="FF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L1;</a:t>
              </a:r>
            </a:p>
            <a:p>
              <a:pPr>
                <a:lnSpc>
                  <a:spcPct val="107000"/>
                </a:lnSpc>
              </a:pPr>
              <a:r>
                <a:rPr lang="en-US" sz="2000" dirty="0">
                  <a:solidFill>
                    <a:srgbClr val="A0A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L4:</a:t>
              </a:r>
              <a:r>
                <a:rPr lang="en-US" sz="2000" dirty="0"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s3;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24600" y="4498901"/>
              <a:ext cx="1981200" cy="98488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>
                <a:buClr>
                  <a:schemeClr val="accent1"/>
                </a:buClr>
              </a:pPr>
              <a:r>
                <a:rPr lang="en-US" sz="3200" dirty="0" smtClean="0"/>
                <a:t>Less Abstract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174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Properties for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29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Effective abstraction recovery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Abstractions improve comprehension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Buggy(Decompiled) </a:t>
            </a:r>
            <a:r>
              <a:rPr lang="en-US" dirty="0" smtClean="0">
                <a:sym typeface="Wingdings" panose="05000000000000000000" pitchFamily="2" charset="2"/>
              </a:rPr>
              <a:t> Buggy(Original)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5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68"/>
    </mc:Choice>
    <mc:Fallback xmlns="">
      <p:transition spd="slow" advTm="6526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8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733800" y="4235186"/>
            <a:ext cx="1676400" cy="16764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010100101010101001010110111010101001010101010101111100010100010101101001010100010010101101010101011010111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2" name="Right Arrow 11"/>
          <p:cNvSpPr/>
          <p:nvPr/>
        </p:nvSpPr>
        <p:spPr>
          <a:xfrm rot="2603060">
            <a:off x="2838302" y="2972619"/>
            <a:ext cx="1819656" cy="987552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Compiler</a:t>
            </a:r>
          </a:p>
        </p:txBody>
      </p:sp>
      <p:sp>
        <p:nvSpPr>
          <p:cNvPr id="13" name="Right Arrow 12"/>
          <p:cNvSpPr/>
          <p:nvPr/>
        </p:nvSpPr>
        <p:spPr>
          <a:xfrm rot="18940167">
            <a:off x="4459001" y="2748935"/>
            <a:ext cx="1818950" cy="987693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Decompiler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39826" y="5862925"/>
            <a:ext cx="386434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Compiled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Binary</a:t>
            </a:r>
            <a:endParaRPr lang="en-US" sz="3200" dirty="0"/>
          </a:p>
        </p:txBody>
      </p:sp>
      <p:sp>
        <p:nvSpPr>
          <p:cNvPr id="16" name="Equal 15"/>
          <p:cNvSpPr/>
          <p:nvPr/>
        </p:nvSpPr>
        <p:spPr>
          <a:xfrm>
            <a:off x="3458411" y="914400"/>
            <a:ext cx="2130562" cy="1699342"/>
          </a:xfrm>
          <a:prstGeom prst="mathEqual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2482586"/>
            <a:ext cx="7467600" cy="4375414"/>
          </a:xfrm>
          <a:prstGeom prst="rect">
            <a:avLst/>
          </a:prstGeom>
          <a:solidFill>
            <a:schemeClr val="bg1">
              <a:alpha val="85000"/>
            </a:schemeClr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928457"/>
            <a:ext cx="1676400" cy="16764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nt f (int x)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FFFFFF"/>
                </a:solidFill>
                <a:latin typeface="Consolas"/>
                <a:cs typeface="Consolas"/>
              </a:rPr>
              <a:t>int y =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while (x &gt; y)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  y++;</a:t>
            </a: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return y;</a:t>
            </a:r>
            <a:endParaRPr kumimoji="0" lang="en-US" sz="12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2549100"/>
            <a:ext cx="187301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dirty="0" smtClean="0"/>
              <a:t>Original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Source</a:t>
            </a:r>
            <a:endParaRPr lang="en-US" sz="3200" dirty="0"/>
          </a:p>
        </p:txBody>
      </p:sp>
      <p:sp>
        <p:nvSpPr>
          <p:cNvPr id="11" name="Rounded Rectangle 10"/>
          <p:cNvSpPr/>
          <p:nvPr/>
        </p:nvSpPr>
        <p:spPr>
          <a:xfrm>
            <a:off x="6072546" y="933695"/>
            <a:ext cx="1699854" cy="169985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nt f (int a)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FFFFFF"/>
                </a:solidFill>
                <a:latin typeface="Consolas"/>
                <a:cs typeface="Consolas"/>
              </a:rPr>
              <a:t>int v =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while (a &gt; </a:t>
            </a:r>
            <a:r>
              <a:rPr lang="en-US" sz="1200" kern="0" dirty="0">
                <a:solidFill>
                  <a:srgbClr val="FFFFFF"/>
                </a:solidFill>
                <a:latin typeface="Consolas"/>
                <a:cs typeface="Consolas"/>
              </a:rPr>
              <a:t>v</a:t>
            </a: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++) {}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rgbClr val="FFFFFF"/>
              </a:solidFill>
              <a:latin typeface="Consolas"/>
              <a:cs typeface="Consola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Consolas"/>
                <a:cs typeface="Consolas"/>
              </a:rPr>
              <a:t>return v;</a:t>
            </a:r>
            <a:endParaRPr kumimoji="0" lang="en-US" sz="12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5989" y="2592956"/>
            <a:ext cx="187301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3200" dirty="0" smtClean="0"/>
              <a:t>Recovered</a:t>
            </a:r>
          </a:p>
          <a:p>
            <a:pPr algn="ctr">
              <a:buClr>
                <a:schemeClr val="accent1"/>
              </a:buClr>
            </a:pPr>
            <a:r>
              <a:rPr lang="en-US" sz="3200" dirty="0" smtClean="0"/>
              <a:t>Source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4495800" y="914400"/>
            <a:ext cx="3581400" cy="3200400"/>
          </a:xfrm>
          <a:prstGeom prst="rect">
            <a:avLst/>
          </a:prstGeom>
          <a:solidFill>
            <a:schemeClr val="bg1">
              <a:alpha val="85000"/>
            </a:schemeClr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152400" y="3577841"/>
            <a:ext cx="8839200" cy="2285084"/>
          </a:xfrm>
          <a:prstGeom prst="wedgeEllipseCallout">
            <a:avLst>
              <a:gd name="adj1" fmla="val -961"/>
              <a:gd name="adj2" fmla="val -101993"/>
            </a:avLst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Are these two programs semantically equivalent?</a:t>
            </a:r>
          </a:p>
        </p:txBody>
      </p:sp>
    </p:spTree>
    <p:extLst>
      <p:ext uri="{BB962C8B-B14F-4D97-AF65-F5344CB8AC3E}">
        <p14:creationId xmlns:p14="http://schemas.microsoft.com/office/powerpoint/2010/main" val="34115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 on Decompilation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Over 60 years of decompilation research</a:t>
                </a:r>
              </a:p>
              <a:p>
                <a:endParaRPr lang="en-US" dirty="0"/>
              </a:p>
              <a:p>
                <a:r>
                  <a:rPr lang="en-US" dirty="0" smtClean="0"/>
                  <a:t>Emphasis on manual reverse engineering</a:t>
                </a:r>
              </a:p>
              <a:p>
                <a:pPr lvl="1"/>
                <a:r>
                  <a:rPr lang="en-US" dirty="0" smtClean="0"/>
                  <a:t>Readability metrics</a:t>
                </a:r>
              </a:p>
              <a:p>
                <a:pPr lvl="2"/>
                <a:r>
                  <a:rPr lang="en-US" dirty="0" smtClean="0"/>
                  <a:t>Compression ratio: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𝐿𝑂𝐶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𝑑𝑒𝑐𝑜𝑚𝑝𝑖𝑙𝑒𝑑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𝐿𝑂𝐶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𝑎𝑠𝑠𝑒𝑚𝑏𝑙𝑦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Smaller is better</a:t>
                </a:r>
              </a:p>
              <a:p>
                <a:pPr lvl="2"/>
                <a:endParaRPr lang="en-US" dirty="0"/>
              </a:p>
              <a:p>
                <a:r>
                  <a:rPr lang="en-US" dirty="0" smtClean="0"/>
                  <a:t>Little emphasis on other applications</a:t>
                </a:r>
              </a:p>
              <a:p>
                <a:pPr lvl="1"/>
                <a:r>
                  <a:rPr lang="en-US" dirty="0" smtClean="0"/>
                  <a:t>Correctness is rarely explicitly tested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2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Usenix Security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6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48"/>
    </mc:Choice>
    <mc:Fallback xmlns="">
      <p:transition xmlns:p14="http://schemas.microsoft.com/office/powerpoint/2010/main" spd="slow" advTm="747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EgROsvYJr9WlM1wRei0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6xg7Dt6H5Yz7z7DT3FGn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uCHc3FzuaBe8KSGGgVnd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JmRu0ZQDhHDRhJAcBfN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l52JMEJli7AYSlkzEAD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uTAX54j8qM870LrgcbUV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gjRfR2AdwRiNB99PzE1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QKky7onrCo9XCg5Qcgxc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Pcai7nCfUdPtt6UiVcQ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FRPpKhytsP0wUL92Z7sB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1|4.2|4.9|4.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3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2pIhzqOomffMJobGx7WB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5.2|12.7|1.2|7.8|7.5|2.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SFznfBYpzoiD8v3pEk1xN"/>
  <p:tag name="TIMING" val="|13.1|8.8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vhe5b9J6jlFngFhzIUr3R"/>
  <p:tag name="TIMING" val="|21.7|18.8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cIA4j9soHpAHwtgnciOFW"/>
  <p:tag name="TIMING" val="|27.8|11.6|7.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aNwCUZKCIE9VUaKz6HriP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7.5|12.6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fPpm1ZrOnFh5NNqdHAN1k"/>
  <p:tag name="TIMING" val="|3.9|8.5|6.7|8.3|2.6|4.6|2.1|3.5|2.3|3.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iyy9RZkC9geaqkjfc7p7B"/>
  <p:tag name="TIMING" val="|13.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iyy9RZkC9geaqkjfc7p7B"/>
  <p:tag name="TIMING" val="|13.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5.2|12.7|1.2|7.8|7.5|2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h0mnJPcxXhtguRpmTGS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5.2|12.7|1.2|7.8|7.5|2.6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iyy9RZkC9geaqkjfc7p7B"/>
  <p:tag name="TIMING" val="|13.8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iyy9RZkC9geaqkjfc7p7B"/>
  <p:tag name="TIMING" val="|13.8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rUv2LCMxfYxJdpdmppU0r"/>
  <p:tag name="TIMING" val="|8.4|7.2|1.5|3.5|3.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gmXJrcvKv1RAy7EYgaSCt"/>
  <p:tag name="TIMING" val="|18.1|4.3|1.3|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A3XhHThTasCgPu7e4H9MH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LNxruQ5UN6f9gAB6PhaIm"/>
  <p:tag name="TIMING" val="|14.8|14.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MnGB4ZJs5RQhTF4OjwU0y"/>
  <p:tag name="TIMING" val="|38.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8|11.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2KotcdHCQPQ1n0Q2GPwa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SMneHn7yrNI37IUbHZbP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213wA22h65SoRS3T1QQIU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isUkgadgIqnX8zZu7Ppp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yrKHrIYTvM1UtVkn7Xk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F9AlbcRmpT8DUszyJvh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We54aJHs4EAfMB75wL1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LQ0RNyeOUgm4dmg727F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2EGYrDYvMNeOse3jW8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2HWuJV9V0smEon833pS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THnLPpJTtpjhOmaO7AP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oT13JbwJyJILYBGNzM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uaqH871DqlPjSYRNl0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y5AbdqNgCBf0UJBmA3u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Ss6CO0dMam9JBk6XUBQ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3R47cZpEszDac84BBM3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Ra7ggC9TgYEEpfxHOdmv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6r8XTiZ36SNaZT0VJNv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vyJO4UYPuVYh4G8iJQU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DbSJvOQYWtWxGbyfln2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vo4Ium2FZAvgeaSXL2Av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mHq0BQ1hpzXQZzFl9NZ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3wRDPQI7iQcqObivc0X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zPbYz0efPNzsEU8Y1bz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EzKt2EAZdYPGW2rQgHT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QmxoneZL6N5saCe5YAE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DXY5xaURne6gJoWDgm0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BtRPCaIjobNfIzphGOR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mUTP9kjiP9IBlueIyK9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stFmeZFbADCK7WVM1n0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w7eV3Yf65l1rspaM6kC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Y7C9JbeBmvHCbxp1qMT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ZAniMMJL3JzNWx8jWGW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GtwBehFtG5s8EyLctm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REtCENoVH5wIQHOgavto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IuptKbut6eYrOP3ZAuh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VqNQWWiRQT1YWYca2dr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JpSYcbVZ7HUIyZGTeyaf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pQS4Mpr36K1EGnYXJ7W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4dpdt8ZS4JTEZ268ovx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UjiVgO3ixj5MFEzWj4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L2oWRBIriIJUwvUadJ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879Xa5DQyah1pW5lDQq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lUgrtPzeZmtp9hUZodl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mR89EL5l9FQpGuGq7SR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q6mDfekQFA6KxoijaO8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zJAqiX5sYaQ0q1N1vR0j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iWWh8NI3U59CxC3PVnK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TxXgw8ihDTNirDu1PiJV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QOtaYFWDyNEm2okRhzL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PebplUxstGG8G9MlaCk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E4A5GY0a9CjBYfZzk2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GUHa4Vo8jrTPA6Ofdzr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yBZkxJBNCN0cZvZL09X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O5axlBhiUfGFoGnvT5L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H9ETK5OwD1sC6C0wzNQ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9VI8RHFmxuKWn0TsQcto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dLAKvmvXail30JaCd7Q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R9fZD7XEx72tHWx6cjRz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Aj0ahdYmykbgTqvvJoZ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2k5NtzQS25Pi2b5Y2O5u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VFXn1zP560vpo1siOpqD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p3oi9IRqUi7g98vcPicZ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wMHWzwh4Ii6jgUYIq7d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l98tW482U5y9yxXQxUeK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h7RkMBA7rXT7wBBc8k8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9QRBd6S5M3bjuz4fKGt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q8nm6dYTxfDsY1sbotfm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Wd627TAsmYY0pJdQ0E6S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G2A3Nyi0luXAbaf465i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uXBIXxtAfij0w4r461am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3Px3AVx1Aq21yDr4BKwK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gbDbC2ZgUw10UMbTWx3d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TXvwOC1qpPSeoymqpiv2j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0xIFSHOZH1Wnd8FOqXPu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1cXzmRPhqG21gPc4NxFz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8MwdPtwfxbomrvY5W9JB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rb9hKu55u1ORLcr3dhJ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0LDGItN6TRXA42GcMLr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lDDdTv5vj61lSanE3LChn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Tb7on1uYIKEF7ZtOXIAz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ecSixJZPOwdFJ1M6HuO7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BdufFzWEzNycXXVw5uLZ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8ssfr2R06KCDCYn2S92bf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tM4QAC038qF52Np8UNy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jkX92CCWHGpNZtnbgn6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DQWsNaB3icYR7VvmIgcD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cXSkes18nG2RSsKTrzoqb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FfOWKIwbA557m4OO9BOk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W60DiPOIhitZd5pwgpQv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MlnPCLeOnpXhjIV7qHmS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DnRIoCkotvWajFftc2ts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1VMHB9Z98yXZIZXUmCuZ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sl8pfRXujplTylVVG1boj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cjXfviGRYV9zADhlh1FO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C69E2YFAiAB5XW5iBsbDx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YpMlipFUnEyeAdNBsk0gG"/>
</p:tagLst>
</file>

<file path=ppt/theme/theme1.xml><?xml version="1.0" encoding="utf-8"?>
<a:theme xmlns:a="http://schemas.openxmlformats.org/drawingml/2006/main" name="template">
  <a:themeElements>
    <a:clrScheme name="DBrumley201205 1">
      <a:dk1>
        <a:srgbClr val="000000"/>
      </a:dk1>
      <a:lt1>
        <a:srgbClr val="FFFFFF"/>
      </a:lt1>
      <a:dk2>
        <a:srgbClr val="990000"/>
      </a:dk2>
      <a:lt2>
        <a:srgbClr val="E3E1E1"/>
      </a:lt2>
      <a:accent1>
        <a:srgbClr val="990000"/>
      </a:accent1>
      <a:accent2>
        <a:srgbClr val="E47932"/>
      </a:accent2>
      <a:accent3>
        <a:srgbClr val="00709E"/>
      </a:accent3>
      <a:accent4>
        <a:srgbClr val="595A5A"/>
      </a:accent4>
      <a:accent5>
        <a:srgbClr val="009446"/>
      </a:accent5>
      <a:accent6>
        <a:srgbClr val="936241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28575" cap="rnd" cmpd="sng">
          <a:noFill/>
          <a:prstDash val="solid"/>
          <a:miter lim="800000"/>
        </a:ln>
        <a:effectLst/>
      </a:spPr>
      <a:bodyPr wrap="square" lIns="0" tIns="0" rIns="0" bIns="0" rtlCol="0" anchor="ctr" anchorCtr="1">
        <a:noAutofit/>
      </a:bodyPr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 cap="rnd" cmpd="sng">
          <a:solidFill>
            <a:schemeClr val="tx1"/>
          </a:solidFill>
          <a:miter lim="800000"/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spAutoFit/>
      </a:bodyPr>
      <a:lstStyle>
        <a:defPPr>
          <a:buClr>
            <a:schemeClr val="accent1"/>
          </a:buClr>
          <a:defRPr sz="32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M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3600" dirty="0" smtClean="0">
            <a:latin typeface="Calibri" pitchFamily="34" charset="0"/>
            <a:cs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3200" dirty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Brumley201205 1">
    <a:dk1>
      <a:srgbClr val="000000"/>
    </a:dk1>
    <a:lt1>
      <a:srgbClr val="FFFFFF"/>
    </a:lt1>
    <a:dk2>
      <a:srgbClr val="990000"/>
    </a:dk2>
    <a:lt2>
      <a:srgbClr val="E3E1E1"/>
    </a:lt2>
    <a:accent1>
      <a:srgbClr val="990000"/>
    </a:accent1>
    <a:accent2>
      <a:srgbClr val="E47932"/>
    </a:accent2>
    <a:accent3>
      <a:srgbClr val="00709E"/>
    </a:accent3>
    <a:accent4>
      <a:srgbClr val="595A5A"/>
    </a:accent4>
    <a:accent5>
      <a:srgbClr val="009446"/>
    </a:accent5>
    <a:accent6>
      <a:srgbClr val="936241"/>
    </a:accent6>
    <a:hlink>
      <a:srgbClr val="0000FF"/>
    </a:hlink>
    <a:folHlink>
      <a:srgbClr val="800080"/>
    </a:folHlink>
  </a:clrScheme>
  <a:fontScheme name="Office 2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mbria"/>
      <a:ea typeface=""/>
      <a:cs typeface=""/>
      <a:font script="Jpan" typeface="ＭＳ Ｐ明朝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1894</Words>
  <Application>Microsoft Office PowerPoint</Application>
  <PresentationFormat>On-screen Show (4:3)</PresentationFormat>
  <Paragraphs>613</Paragraphs>
  <Slides>43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ＭＳ Ｐゴシック</vt:lpstr>
      <vt:lpstr>Arial</vt:lpstr>
      <vt:lpstr>Calibri</vt:lpstr>
      <vt:lpstr>Cambria</vt:lpstr>
      <vt:lpstr>Cambria Math</vt:lpstr>
      <vt:lpstr>Consolas</vt:lpstr>
      <vt:lpstr>Times New Roman</vt:lpstr>
      <vt:lpstr>Wingdings</vt:lpstr>
      <vt:lpstr>template</vt:lpstr>
      <vt:lpstr>CMU</vt:lpstr>
      <vt:lpstr>Native x86 Decompilation Using Semantics-Preserving Structural Analysis and Iterative Control-Flow Structuring</vt:lpstr>
      <vt:lpstr>Which would you rather analyze?</vt:lpstr>
      <vt:lpstr>PowerPoint Presentation</vt:lpstr>
      <vt:lpstr>Decompilers for Software Security</vt:lpstr>
      <vt:lpstr>Desired Properties for Security</vt:lpstr>
      <vt:lpstr>Effective Abstraction Recovery</vt:lpstr>
      <vt:lpstr>Desired Properties for Security</vt:lpstr>
      <vt:lpstr>Correctness</vt:lpstr>
      <vt:lpstr>Prior Work on Decompilation</vt:lpstr>
      <vt:lpstr>The Phoenix C Decompiler</vt:lpstr>
      <vt:lpstr>How to build a better decompiler?</vt:lpstr>
      <vt:lpstr>Semantics Preservation</vt:lpstr>
      <vt:lpstr>How to build a better decompiler?</vt:lpstr>
      <vt:lpstr>Phoenix Overview</vt:lpstr>
      <vt:lpstr>Control Flow Graph Recovery</vt:lpstr>
      <vt:lpstr>Type Inference on Executables (TIE) [Lee11]</vt:lpstr>
      <vt:lpstr>Control Flow Structuring</vt:lpstr>
      <vt:lpstr>Control Flow Structuring</vt:lpstr>
      <vt:lpstr>Control Flow Structuring: Don’t Reinvent the Wheel</vt:lpstr>
      <vt:lpstr>Structural Analysis</vt:lpstr>
      <vt:lpstr>Structural Analysis Example</vt:lpstr>
      <vt:lpstr>Structural Analysis Property Checklist</vt:lpstr>
      <vt:lpstr>Structural Analysis Property Checklist</vt:lpstr>
      <vt:lpstr>Unrecovered Structure</vt:lpstr>
      <vt:lpstr>Iterative Refinement</vt:lpstr>
      <vt:lpstr>Iterative Refinement</vt:lpstr>
      <vt:lpstr>Structural Analysis Property Checklist</vt:lpstr>
      <vt:lpstr>Structural Analysis Property Checklist</vt:lpstr>
      <vt:lpstr>Natural Loop Correctness Problem</vt:lpstr>
      <vt:lpstr>Semantics Preservation</vt:lpstr>
      <vt:lpstr>Phoenix Implementation and Evaluation</vt:lpstr>
      <vt:lpstr>Readability: Phoenix Output</vt:lpstr>
      <vt:lpstr>Large Scale Experiment Details</vt:lpstr>
      <vt:lpstr>Metrics (end-to-end decompiler)</vt:lpstr>
      <vt:lpstr>Control Flow Structure: Gotos Emitted (Fewer Better)</vt:lpstr>
      <vt:lpstr>Control Flow Structure: Gotos Emitted (Fewer is Better)</vt:lpstr>
      <vt:lpstr>Ideal: Correctness</vt:lpstr>
      <vt:lpstr>Scalable: Testing</vt:lpstr>
      <vt:lpstr>Number of Correct Utilities</vt:lpstr>
      <vt:lpstr>Correctness</vt:lpstr>
      <vt:lpstr>Conclusion</vt:lpstr>
      <vt:lpstr>Thanks! 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2013-08-16T20:59:44Z</dcterms:created>
  <dcterms:modified xsi:type="dcterms:W3CDTF">2013-08-16T21:00:06Z</dcterms:modified>
</cp:coreProperties>
</file>