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2" r:id="rId1"/>
  </p:sldMasterIdLst>
  <p:notesMasterIdLst>
    <p:notesMasterId r:id="rId42"/>
  </p:notesMasterIdLst>
  <p:handoutMasterIdLst>
    <p:handoutMasterId r:id="rId43"/>
  </p:handoutMasterIdLst>
  <p:sldIdLst>
    <p:sldId id="1080" r:id="rId2"/>
    <p:sldId id="1093" r:id="rId3"/>
    <p:sldId id="1107" r:id="rId4"/>
    <p:sldId id="1120" r:id="rId5"/>
    <p:sldId id="1118" r:id="rId6"/>
    <p:sldId id="1121" r:id="rId7"/>
    <p:sldId id="1122" r:id="rId8"/>
    <p:sldId id="1127" r:id="rId9"/>
    <p:sldId id="1098" r:id="rId10"/>
    <p:sldId id="1165" r:id="rId11"/>
    <p:sldId id="1130" r:id="rId12"/>
    <p:sldId id="1131" r:id="rId13"/>
    <p:sldId id="1132" r:id="rId14"/>
    <p:sldId id="1157" r:id="rId15"/>
    <p:sldId id="1135" r:id="rId16"/>
    <p:sldId id="1111" r:id="rId17"/>
    <p:sldId id="1136" r:id="rId18"/>
    <p:sldId id="1137" r:id="rId19"/>
    <p:sldId id="1161" r:id="rId20"/>
    <p:sldId id="1138" r:id="rId21"/>
    <p:sldId id="1142" r:id="rId22"/>
    <p:sldId id="1133" r:id="rId23"/>
    <p:sldId id="1134" r:id="rId24"/>
    <p:sldId id="1158" r:id="rId25"/>
    <p:sldId id="1160" r:id="rId26"/>
    <p:sldId id="1065" r:id="rId27"/>
    <p:sldId id="1148" r:id="rId28"/>
    <p:sldId id="1162" r:id="rId29"/>
    <p:sldId id="1166" r:id="rId30"/>
    <p:sldId id="1151" r:id="rId31"/>
    <p:sldId id="1159" r:id="rId32"/>
    <p:sldId id="1153" r:id="rId33"/>
    <p:sldId id="1154" r:id="rId34"/>
    <p:sldId id="1156" r:id="rId35"/>
    <p:sldId id="853" r:id="rId36"/>
    <p:sldId id="1167" r:id="rId37"/>
    <p:sldId id="1083" r:id="rId38"/>
    <p:sldId id="1084" r:id="rId39"/>
    <p:sldId id="1085" r:id="rId40"/>
    <p:sldId id="1086" r:id="rId41"/>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44E3E1E-412A-4255-AADC-F62F79E0B365}">
          <p14:sldIdLst>
            <p14:sldId id="1080"/>
            <p14:sldId id="1093"/>
          </p14:sldIdLst>
        </p14:section>
        <p14:section name="OOAnalyzer" id="{968CC6AB-EA3B-4AFF-8E4C-87F476C5C15B}">
          <p14:sldIdLst>
            <p14:sldId id="1107"/>
            <p14:sldId id="1120"/>
            <p14:sldId id="1118"/>
            <p14:sldId id="1121"/>
            <p14:sldId id="1122"/>
            <p14:sldId id="1127"/>
            <p14:sldId id="1098"/>
            <p14:sldId id="1165"/>
            <p14:sldId id="1130"/>
            <p14:sldId id="1131"/>
            <p14:sldId id="1132"/>
          </p14:sldIdLst>
        </p14:section>
        <p14:section name="System Design" id="{B276A0D3-69B0-479C-A0A8-B633ADF301D8}">
          <p14:sldIdLst>
            <p14:sldId id="1157"/>
            <p14:sldId id="1135"/>
            <p14:sldId id="1111"/>
            <p14:sldId id="1136"/>
            <p14:sldId id="1137"/>
            <p14:sldId id="1161"/>
            <p14:sldId id="1138"/>
            <p14:sldId id="1142"/>
            <p14:sldId id="1133"/>
            <p14:sldId id="1134"/>
          </p14:sldIdLst>
        </p14:section>
        <p14:section name="Evaluation" id="{B442E6A0-F516-409E-8BFD-85B0A6E324E7}">
          <p14:sldIdLst>
            <p14:sldId id="1158"/>
            <p14:sldId id="1160"/>
            <p14:sldId id="1065"/>
            <p14:sldId id="1148"/>
            <p14:sldId id="1162"/>
            <p14:sldId id="1166"/>
            <p14:sldId id="1151"/>
            <p14:sldId id="1159"/>
            <p14:sldId id="1153"/>
            <p14:sldId id="1154"/>
            <p14:sldId id="1156"/>
            <p14:sldId id="853"/>
          </p14:sldIdLst>
        </p14:section>
        <p14:section name="Backups" id="{920F5A89-D745-48DD-BAC6-F3BF8458EB2D}">
          <p14:sldIdLst>
            <p14:sldId id="1167"/>
            <p14:sldId id="1083"/>
            <p14:sldId id="1084"/>
            <p14:sldId id="1085"/>
            <p14:sldId id="1086"/>
          </p14:sldIdLst>
        </p14:section>
      </p14:sectionLst>
    </p:ext>
    <p:ext uri="{EFAFB233-063F-42B5-8137-9DF3F51BA10A}">
      <p15:sldGuideLst xmlns:p15="http://schemas.microsoft.com/office/powerpoint/2012/main">
        <p15:guide id="5" orient="horz" pos="1620" userDrawn="1">
          <p15:clr>
            <a:srgbClr val="A4A3A4"/>
          </p15:clr>
        </p15:guide>
        <p15:guide id="6"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6E3"/>
    <a:srgbClr val="89161B"/>
    <a:srgbClr val="891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6" autoAdjust="0"/>
    <p:restoredTop sz="75403" autoAdjust="0"/>
  </p:normalViewPr>
  <p:slideViewPr>
    <p:cSldViewPr snapToGrid="0" showGuides="1">
      <p:cViewPr varScale="1">
        <p:scale>
          <a:sx n="229" d="100"/>
          <a:sy n="229" d="100"/>
        </p:scale>
        <p:origin x="3462" y="17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148" d="100"/>
          <a:sy n="148" d="100"/>
        </p:scale>
        <p:origin x="-216" y="49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827520" y="9119474"/>
            <a:ext cx="487680" cy="481726"/>
          </a:xfrm>
          <a:prstGeom prst="rect">
            <a:avLst/>
          </a:prstGeom>
        </p:spPr>
        <p:txBody>
          <a:bodyPr vert="horz" lIns="96661" tIns="48331" rIns="96661" bIns="48331" rtlCol="0" anchor="ctr"/>
          <a:lstStyle>
            <a:lvl1pPr algn="r">
              <a:defRPr sz="1300"/>
            </a:lvl1pPr>
          </a:lstStyle>
          <a:p>
            <a:pPr algn="l"/>
            <a:fld id="{697B12D4-4E44-48C5-B3AA-ECDAF4D2CE64}" type="slidenum">
              <a:rPr lang="en-US" b="1" smtClean="0"/>
              <a:pPr algn="l"/>
              <a:t>‹#›</a:t>
            </a:fld>
            <a:endParaRPr lang="en-US" b="1" dirty="0"/>
          </a:p>
        </p:txBody>
      </p:sp>
      <p:sp>
        <p:nvSpPr>
          <p:cNvPr id="7" name="Header Placeholder 6"/>
          <p:cNvSpPr>
            <a:spLocks noGrp="1"/>
          </p:cNvSpPr>
          <p:nvPr>
            <p:ph type="hdr" sz="quarter"/>
          </p:nvPr>
        </p:nvSpPr>
        <p:spPr>
          <a:xfrm>
            <a:off x="590710" y="108175"/>
            <a:ext cx="6110755" cy="481727"/>
          </a:xfrm>
          <a:prstGeom prst="rect">
            <a:avLst/>
          </a:prstGeom>
        </p:spPr>
        <p:txBody>
          <a:bodyPr vert="horz" lIns="0" tIns="96661" rIns="0" bIns="96661" rtlCol="0"/>
          <a:lstStyle>
            <a:lvl1pPr algn="l">
              <a:defRPr sz="1300"/>
            </a:lvl1pPr>
          </a:lstStyle>
          <a:p>
            <a:endParaRPr lang="en-US" dirty="0">
              <a:latin typeface="Arial"/>
              <a:cs typeface="Arial"/>
            </a:endParaRPr>
          </a:p>
        </p:txBody>
      </p:sp>
      <p:cxnSp>
        <p:nvCxnSpPr>
          <p:cNvPr id="10" name="Straight Connector 9"/>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SEI_1Line_CMYK.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347" y="9196060"/>
            <a:ext cx="3985763" cy="269378"/>
          </a:xfrm>
          <a:prstGeom prst="rect">
            <a:avLst/>
          </a:prstGeom>
        </p:spPr>
      </p:pic>
    </p:spTree>
    <p:extLst>
      <p:ext uri="{BB962C8B-B14F-4D97-AF65-F5344CB8AC3E}">
        <p14:creationId xmlns:p14="http://schemas.microsoft.com/office/powerpoint/2010/main" val="1859218430"/>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pos="35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828076" y="9119474"/>
            <a:ext cx="487680" cy="481726"/>
          </a:xfrm>
          <a:prstGeom prst="rect">
            <a:avLst/>
          </a:prstGeom>
        </p:spPr>
        <p:txBody>
          <a:bodyPr vert="horz" lIns="96661" tIns="48331" rIns="96661" bIns="48331" rtlCol="0" anchor="ctr"/>
          <a:lstStyle>
            <a:lvl1pPr algn="l">
              <a:defRPr sz="1300" b="1"/>
            </a:lvl1pPr>
          </a:lstStyle>
          <a:p>
            <a:fld id="{30F18498-1159-498D-8DC7-E1A69C582DF5}" type="slidenum">
              <a:rPr lang="en-US" smtClean="0"/>
              <a:pPr/>
              <a:t>‹#›</a:t>
            </a:fld>
            <a:endParaRPr lang="en-US" dirty="0"/>
          </a:p>
        </p:txBody>
      </p:sp>
      <p:cxnSp>
        <p:nvCxnSpPr>
          <p:cNvPr id="13" name="Straight Connector 12"/>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Header Placeholder 13"/>
          <p:cNvSpPr>
            <a:spLocks noGrp="1"/>
          </p:cNvSpPr>
          <p:nvPr>
            <p:ph type="hdr" sz="quarter"/>
          </p:nvPr>
        </p:nvSpPr>
        <p:spPr>
          <a:xfrm>
            <a:off x="568959" y="101414"/>
            <a:ext cx="5022188" cy="481727"/>
          </a:xfrm>
          <a:prstGeom prst="rect">
            <a:avLst/>
          </a:prstGeom>
        </p:spPr>
        <p:txBody>
          <a:bodyPr vert="horz" lIns="0" tIns="96661" rIns="0" bIns="96661" rtlCol="0"/>
          <a:lstStyle>
            <a:lvl1pPr algn="l">
              <a:defRPr sz="1300">
                <a:latin typeface="Arial"/>
                <a:cs typeface="Arial"/>
              </a:defRPr>
            </a:lvl1pPr>
          </a:lstStyle>
          <a:p>
            <a:endParaRPr lang="en-US" dirty="0"/>
          </a:p>
        </p:txBody>
      </p:sp>
      <p:pic>
        <p:nvPicPr>
          <p:cNvPr id="8" name="Picture 7" descr="SEI_1Line_CMY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347" y="9196060"/>
            <a:ext cx="3985763" cy="269378"/>
          </a:xfrm>
          <a:prstGeom prst="rect">
            <a:avLst/>
          </a:prstGeom>
        </p:spPr>
      </p:pic>
    </p:spTree>
    <p:extLst>
      <p:ext uri="{BB962C8B-B14F-4D97-AF65-F5344CB8AC3E}">
        <p14:creationId xmlns:p14="http://schemas.microsoft.com/office/powerpoint/2010/main" val="39502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35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3</a:t>
            </a:fld>
            <a:endParaRPr lang="en-US" dirty="0"/>
          </a:p>
        </p:txBody>
      </p:sp>
    </p:spTree>
    <p:extLst>
      <p:ext uri="{BB962C8B-B14F-4D97-AF65-F5344CB8AC3E}">
        <p14:creationId xmlns:p14="http://schemas.microsoft.com/office/powerpoint/2010/main" val="3451111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20</a:t>
            </a:fld>
            <a:endParaRPr lang="en-US" dirty="0"/>
          </a:p>
        </p:txBody>
      </p:sp>
    </p:spTree>
    <p:extLst>
      <p:ext uri="{BB962C8B-B14F-4D97-AF65-F5344CB8AC3E}">
        <p14:creationId xmlns:p14="http://schemas.microsoft.com/office/powerpoint/2010/main" val="399065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24</a:t>
            </a:fld>
            <a:endParaRPr lang="en-US" dirty="0"/>
          </a:p>
        </p:txBody>
      </p:sp>
    </p:spTree>
    <p:extLst>
      <p:ext uri="{BB962C8B-B14F-4D97-AF65-F5344CB8AC3E}">
        <p14:creationId xmlns:p14="http://schemas.microsoft.com/office/powerpoint/2010/main" val="323599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25</a:t>
            </a:fld>
            <a:endParaRPr lang="en-US" dirty="0"/>
          </a:p>
        </p:txBody>
      </p:sp>
    </p:spTree>
    <p:extLst>
      <p:ext uri="{BB962C8B-B14F-4D97-AF65-F5344CB8AC3E}">
        <p14:creationId xmlns:p14="http://schemas.microsoft.com/office/powerpoint/2010/main" val="3552130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27</a:t>
            </a:fld>
            <a:endParaRPr lang="en-US" dirty="0"/>
          </a:p>
        </p:txBody>
      </p:sp>
    </p:spTree>
    <p:extLst>
      <p:ext uri="{BB962C8B-B14F-4D97-AF65-F5344CB8AC3E}">
        <p14:creationId xmlns:p14="http://schemas.microsoft.com/office/powerpoint/2010/main" val="350135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30</a:t>
            </a:fld>
            <a:endParaRPr lang="en-US" dirty="0"/>
          </a:p>
        </p:txBody>
      </p:sp>
    </p:spTree>
    <p:extLst>
      <p:ext uri="{BB962C8B-B14F-4D97-AF65-F5344CB8AC3E}">
        <p14:creationId xmlns:p14="http://schemas.microsoft.com/office/powerpoint/2010/main" val="1962686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31</a:t>
            </a:fld>
            <a:endParaRPr lang="en-US" dirty="0"/>
          </a:p>
        </p:txBody>
      </p:sp>
    </p:spTree>
    <p:extLst>
      <p:ext uri="{BB962C8B-B14F-4D97-AF65-F5344CB8AC3E}">
        <p14:creationId xmlns:p14="http://schemas.microsoft.com/office/powerpoint/2010/main" val="3435254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32</a:t>
            </a:fld>
            <a:endParaRPr lang="en-US" dirty="0"/>
          </a:p>
        </p:txBody>
      </p:sp>
    </p:spTree>
    <p:extLst>
      <p:ext uri="{BB962C8B-B14F-4D97-AF65-F5344CB8AC3E}">
        <p14:creationId xmlns:p14="http://schemas.microsoft.com/office/powerpoint/2010/main" val="1569579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33</a:t>
            </a:fld>
            <a:endParaRPr lang="en-US" dirty="0"/>
          </a:p>
        </p:txBody>
      </p:sp>
    </p:spTree>
    <p:extLst>
      <p:ext uri="{BB962C8B-B14F-4D97-AF65-F5344CB8AC3E}">
        <p14:creationId xmlns:p14="http://schemas.microsoft.com/office/powerpoint/2010/main" val="3334386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a:t>Author</a:t>
            </a:r>
          </a:p>
          <a:p>
            <a:r>
              <a:rPr lang="en-US" dirty="0"/>
              <a:t>Software Engineering Institute</a:t>
            </a:r>
          </a:p>
        </p:txBody>
      </p:sp>
      <p:sp>
        <p:nvSpPr>
          <p:cNvPr id="5" name="Rectangle 25"/>
          <p:cNvSpPr>
            <a:spLocks noGrp="1" noChangeArrowheads="1"/>
          </p:cNvSpPr>
          <p:nvPr>
            <p:ph type="dt" idx="1"/>
          </p:nvPr>
        </p:nvSpPr>
        <p:spPr>
          <a:xfrm>
            <a:off x="3629025" y="290109"/>
            <a:ext cx="2627649" cy="456104"/>
          </a:xfrm>
          <a:prstGeom prst="rect">
            <a:avLst/>
          </a:prstGeom>
          <a:ln/>
        </p:spPr>
        <p:txBody>
          <a:bodyPr lIns="88276" tIns="44138" rIns="88276" bIns="44138"/>
          <a:lstStyle/>
          <a:p>
            <a:fld id="{7714C061-06BC-4B45-90DB-3968B0D850B7}" type="datetime1">
              <a:rPr lang="en-US"/>
              <a:pPr/>
              <a:t>10/17/2018</a:t>
            </a:fld>
            <a:endParaRPr lang="en-US" dirty="0"/>
          </a:p>
        </p:txBody>
      </p:sp>
      <p:sp>
        <p:nvSpPr>
          <p:cNvPr id="923650" name="Rectangle 2"/>
          <p:cNvSpPr>
            <a:spLocks noGrp="1" noRot="1" noChangeAspect="1" noChangeArrowheads="1" noTextEdit="1"/>
          </p:cNvSpPr>
          <p:nvPr>
            <p:ph type="sldImg"/>
          </p:nvPr>
        </p:nvSpPr>
        <p:spPr>
          <a:xfrm>
            <a:off x="719138" y="1163638"/>
            <a:ext cx="5584825" cy="3141662"/>
          </a:xfrm>
          <a:ln/>
        </p:spPr>
      </p:sp>
      <p:sp>
        <p:nvSpPr>
          <p:cNvPr id="923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95644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4</a:t>
            </a:fld>
            <a:endParaRPr lang="en-US" dirty="0"/>
          </a:p>
        </p:txBody>
      </p:sp>
    </p:spTree>
    <p:extLst>
      <p:ext uri="{BB962C8B-B14F-4D97-AF65-F5344CB8AC3E}">
        <p14:creationId xmlns:p14="http://schemas.microsoft.com/office/powerpoint/2010/main" val="184861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5</a:t>
            </a:fld>
            <a:endParaRPr lang="en-US" dirty="0"/>
          </a:p>
        </p:txBody>
      </p:sp>
    </p:spTree>
    <p:extLst>
      <p:ext uri="{BB962C8B-B14F-4D97-AF65-F5344CB8AC3E}">
        <p14:creationId xmlns:p14="http://schemas.microsoft.com/office/powerpoint/2010/main" val="4002413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7</a:t>
            </a:fld>
            <a:endParaRPr lang="en-US" dirty="0"/>
          </a:p>
        </p:txBody>
      </p:sp>
    </p:spTree>
    <p:extLst>
      <p:ext uri="{BB962C8B-B14F-4D97-AF65-F5344CB8AC3E}">
        <p14:creationId xmlns:p14="http://schemas.microsoft.com/office/powerpoint/2010/main" val="3049452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9</a:t>
            </a:fld>
            <a:endParaRPr lang="en-US" dirty="0"/>
          </a:p>
        </p:txBody>
      </p:sp>
    </p:spTree>
    <p:extLst>
      <p:ext uri="{BB962C8B-B14F-4D97-AF65-F5344CB8AC3E}">
        <p14:creationId xmlns:p14="http://schemas.microsoft.com/office/powerpoint/2010/main" val="371374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10</a:t>
            </a:fld>
            <a:endParaRPr lang="en-US" dirty="0"/>
          </a:p>
        </p:txBody>
      </p:sp>
    </p:spTree>
    <p:extLst>
      <p:ext uri="{BB962C8B-B14F-4D97-AF65-F5344CB8AC3E}">
        <p14:creationId xmlns:p14="http://schemas.microsoft.com/office/powerpoint/2010/main" val="1337336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11</a:t>
            </a:fld>
            <a:endParaRPr lang="en-US" dirty="0"/>
          </a:p>
        </p:txBody>
      </p:sp>
    </p:spTree>
    <p:extLst>
      <p:ext uri="{BB962C8B-B14F-4D97-AF65-F5344CB8AC3E}">
        <p14:creationId xmlns:p14="http://schemas.microsoft.com/office/powerpoint/2010/main" val="177438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14</a:t>
            </a:fld>
            <a:endParaRPr lang="en-US" dirty="0"/>
          </a:p>
        </p:txBody>
      </p:sp>
    </p:spTree>
    <p:extLst>
      <p:ext uri="{BB962C8B-B14F-4D97-AF65-F5344CB8AC3E}">
        <p14:creationId xmlns:p14="http://schemas.microsoft.com/office/powerpoint/2010/main" val="1313266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15</a:t>
            </a:fld>
            <a:endParaRPr lang="en-US" dirty="0"/>
          </a:p>
        </p:txBody>
      </p:sp>
    </p:spTree>
    <p:extLst>
      <p:ext uri="{BB962C8B-B14F-4D97-AF65-F5344CB8AC3E}">
        <p14:creationId xmlns:p14="http://schemas.microsoft.com/office/powerpoint/2010/main" val="1935674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1338"/>
            <a:ext cx="9144000" cy="4727734"/>
          </a:xfrm>
          <a:prstGeom prst="rect">
            <a:avLst/>
          </a:prstGeom>
        </p:spPr>
      </p:pic>
      <p:sp>
        <p:nvSpPr>
          <p:cNvPr id="2" name="Rectangle 1"/>
          <p:cNvSpPr/>
          <p:nvPr userDrawn="1"/>
        </p:nvSpPr>
        <p:spPr>
          <a:xfrm>
            <a:off x="0" y="4752788"/>
            <a:ext cx="9144000" cy="411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381000" y="1538380"/>
            <a:ext cx="4800601" cy="1550670"/>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tx1"/>
                </a:solidFill>
              </a:defRPr>
            </a:lvl1pPr>
          </a:lstStyle>
          <a:p>
            <a:r>
              <a:rPr lang="en-US" dirty="0"/>
              <a:t>Click to edit Master </a:t>
            </a:r>
            <a:br>
              <a:rPr lang="en-US" dirty="0"/>
            </a:br>
            <a:r>
              <a:rPr lang="en-US" dirty="0"/>
              <a:t>title style</a:t>
            </a:r>
          </a:p>
        </p:txBody>
      </p:sp>
      <p:sp>
        <p:nvSpPr>
          <p:cNvPr id="9" name="TextBox 8"/>
          <p:cNvSpPr txBox="1"/>
          <p:nvPr userDrawn="1"/>
        </p:nvSpPr>
        <p:spPr>
          <a:xfrm>
            <a:off x="381001" y="4002817"/>
            <a:ext cx="1981199" cy="369332"/>
          </a:xfrm>
          <a:prstGeom prst="rect">
            <a:avLst/>
          </a:prstGeom>
          <a:noFill/>
        </p:spPr>
        <p:txBody>
          <a:bodyPr wrap="square" lIns="0" tIns="0" rIns="0" bIns="0" rtlCol="0">
            <a:spAutoFit/>
          </a:bodyPr>
          <a:lstStyle/>
          <a:p>
            <a:r>
              <a:rPr lang="en-US" sz="800" dirty="0">
                <a:solidFill>
                  <a:schemeClr val="bg2"/>
                </a:solidFill>
                <a:latin typeface="Arial" panose="020B0604020202020204" pitchFamily="34" charset="0"/>
                <a:cs typeface="Arial" panose="020B0604020202020204" pitchFamily="34" charset="0"/>
              </a:rPr>
              <a:t>Software Engineering Institute</a:t>
            </a:r>
          </a:p>
          <a:p>
            <a:r>
              <a:rPr lang="en-US" sz="800" dirty="0">
                <a:solidFill>
                  <a:schemeClr val="bg2"/>
                </a:solidFill>
                <a:latin typeface="Arial" panose="020B0604020202020204" pitchFamily="34" charset="0"/>
                <a:cs typeface="Arial" panose="020B0604020202020204" pitchFamily="34" charset="0"/>
              </a:rPr>
              <a:t>Carnegie Mellon University</a:t>
            </a:r>
          </a:p>
          <a:p>
            <a:r>
              <a:rPr lang="en-US" sz="800" dirty="0">
                <a:solidFill>
                  <a:schemeClr val="bg2"/>
                </a:solidFill>
                <a:latin typeface="Arial" panose="020B0604020202020204" pitchFamily="34" charset="0"/>
                <a:cs typeface="Arial" panose="020B0604020202020204" pitchFamily="34" charset="0"/>
              </a:rPr>
              <a:t>Pittsburgh, PA  15213</a:t>
            </a:r>
          </a:p>
        </p:txBody>
      </p:sp>
      <p:sp>
        <p:nvSpPr>
          <p:cNvPr id="10" name="Subtitle 2"/>
          <p:cNvSpPr>
            <a:spLocks noGrp="1"/>
          </p:cNvSpPr>
          <p:nvPr>
            <p:ph type="subTitle" idx="1"/>
          </p:nvPr>
        </p:nvSpPr>
        <p:spPr>
          <a:xfrm>
            <a:off x="381001" y="3243565"/>
            <a:ext cx="3390900" cy="615950"/>
          </a:xfrm>
          <a:prstGeom prst="rect">
            <a:avLst/>
          </a:prstGeom>
        </p:spPr>
        <p:txBody>
          <a:bodyPr lIns="0" tIns="0" rIns="0" bIns="0">
            <a:normAutofit/>
          </a:bodyPr>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TextBox 6"/>
          <p:cNvSpPr txBox="1"/>
          <p:nvPr userDrawn="1"/>
        </p:nvSpPr>
        <p:spPr>
          <a:xfrm>
            <a:off x="6057900" y="4833649"/>
            <a:ext cx="2095500" cy="207749"/>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This material has been approved for public release and unlimited distribution.  Please see Copyright notice for non-US Government use and distribution.</a:t>
            </a:r>
          </a:p>
        </p:txBody>
      </p:sp>
      <p:sp>
        <p:nvSpPr>
          <p:cNvPr id="8" name="Rectangle 7"/>
          <p:cNvSpPr/>
          <p:nvPr userDrawn="1"/>
        </p:nvSpPr>
        <p:spPr>
          <a:xfrm>
            <a:off x="0" y="4739072"/>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4836583"/>
            <a:ext cx="1435608" cy="243783"/>
          </a:xfrm>
          <a:prstGeom prst="rect">
            <a:avLst/>
          </a:prstGeom>
        </p:spPr>
      </p:pic>
    </p:spTree>
    <p:extLst>
      <p:ext uri="{BB962C8B-B14F-4D97-AF65-F5344CB8AC3E}">
        <p14:creationId xmlns:p14="http://schemas.microsoft.com/office/powerpoint/2010/main" val="174915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3238501" y="807673"/>
            <a:ext cx="5486399" cy="3764327"/>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p:txBody>
      </p:sp>
      <p:sp>
        <p:nvSpPr>
          <p:cNvPr id="8"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404293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1001" y="924503"/>
            <a:ext cx="8340968" cy="366265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
        <p:nvSpPr>
          <p:cNvPr id="6"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2251803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50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8186"/>
            <a:ext cx="4114800" cy="3699281"/>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1" y="918186"/>
            <a:ext cx="4076699" cy="3699281"/>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99355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381000" y="171740"/>
            <a:ext cx="7620000" cy="68550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8186"/>
            <a:ext cx="2705100" cy="370433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sz="half" idx="13"/>
          </p:nvPr>
        </p:nvSpPr>
        <p:spPr>
          <a:xfrm>
            <a:off x="3238501" y="918186"/>
            <a:ext cx="2666999" cy="370433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half" idx="14"/>
          </p:nvPr>
        </p:nvSpPr>
        <p:spPr>
          <a:xfrm>
            <a:off x="6057900" y="918186"/>
            <a:ext cx="2667000" cy="370433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3"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917643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5"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
        <p:nvSpPr>
          <p:cNvPr id="17" name="Content Placeholder 2"/>
          <p:cNvSpPr>
            <a:spLocks noGrp="1"/>
          </p:cNvSpPr>
          <p:nvPr>
            <p:ph sz="half" idx="12"/>
          </p:nvPr>
        </p:nvSpPr>
        <p:spPr>
          <a:xfrm>
            <a:off x="25146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Edit Master text styles</a:t>
            </a:r>
          </a:p>
          <a:p>
            <a:pPr lvl="1"/>
            <a:r>
              <a:rPr lang="en-US"/>
              <a:t>Second level</a:t>
            </a:r>
          </a:p>
          <a:p>
            <a:pPr lvl="2"/>
            <a:r>
              <a:rPr lang="en-US"/>
              <a:t>Third level</a:t>
            </a:r>
          </a:p>
          <a:p>
            <a:pPr lvl="3"/>
            <a:r>
              <a:rPr lang="en-US"/>
              <a:t>Fourth level</a:t>
            </a:r>
          </a:p>
        </p:txBody>
      </p:sp>
      <p:sp>
        <p:nvSpPr>
          <p:cNvPr id="19" name="Content Placeholder 2"/>
          <p:cNvSpPr>
            <a:spLocks noGrp="1"/>
          </p:cNvSpPr>
          <p:nvPr>
            <p:ph sz="half" idx="13"/>
          </p:nvPr>
        </p:nvSpPr>
        <p:spPr>
          <a:xfrm>
            <a:off x="46482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Edit Master text styles</a:t>
            </a:r>
          </a:p>
          <a:p>
            <a:pPr lvl="1"/>
            <a:r>
              <a:rPr lang="en-US"/>
              <a:t>Second level</a:t>
            </a:r>
          </a:p>
          <a:p>
            <a:pPr lvl="2"/>
            <a:r>
              <a:rPr lang="en-US"/>
              <a:t>Third level</a:t>
            </a:r>
          </a:p>
          <a:p>
            <a:pPr lvl="3"/>
            <a:r>
              <a:rPr lang="en-US"/>
              <a:t>Fourth level</a:t>
            </a:r>
          </a:p>
        </p:txBody>
      </p:sp>
      <p:sp>
        <p:nvSpPr>
          <p:cNvPr id="20" name="Content Placeholder 2"/>
          <p:cNvSpPr>
            <a:spLocks noGrp="1"/>
          </p:cNvSpPr>
          <p:nvPr>
            <p:ph sz="half" idx="14"/>
          </p:nvPr>
        </p:nvSpPr>
        <p:spPr>
          <a:xfrm>
            <a:off x="6781800" y="915259"/>
            <a:ext cx="19431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56440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no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971550"/>
            <a:ext cx="2705100" cy="3543300"/>
          </a:xfrm>
          <a:solidFill>
            <a:schemeClr val="bg1">
              <a:lumMod val="9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3238501" y="918187"/>
            <a:ext cx="5486399" cy="3689178"/>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Title 7"/>
          <p:cNvSpPr>
            <a:spLocks noGrp="1"/>
          </p:cNvSpPr>
          <p:nvPr>
            <p:ph type="title"/>
          </p:nvPr>
        </p:nvSpPr>
        <p:spPr/>
        <p:txBody>
          <a:bodyPr/>
          <a:lstStyle/>
          <a:p>
            <a:r>
              <a:rPr lang="en-US"/>
              <a:t>Click to edit Master title style</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1"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464030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jo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381001" y="967763"/>
            <a:ext cx="5524499" cy="3547087"/>
          </a:xfrm>
          <a:solidFill>
            <a:schemeClr val="bg1">
              <a:lumMod val="9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6057901" y="918187"/>
            <a:ext cx="2666999" cy="3694228"/>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928313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4687491"/>
            <a:ext cx="1905000" cy="341709"/>
          </a:xfrm>
          <a:prstGeom prst="rect">
            <a:avLst/>
          </a:prstGeom>
        </p:spPr>
        <p:txBody>
          <a:bodyPr/>
          <a:lstStyle>
            <a:lvl1pPr>
              <a:defRPr/>
            </a:lvl1pPr>
          </a:lstStyle>
          <a:p>
            <a:pPr defTabSz="685800"/>
            <a:endParaRPr lang="en-US" sz="1350" dirty="0">
              <a:solidFill>
                <a:prstClr val="black"/>
              </a:solidFill>
            </a:endParaRPr>
          </a:p>
        </p:txBody>
      </p:sp>
    </p:spTree>
    <p:extLst>
      <p:ext uri="{BB962C8B-B14F-4D97-AF65-F5344CB8AC3E}">
        <p14:creationId xmlns:p14="http://schemas.microsoft.com/office/powerpoint/2010/main" val="14369990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48D38-2ABB-FC4D-8080-E631958601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505097"/>
            <a:ext cx="9144000" cy="4638403"/>
          </a:xfrm>
          <a:prstGeom prst="rect">
            <a:avLst/>
          </a:prstGeom>
        </p:spPr>
      </p:pic>
      <p:sp>
        <p:nvSpPr>
          <p:cNvPr id="7" name="TextBox 6">
            <a:extLst>
              <a:ext uri="{FF2B5EF4-FFF2-40B4-BE49-F238E27FC236}">
                <a16:creationId xmlns:a16="http://schemas.microsoft.com/office/drawing/2014/main" id="{F2137CFC-5E77-CA4F-8CA6-E068941F9F9A}"/>
              </a:ext>
            </a:extLst>
          </p:cNvPr>
          <p:cNvSpPr txBox="1"/>
          <p:nvPr userDrawn="1"/>
        </p:nvSpPr>
        <p:spPr>
          <a:xfrm>
            <a:off x="6057900" y="141626"/>
            <a:ext cx="2095500" cy="126958"/>
          </a:xfrm>
          <a:prstGeom prst="rect">
            <a:avLst/>
          </a:prstGeom>
          <a:noFill/>
        </p:spPr>
        <p:txBody>
          <a:bodyPr wrap="square" lIns="0" tIns="0" rIns="0" bIns="0" rtlCol="0">
            <a:spAutoFit/>
          </a:bodyPr>
          <a:lstStyle/>
          <a:p>
            <a:r>
              <a:rPr lang="en-US" sz="450" dirty="0">
                <a:solidFill>
                  <a:srgbClr val="000000"/>
                </a:solidFill>
                <a:latin typeface="Arial"/>
                <a:cs typeface="Arial"/>
              </a:rPr>
              <a:t>[</a:t>
            </a:r>
            <a:r>
              <a:rPr lang="en-US" sz="375" dirty="0">
                <a:solidFill>
                  <a:srgbClr val="000000"/>
                </a:solidFill>
                <a:latin typeface="Arial"/>
                <a:cs typeface="Arial"/>
              </a:rPr>
              <a:t>DISTRIBUTION STATEMENT Please copy and paste the appropriate distribution statement into this space.]</a:t>
            </a:r>
          </a:p>
        </p:txBody>
      </p:sp>
      <p:sp>
        <p:nvSpPr>
          <p:cNvPr id="11" name="Rectangle 10">
            <a:extLst>
              <a:ext uri="{FF2B5EF4-FFF2-40B4-BE49-F238E27FC236}">
                <a16:creationId xmlns:a16="http://schemas.microsoft.com/office/drawing/2014/main" id="{EB1C11B9-3EFF-1F4D-BF45-10D774766DB9}"/>
              </a:ext>
            </a:extLst>
          </p:cNvPr>
          <p:cNvSpPr/>
          <p:nvPr userDrawn="1"/>
        </p:nvSpPr>
        <p:spPr>
          <a:xfrm>
            <a:off x="0" y="492397"/>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CCDE3EDC-EBA3-3C42-8017-AC4860FA9D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144560"/>
            <a:ext cx="1435608" cy="243783"/>
          </a:xfrm>
          <a:prstGeom prst="rect">
            <a:avLst/>
          </a:prstGeom>
        </p:spPr>
      </p:pic>
      <p:pic>
        <p:nvPicPr>
          <p:cNvPr id="9" name="Picture 8"/>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381002" y="848868"/>
            <a:ext cx="859536" cy="857471"/>
          </a:xfrm>
          <a:prstGeom prst="rect">
            <a:avLst/>
          </a:prstGeom>
        </p:spPr>
      </p:pic>
      <p:sp>
        <p:nvSpPr>
          <p:cNvPr id="8" name="Title 1"/>
          <p:cNvSpPr>
            <a:spLocks noGrp="1"/>
          </p:cNvSpPr>
          <p:nvPr>
            <p:ph type="ctrTitle" hasCustomPrompt="1"/>
          </p:nvPr>
        </p:nvSpPr>
        <p:spPr>
          <a:xfrm>
            <a:off x="381000" y="2040255"/>
            <a:ext cx="4800601" cy="1550670"/>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tx1"/>
                </a:solidFill>
              </a:defRPr>
            </a:lvl1pPr>
          </a:lstStyle>
          <a:p>
            <a:r>
              <a:rPr lang="en-US" dirty="0"/>
              <a:t>Click to edit Master </a:t>
            </a:r>
            <a:br>
              <a:rPr lang="en-US" dirty="0"/>
            </a:br>
            <a:r>
              <a:rPr lang="en-US" dirty="0"/>
              <a:t>title style</a:t>
            </a:r>
          </a:p>
        </p:txBody>
      </p:sp>
      <p:sp>
        <p:nvSpPr>
          <p:cNvPr id="10" name="Subtitle 2"/>
          <p:cNvSpPr>
            <a:spLocks noGrp="1"/>
          </p:cNvSpPr>
          <p:nvPr>
            <p:ph type="subTitle" idx="1"/>
          </p:nvPr>
        </p:nvSpPr>
        <p:spPr>
          <a:xfrm>
            <a:off x="381001" y="3711575"/>
            <a:ext cx="3390900" cy="615950"/>
          </a:xfrm>
          <a:prstGeom prst="rect">
            <a:avLst/>
          </a:prstGeom>
        </p:spPr>
        <p:txBody>
          <a:bodyPr lIns="0" tIns="0" rIns="0" bIns="0">
            <a:normAutofit/>
          </a:bodyPr>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extBox 12"/>
          <p:cNvSpPr txBox="1"/>
          <p:nvPr userDrawn="1"/>
        </p:nvSpPr>
        <p:spPr>
          <a:xfrm>
            <a:off x="381001" y="4470827"/>
            <a:ext cx="1981199" cy="369332"/>
          </a:xfrm>
          <a:prstGeom prst="rect">
            <a:avLst/>
          </a:prstGeom>
          <a:noFill/>
        </p:spPr>
        <p:txBody>
          <a:bodyPr wrap="square" lIns="0" tIns="0" rIns="0" bIns="0" rtlCol="0">
            <a:spAutoFit/>
          </a:bodyPr>
          <a:lstStyle/>
          <a:p>
            <a:r>
              <a:rPr lang="en-US" sz="800" dirty="0">
                <a:solidFill>
                  <a:schemeClr val="bg2"/>
                </a:solidFill>
                <a:latin typeface="Arial" panose="020B0604020202020204" pitchFamily="34" charset="0"/>
                <a:cs typeface="Arial" panose="020B0604020202020204" pitchFamily="34" charset="0"/>
              </a:rPr>
              <a:t>Software Engineering Institute</a:t>
            </a:r>
          </a:p>
          <a:p>
            <a:r>
              <a:rPr lang="en-US" sz="800" dirty="0">
                <a:solidFill>
                  <a:schemeClr val="bg2"/>
                </a:solidFill>
                <a:latin typeface="Arial" panose="020B0604020202020204" pitchFamily="34" charset="0"/>
                <a:cs typeface="Arial" panose="020B0604020202020204" pitchFamily="34" charset="0"/>
              </a:rPr>
              <a:t>Carnegie Mellon University</a:t>
            </a:r>
          </a:p>
          <a:p>
            <a:r>
              <a:rPr lang="en-US" sz="800" dirty="0">
                <a:solidFill>
                  <a:schemeClr val="bg2"/>
                </a:solidFill>
                <a:latin typeface="Arial" panose="020B0604020202020204" pitchFamily="34" charset="0"/>
                <a:cs typeface="Arial" panose="020B0604020202020204" pitchFamily="34" charset="0"/>
              </a:rPr>
              <a:t>Pittsburgh, PA  15213</a:t>
            </a:r>
          </a:p>
        </p:txBody>
      </p:sp>
    </p:spTree>
    <p:extLst>
      <p:ext uri="{BB962C8B-B14F-4D97-AF65-F5344CB8AC3E}">
        <p14:creationId xmlns:p14="http://schemas.microsoft.com/office/powerpoint/2010/main" val="305244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E24A2B-6C1D-054B-A777-D2250132AA7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505097"/>
            <a:ext cx="9144000" cy="4638403"/>
          </a:xfrm>
          <a:prstGeom prst="rect">
            <a:avLst/>
          </a:prstGeom>
        </p:spPr>
      </p:pic>
      <p:sp>
        <p:nvSpPr>
          <p:cNvPr id="8" name="TextBox 7">
            <a:extLst>
              <a:ext uri="{FF2B5EF4-FFF2-40B4-BE49-F238E27FC236}">
                <a16:creationId xmlns:a16="http://schemas.microsoft.com/office/drawing/2014/main" id="{F59E9332-C992-674C-848F-3F93F3BB1A31}"/>
              </a:ext>
            </a:extLst>
          </p:cNvPr>
          <p:cNvSpPr txBox="1"/>
          <p:nvPr userDrawn="1"/>
        </p:nvSpPr>
        <p:spPr>
          <a:xfrm>
            <a:off x="6057900" y="141626"/>
            <a:ext cx="2095500" cy="126958"/>
          </a:xfrm>
          <a:prstGeom prst="rect">
            <a:avLst/>
          </a:prstGeom>
          <a:noFill/>
        </p:spPr>
        <p:txBody>
          <a:bodyPr wrap="square" lIns="0" tIns="0" rIns="0" bIns="0" rtlCol="0">
            <a:spAutoFit/>
          </a:bodyPr>
          <a:lstStyle/>
          <a:p>
            <a:r>
              <a:rPr lang="en-US" sz="450" dirty="0">
                <a:solidFill>
                  <a:srgbClr val="000000"/>
                </a:solidFill>
                <a:latin typeface="Arial"/>
                <a:cs typeface="Arial"/>
              </a:rPr>
              <a:t>[</a:t>
            </a:r>
            <a:r>
              <a:rPr lang="en-US" sz="375" dirty="0">
                <a:solidFill>
                  <a:srgbClr val="000000"/>
                </a:solidFill>
                <a:latin typeface="Arial"/>
                <a:cs typeface="Arial"/>
              </a:rPr>
              <a:t>DISTRIBUTION STATEMENT Please copy and paste the appropriate distribution statement into this space.]</a:t>
            </a:r>
          </a:p>
        </p:txBody>
      </p:sp>
      <p:sp>
        <p:nvSpPr>
          <p:cNvPr id="9" name="Rectangle 8">
            <a:extLst>
              <a:ext uri="{FF2B5EF4-FFF2-40B4-BE49-F238E27FC236}">
                <a16:creationId xmlns:a16="http://schemas.microsoft.com/office/drawing/2014/main" id="{9EFEE6ED-EBE6-EE40-947F-D236B12209ED}"/>
              </a:ext>
            </a:extLst>
          </p:cNvPr>
          <p:cNvSpPr/>
          <p:nvPr userDrawn="1"/>
        </p:nvSpPr>
        <p:spPr>
          <a:xfrm>
            <a:off x="0" y="492397"/>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33F02E52-1F4C-CD43-99A7-050681507A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144560"/>
            <a:ext cx="1435608" cy="243783"/>
          </a:xfrm>
          <a:prstGeom prst="rect">
            <a:avLst/>
          </a:prstGeom>
        </p:spPr>
      </p:pic>
      <p:sp>
        <p:nvSpPr>
          <p:cNvPr id="2" name="Title 1"/>
          <p:cNvSpPr>
            <a:spLocks noGrp="1"/>
          </p:cNvSpPr>
          <p:nvPr>
            <p:ph type="ctrTitle" hasCustomPrompt="1"/>
          </p:nvPr>
        </p:nvSpPr>
        <p:spPr>
          <a:xfrm>
            <a:off x="381000" y="2040255"/>
            <a:ext cx="4800601" cy="1550670"/>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tx1"/>
                </a:solidFill>
              </a:defRPr>
            </a:lvl1pPr>
          </a:lstStyle>
          <a:p>
            <a:r>
              <a:rPr lang="en-US" dirty="0"/>
              <a:t>Click to edit Master </a:t>
            </a:r>
            <a:br>
              <a:rPr lang="en-US" dirty="0"/>
            </a:br>
            <a:r>
              <a:rPr lang="en-US" dirty="0"/>
              <a:t>title style</a:t>
            </a:r>
          </a:p>
        </p:txBody>
      </p:sp>
      <p:sp>
        <p:nvSpPr>
          <p:cNvPr id="11" name="TextBox 10"/>
          <p:cNvSpPr txBox="1"/>
          <p:nvPr userDrawn="1"/>
        </p:nvSpPr>
        <p:spPr>
          <a:xfrm>
            <a:off x="381001" y="4470827"/>
            <a:ext cx="1981199" cy="369332"/>
          </a:xfrm>
          <a:prstGeom prst="rect">
            <a:avLst/>
          </a:prstGeom>
          <a:noFill/>
        </p:spPr>
        <p:txBody>
          <a:bodyPr wrap="square" lIns="0" tIns="0" rIns="0" bIns="0" rtlCol="0">
            <a:spAutoFit/>
          </a:bodyPr>
          <a:lstStyle/>
          <a:p>
            <a:r>
              <a:rPr lang="en-US" sz="800" dirty="0">
                <a:solidFill>
                  <a:schemeClr val="bg2"/>
                </a:solidFill>
                <a:latin typeface="Arial" panose="020B0604020202020204" pitchFamily="34" charset="0"/>
                <a:cs typeface="Arial" panose="020B0604020202020204" pitchFamily="34" charset="0"/>
              </a:rPr>
              <a:t>Software Engineering Institute</a:t>
            </a:r>
          </a:p>
          <a:p>
            <a:r>
              <a:rPr lang="en-US" sz="800" dirty="0">
                <a:solidFill>
                  <a:schemeClr val="bg2"/>
                </a:solidFill>
                <a:latin typeface="Arial" panose="020B0604020202020204" pitchFamily="34" charset="0"/>
                <a:cs typeface="Arial" panose="020B0604020202020204" pitchFamily="34" charset="0"/>
              </a:rPr>
              <a:t>Carnegie Mellon University</a:t>
            </a:r>
          </a:p>
          <a:p>
            <a:r>
              <a:rPr lang="en-US" sz="800" dirty="0">
                <a:solidFill>
                  <a:schemeClr val="bg2"/>
                </a:solidFill>
                <a:latin typeface="Arial" panose="020B0604020202020204" pitchFamily="34" charset="0"/>
                <a:cs typeface="Arial" panose="020B0604020202020204" pitchFamily="34" charset="0"/>
              </a:rPr>
              <a:t>Pittsburgh, PA  15213</a:t>
            </a:r>
          </a:p>
        </p:txBody>
      </p:sp>
      <p:pic>
        <p:nvPicPr>
          <p:cNvPr id="10" name="Picture 9"/>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381163" y="848868"/>
            <a:ext cx="859536" cy="857250"/>
          </a:xfrm>
          <a:prstGeom prst="rect">
            <a:avLst/>
          </a:prstGeom>
        </p:spPr>
      </p:pic>
      <p:sp>
        <p:nvSpPr>
          <p:cNvPr id="7" name="Subtitle 2"/>
          <p:cNvSpPr>
            <a:spLocks noGrp="1"/>
          </p:cNvSpPr>
          <p:nvPr>
            <p:ph type="subTitle" idx="1"/>
          </p:nvPr>
        </p:nvSpPr>
        <p:spPr>
          <a:xfrm>
            <a:off x="381001" y="3711575"/>
            <a:ext cx="3390900" cy="615950"/>
          </a:xfrm>
          <a:prstGeom prst="rect">
            <a:avLst/>
          </a:prstGeom>
        </p:spPr>
        <p:txBody>
          <a:bodyPr lIns="0" tIns="0" rIns="0" bIns="0">
            <a:normAutofit/>
          </a:bodyPr>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219434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0" y="0"/>
            <a:ext cx="9144000" cy="4739072"/>
          </a:xfrm>
          <a:prstGeom prst="rect">
            <a:avLst/>
          </a:prstGeom>
          <a:solidFill>
            <a:schemeClr val="bg1">
              <a:lumMod val="95000"/>
            </a:schemeClr>
          </a:solidFill>
        </p:spPr>
        <p:txBody>
          <a:bodyPr/>
          <a:lstStyle/>
          <a:p>
            <a:r>
              <a:rPr lang="en-US"/>
              <a:t>Click icon to add picture</a:t>
            </a:r>
          </a:p>
        </p:txBody>
      </p:sp>
      <p:sp>
        <p:nvSpPr>
          <p:cNvPr id="4" name="Rectangle 3"/>
          <p:cNvSpPr/>
          <p:nvPr userDrawn="1"/>
        </p:nvSpPr>
        <p:spPr>
          <a:xfrm>
            <a:off x="0" y="4752788"/>
            <a:ext cx="9144000" cy="411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381000" y="1538380"/>
            <a:ext cx="4800601" cy="1550670"/>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tx1"/>
                </a:solidFill>
              </a:defRPr>
            </a:lvl1pPr>
          </a:lstStyle>
          <a:p>
            <a:r>
              <a:rPr lang="en-US" dirty="0"/>
              <a:t>Click to edit Master </a:t>
            </a:r>
            <a:br>
              <a:rPr lang="en-US" dirty="0"/>
            </a:br>
            <a:r>
              <a:rPr lang="en-US" dirty="0"/>
              <a:t>title style</a:t>
            </a:r>
          </a:p>
        </p:txBody>
      </p:sp>
      <p:sp>
        <p:nvSpPr>
          <p:cNvPr id="8" name="Subtitle 2"/>
          <p:cNvSpPr>
            <a:spLocks noGrp="1"/>
          </p:cNvSpPr>
          <p:nvPr>
            <p:ph type="subTitle" idx="1"/>
          </p:nvPr>
        </p:nvSpPr>
        <p:spPr>
          <a:xfrm>
            <a:off x="381001" y="3243565"/>
            <a:ext cx="3390900" cy="615950"/>
          </a:xfrm>
          <a:prstGeom prst="rect">
            <a:avLst/>
          </a:prstGeom>
        </p:spPr>
        <p:txBody>
          <a:bodyPr lIns="0" tIns="0" rIns="0" bIns="0">
            <a:normAutofit/>
          </a:bodyPr>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extBox 8"/>
          <p:cNvSpPr txBox="1"/>
          <p:nvPr userDrawn="1"/>
        </p:nvSpPr>
        <p:spPr>
          <a:xfrm>
            <a:off x="6057900" y="4833649"/>
            <a:ext cx="2095500" cy="207749"/>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This material has been approved for public release and unlimited distribution.  Please see Copyright notice for non-US Government use and distribution.</a:t>
            </a:r>
          </a:p>
        </p:txBody>
      </p:sp>
      <p:sp>
        <p:nvSpPr>
          <p:cNvPr id="10" name="Rectangle 9"/>
          <p:cNvSpPr/>
          <p:nvPr userDrawn="1"/>
        </p:nvSpPr>
        <p:spPr>
          <a:xfrm>
            <a:off x="0" y="4739072"/>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4836583"/>
            <a:ext cx="1435608" cy="243783"/>
          </a:xfrm>
          <a:prstGeom prst="rect">
            <a:avLst/>
          </a:prstGeom>
        </p:spPr>
      </p:pic>
    </p:spTree>
    <p:extLst>
      <p:ext uri="{BB962C8B-B14F-4D97-AF65-F5344CB8AC3E}">
        <p14:creationId xmlns:p14="http://schemas.microsoft.com/office/powerpoint/2010/main" val="233383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lain">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7625" r="3587" b="1704"/>
          <a:stretch/>
        </p:blipFill>
        <p:spPr>
          <a:xfrm>
            <a:off x="0" y="0"/>
            <a:ext cx="9144000" cy="4738279"/>
          </a:xfrm>
          <a:prstGeom prst="rect">
            <a:avLst/>
          </a:prstGeom>
        </p:spPr>
      </p:pic>
      <p:sp>
        <p:nvSpPr>
          <p:cNvPr id="12" name="Title 1"/>
          <p:cNvSpPr>
            <a:spLocks noGrp="1"/>
          </p:cNvSpPr>
          <p:nvPr>
            <p:ph type="title" hasCustomPrompt="1"/>
          </p:nvPr>
        </p:nvSpPr>
        <p:spPr bwMode="white">
          <a:xfrm>
            <a:off x="381001" y="1898252"/>
            <a:ext cx="4800599" cy="211597"/>
          </a:xfrm>
          <a:prstGeom prst="rect">
            <a:avLst/>
          </a:prstGeom>
        </p:spPr>
        <p:txBody>
          <a:bodyPr lIns="0" tIns="0" rIns="0" bIns="0" anchor="b" anchorCtr="0"/>
          <a:lstStyle>
            <a:lvl1pPr algn="l">
              <a:defRPr sz="1200" b="0" cap="none">
                <a:solidFill>
                  <a:schemeClr val="tx1">
                    <a:lumMod val="50000"/>
                    <a:lumOff val="50000"/>
                  </a:schemeClr>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2" y="2131716"/>
            <a:ext cx="4800600" cy="352425"/>
          </a:xfrm>
          <a:prstGeom prst="rect">
            <a:avLst/>
          </a:prstGeom>
        </p:spPr>
        <p:txBody>
          <a:bodyPr lIns="0" tIns="0" rIns="0" bIns="0"/>
          <a:lstStyle>
            <a:lvl1pPr>
              <a:defRPr sz="24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25993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plain">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7625" r="3587" b="1704"/>
          <a:stretch/>
        </p:blipFill>
        <p:spPr>
          <a:xfrm>
            <a:off x="0" y="0"/>
            <a:ext cx="9144000" cy="4738279"/>
          </a:xfrm>
          <a:prstGeom prst="rect">
            <a:avLst/>
          </a:prstGeom>
        </p:spPr>
      </p:pic>
      <p:sp>
        <p:nvSpPr>
          <p:cNvPr id="12" name="Title 1"/>
          <p:cNvSpPr>
            <a:spLocks noGrp="1"/>
          </p:cNvSpPr>
          <p:nvPr>
            <p:ph type="title" hasCustomPrompt="1"/>
          </p:nvPr>
        </p:nvSpPr>
        <p:spPr bwMode="white">
          <a:xfrm>
            <a:off x="381001" y="1901043"/>
            <a:ext cx="4800599" cy="211597"/>
          </a:xfrm>
          <a:prstGeom prst="rect">
            <a:avLst/>
          </a:prstGeom>
        </p:spPr>
        <p:txBody>
          <a:bodyPr lIns="0" tIns="0" rIns="0" bIns="0" anchor="b" anchorCtr="0"/>
          <a:lstStyle>
            <a:lvl1pPr algn="l">
              <a:defRPr sz="1200" b="0" cap="none">
                <a:solidFill>
                  <a:schemeClr val="bg2"/>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2" y="2353289"/>
            <a:ext cx="4800600" cy="352425"/>
          </a:xfrm>
          <a:prstGeom prst="rect">
            <a:avLst/>
          </a:prstGeom>
        </p:spPr>
        <p:txBody>
          <a:bodyPr lIns="0" tIns="0" rIns="0" bIns="0"/>
          <a:lstStyle>
            <a:lvl1pPr>
              <a:defRPr sz="2400" b="0">
                <a:solidFill>
                  <a:schemeClr val="tx1"/>
                </a:solidFill>
              </a:defRPr>
            </a:lvl1pPr>
          </a:lstStyle>
          <a:p>
            <a:pPr lvl="0"/>
            <a:r>
              <a:rPr lang="en-US" dirty="0"/>
              <a:t>Click to edit Subsection Title</a:t>
            </a:r>
          </a:p>
        </p:txBody>
      </p:sp>
      <p:sp>
        <p:nvSpPr>
          <p:cNvPr id="3" name="Text Placeholder 2">
            <a:extLst>
              <a:ext uri="{FF2B5EF4-FFF2-40B4-BE49-F238E27FC236}">
                <a16:creationId xmlns:a16="http://schemas.microsoft.com/office/drawing/2014/main" id="{4190BC8F-04C7-224D-8AA8-C634AF08907C}"/>
              </a:ext>
            </a:extLst>
          </p:cNvPr>
          <p:cNvSpPr>
            <a:spLocks noGrp="1"/>
          </p:cNvSpPr>
          <p:nvPr>
            <p:ph type="body" sz="quarter" idx="11" hasCustomPrompt="1"/>
          </p:nvPr>
        </p:nvSpPr>
        <p:spPr>
          <a:xfrm>
            <a:off x="381000" y="2143369"/>
            <a:ext cx="4800600" cy="184150"/>
          </a:xfrm>
        </p:spPr>
        <p:txBody>
          <a:bodyPr/>
          <a:lstStyle>
            <a:lvl1pPr>
              <a:defRPr sz="1200" b="1"/>
            </a:lvl1pPr>
          </a:lstStyle>
          <a:p>
            <a:pPr lvl="0"/>
            <a:r>
              <a:rPr lang="en-US" dirty="0"/>
              <a:t>Click to Edit Section Title</a:t>
            </a:r>
          </a:p>
        </p:txBody>
      </p:sp>
    </p:spTree>
    <p:extLst>
      <p:ext uri="{BB962C8B-B14F-4D97-AF65-F5344CB8AC3E}">
        <p14:creationId xmlns:p14="http://schemas.microsoft.com/office/powerpoint/2010/main" val="23763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hoto">
    <p:bg>
      <p:bgPr>
        <a:solidFill>
          <a:schemeClr val="bg1"/>
        </a:solidFill>
        <a:effectLst/>
      </p:bgPr>
    </p:bg>
    <p:spTree>
      <p:nvGrpSpPr>
        <p:cNvPr id="1" name=""/>
        <p:cNvGrpSpPr/>
        <p:nvPr/>
      </p:nvGrpSpPr>
      <p:grpSpPr>
        <a:xfrm>
          <a:off x="0" y="0"/>
          <a:ext cx="0" cy="0"/>
          <a:chOff x="0" y="0"/>
          <a:chExt cx="0" cy="0"/>
        </a:xfrm>
      </p:grpSpPr>
      <p:sp>
        <p:nvSpPr>
          <p:cNvPr id="14" name="Picture Placeholder 7"/>
          <p:cNvSpPr>
            <a:spLocks noGrp="1"/>
          </p:cNvSpPr>
          <p:nvPr>
            <p:ph type="pic" sz="quarter" idx="11"/>
          </p:nvPr>
        </p:nvSpPr>
        <p:spPr>
          <a:xfrm>
            <a:off x="6057900" y="-1"/>
            <a:ext cx="2667000" cy="4735513"/>
          </a:xfrm>
          <a:prstGeom prst="rect">
            <a:avLst/>
          </a:prstGeom>
          <a:solidFill>
            <a:schemeClr val="bg1">
              <a:lumMod val="95000"/>
            </a:schemeClr>
          </a:solidFill>
        </p:spPr>
        <p:txBody>
          <a:bodyPr/>
          <a:lstStyle>
            <a:lvl1pPr>
              <a:defRPr sz="1050"/>
            </a:lvl1pPr>
          </a:lstStyle>
          <a:p>
            <a:r>
              <a:rPr lang="en-US"/>
              <a:t>Click icon to add picture</a:t>
            </a:r>
            <a:endParaRPr lang="en-US" dirty="0"/>
          </a:p>
        </p:txBody>
      </p:sp>
      <p:sp>
        <p:nvSpPr>
          <p:cNvPr id="5" name="Title 1"/>
          <p:cNvSpPr>
            <a:spLocks noGrp="1"/>
          </p:cNvSpPr>
          <p:nvPr>
            <p:ph type="title" hasCustomPrompt="1"/>
          </p:nvPr>
        </p:nvSpPr>
        <p:spPr bwMode="white">
          <a:xfrm>
            <a:off x="381001" y="1898252"/>
            <a:ext cx="4800599" cy="211597"/>
          </a:xfrm>
          <a:prstGeom prst="rect">
            <a:avLst/>
          </a:prstGeom>
        </p:spPr>
        <p:txBody>
          <a:bodyPr lIns="0" tIns="0" rIns="0" bIns="0" anchor="b" anchorCtr="0"/>
          <a:lstStyle>
            <a:lvl1pPr algn="l">
              <a:defRPr sz="1200" b="0" cap="none">
                <a:solidFill>
                  <a:schemeClr val="tx1">
                    <a:lumMod val="50000"/>
                    <a:lumOff val="50000"/>
                  </a:schemeClr>
                </a:solidFill>
              </a:defRPr>
            </a:lvl1pPr>
          </a:lstStyle>
          <a:p>
            <a:r>
              <a:rPr lang="en-US" dirty="0"/>
              <a:t>Click To Edit Presentation Title</a:t>
            </a:r>
          </a:p>
        </p:txBody>
      </p:sp>
      <p:sp>
        <p:nvSpPr>
          <p:cNvPr id="6" name="Text Placeholder 3"/>
          <p:cNvSpPr>
            <a:spLocks noGrp="1"/>
          </p:cNvSpPr>
          <p:nvPr>
            <p:ph type="body" sz="quarter" idx="10" hasCustomPrompt="1"/>
          </p:nvPr>
        </p:nvSpPr>
        <p:spPr bwMode="white">
          <a:xfrm>
            <a:off x="381002" y="2131716"/>
            <a:ext cx="4800600" cy="352425"/>
          </a:xfrm>
          <a:prstGeom prst="rect">
            <a:avLst/>
          </a:prstGeom>
        </p:spPr>
        <p:txBody>
          <a:bodyPr lIns="0" tIns="0" rIns="0" bIns="0"/>
          <a:lstStyle>
            <a:lvl1pPr>
              <a:defRPr sz="24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97817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Divider plain">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381001" y="1901043"/>
            <a:ext cx="4800599" cy="211597"/>
          </a:xfrm>
          <a:prstGeom prst="rect">
            <a:avLst/>
          </a:prstGeom>
        </p:spPr>
        <p:txBody>
          <a:bodyPr lIns="0" tIns="0" rIns="0" bIns="0" anchor="b" anchorCtr="0"/>
          <a:lstStyle>
            <a:lvl1pPr algn="l">
              <a:defRPr sz="1200" b="0" cap="none">
                <a:solidFill>
                  <a:schemeClr val="bg2"/>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2" y="2343509"/>
            <a:ext cx="4800600" cy="352425"/>
          </a:xfrm>
          <a:prstGeom prst="rect">
            <a:avLst/>
          </a:prstGeom>
        </p:spPr>
        <p:txBody>
          <a:bodyPr lIns="0" tIns="0" rIns="0" bIns="0"/>
          <a:lstStyle>
            <a:lvl1pPr>
              <a:defRPr sz="2400" b="0">
                <a:solidFill>
                  <a:schemeClr val="tx1"/>
                </a:solidFill>
              </a:defRPr>
            </a:lvl1pPr>
          </a:lstStyle>
          <a:p>
            <a:pPr lvl="0"/>
            <a:r>
              <a:rPr lang="en-US" dirty="0"/>
              <a:t>Click to edit Subsection Title</a:t>
            </a:r>
          </a:p>
        </p:txBody>
      </p:sp>
      <p:sp>
        <p:nvSpPr>
          <p:cNvPr id="3" name="Text Placeholder 2">
            <a:extLst>
              <a:ext uri="{FF2B5EF4-FFF2-40B4-BE49-F238E27FC236}">
                <a16:creationId xmlns:a16="http://schemas.microsoft.com/office/drawing/2014/main" id="{4190BC8F-04C7-224D-8AA8-C634AF08907C}"/>
              </a:ext>
            </a:extLst>
          </p:cNvPr>
          <p:cNvSpPr>
            <a:spLocks noGrp="1"/>
          </p:cNvSpPr>
          <p:nvPr>
            <p:ph type="body" sz="quarter" idx="11" hasCustomPrompt="1"/>
          </p:nvPr>
        </p:nvSpPr>
        <p:spPr>
          <a:xfrm>
            <a:off x="381000" y="2143369"/>
            <a:ext cx="4800600" cy="184150"/>
          </a:xfrm>
        </p:spPr>
        <p:txBody>
          <a:bodyPr/>
          <a:lstStyle>
            <a:lvl1pPr>
              <a:defRPr sz="1200" b="1"/>
            </a:lvl1pPr>
          </a:lstStyle>
          <a:p>
            <a:pPr lvl="0"/>
            <a:r>
              <a:rPr lang="en-US" dirty="0"/>
              <a:t>Click to Edit Section Title</a:t>
            </a:r>
          </a:p>
        </p:txBody>
      </p:sp>
      <p:sp>
        <p:nvSpPr>
          <p:cNvPr id="6" name="Picture Placeholder 7">
            <a:extLst>
              <a:ext uri="{FF2B5EF4-FFF2-40B4-BE49-F238E27FC236}">
                <a16:creationId xmlns:a16="http://schemas.microsoft.com/office/drawing/2014/main" id="{64C8ADCA-C730-1D4A-B968-0175C1F02B8E}"/>
              </a:ext>
            </a:extLst>
          </p:cNvPr>
          <p:cNvSpPr>
            <a:spLocks noGrp="1"/>
          </p:cNvSpPr>
          <p:nvPr>
            <p:ph type="pic" sz="quarter" idx="12"/>
          </p:nvPr>
        </p:nvSpPr>
        <p:spPr>
          <a:xfrm>
            <a:off x="6057900" y="0"/>
            <a:ext cx="2667000" cy="4738687"/>
          </a:xfrm>
          <a:prstGeom prst="rect">
            <a:avLst/>
          </a:prstGeom>
          <a:solidFill>
            <a:schemeClr val="bg1">
              <a:lumMod val="95000"/>
            </a:schemeClr>
          </a:solidFill>
        </p:spPr>
        <p:txBody>
          <a:bodyPr/>
          <a:lstStyle>
            <a:lvl1pPr>
              <a:defRPr sz="1050"/>
            </a:lvl1pPr>
          </a:lstStyle>
          <a:p>
            <a:r>
              <a:rPr lang="en-US"/>
              <a:t>Click icon to add picture</a:t>
            </a:r>
            <a:endParaRPr lang="en-US" dirty="0"/>
          </a:p>
        </p:txBody>
      </p:sp>
    </p:spTree>
    <p:extLst>
      <p:ext uri="{BB962C8B-B14F-4D97-AF65-F5344CB8AC3E}">
        <p14:creationId xmlns:p14="http://schemas.microsoft.com/office/powerpoint/2010/main" val="33570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lain">
    <p:bg>
      <p:bgPr>
        <a:solidFill>
          <a:schemeClr val="bg1"/>
        </a:solidFill>
        <a:effectLst/>
      </p:bgPr>
    </p:bg>
    <p:spTree>
      <p:nvGrpSpPr>
        <p:cNvPr id="1" name=""/>
        <p:cNvGrpSpPr/>
        <p:nvPr/>
      </p:nvGrpSpPr>
      <p:grpSpPr>
        <a:xfrm>
          <a:off x="0" y="0"/>
          <a:ext cx="0" cy="0"/>
          <a:chOff x="0" y="0"/>
          <a:chExt cx="0" cy="0"/>
        </a:xfrm>
      </p:grpSpPr>
      <p:sp>
        <p:nvSpPr>
          <p:cNvPr id="16" name="Picture Placeholder 7"/>
          <p:cNvSpPr>
            <a:spLocks noGrp="1"/>
          </p:cNvSpPr>
          <p:nvPr>
            <p:ph type="pic" sz="quarter" idx="11"/>
          </p:nvPr>
        </p:nvSpPr>
        <p:spPr>
          <a:xfrm>
            <a:off x="0" y="0"/>
            <a:ext cx="9144000" cy="4752594"/>
          </a:xfrm>
          <a:prstGeom prst="rect">
            <a:avLst/>
          </a:prstGeom>
          <a:solidFill>
            <a:schemeClr val="bg1">
              <a:lumMod val="95000"/>
            </a:schemeClr>
          </a:solidFill>
        </p:spPr>
        <p:txBody>
          <a:bodyPr/>
          <a:lstStyle/>
          <a:p>
            <a:r>
              <a:rPr lang="en-US"/>
              <a:t>Click icon to add picture</a:t>
            </a:r>
          </a:p>
        </p:txBody>
      </p:sp>
      <p:sp>
        <p:nvSpPr>
          <p:cNvPr id="5" name="Title 1"/>
          <p:cNvSpPr>
            <a:spLocks noGrp="1"/>
          </p:cNvSpPr>
          <p:nvPr>
            <p:ph type="title" hasCustomPrompt="1"/>
          </p:nvPr>
        </p:nvSpPr>
        <p:spPr bwMode="white">
          <a:xfrm>
            <a:off x="381001" y="1898252"/>
            <a:ext cx="4800599" cy="211597"/>
          </a:xfrm>
          <a:prstGeom prst="rect">
            <a:avLst/>
          </a:prstGeom>
        </p:spPr>
        <p:txBody>
          <a:bodyPr lIns="0" tIns="0" rIns="0" bIns="0" anchor="b" anchorCtr="0"/>
          <a:lstStyle>
            <a:lvl1pPr algn="l">
              <a:defRPr sz="1200" b="0" cap="none">
                <a:solidFill>
                  <a:schemeClr val="tx1">
                    <a:lumMod val="50000"/>
                    <a:lumOff val="50000"/>
                  </a:schemeClr>
                </a:solidFill>
              </a:defRPr>
            </a:lvl1pPr>
          </a:lstStyle>
          <a:p>
            <a:r>
              <a:rPr lang="en-US" dirty="0"/>
              <a:t>Click To Edit Presentation Title</a:t>
            </a:r>
          </a:p>
        </p:txBody>
      </p:sp>
      <p:sp>
        <p:nvSpPr>
          <p:cNvPr id="6" name="Text Placeholder 3"/>
          <p:cNvSpPr>
            <a:spLocks noGrp="1"/>
          </p:cNvSpPr>
          <p:nvPr>
            <p:ph type="body" sz="quarter" idx="10" hasCustomPrompt="1"/>
          </p:nvPr>
        </p:nvSpPr>
        <p:spPr bwMode="white">
          <a:xfrm>
            <a:off x="381002" y="2131716"/>
            <a:ext cx="4800600" cy="352425"/>
          </a:xfrm>
          <a:prstGeom prst="rect">
            <a:avLst/>
          </a:prstGeom>
        </p:spPr>
        <p:txBody>
          <a:bodyPr lIns="0" tIns="0" rIns="0" bIns="0"/>
          <a:lstStyle>
            <a:lvl1pPr>
              <a:defRPr sz="24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144091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1740"/>
            <a:ext cx="7772400" cy="63957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1001" y="933450"/>
            <a:ext cx="8340968" cy="36385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txBox="1">
            <a:spLocks/>
          </p:cNvSpPr>
          <p:nvPr userDrawn="1"/>
        </p:nvSpPr>
        <p:spPr>
          <a:xfrm>
            <a:off x="8320515" y="4802983"/>
            <a:ext cx="401455" cy="273844"/>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050" smtClean="0">
                <a:solidFill>
                  <a:schemeClr val="bg1">
                    <a:lumMod val="50000"/>
                  </a:schemeClr>
                </a:solidFill>
              </a:rPr>
              <a:pPr/>
              <a:t>‹#›</a:t>
            </a:fld>
            <a:endParaRPr lang="en-US" sz="1050" dirty="0">
              <a:solidFill>
                <a:schemeClr val="bg1">
                  <a:lumMod val="50000"/>
                </a:schemeClr>
              </a:solidFill>
            </a:endParaRPr>
          </a:p>
        </p:txBody>
      </p:sp>
      <p:sp>
        <p:nvSpPr>
          <p:cNvPr id="16" name="Rectangle 73"/>
          <p:cNvSpPr>
            <a:spLocks noChangeArrowheads="1"/>
          </p:cNvSpPr>
          <p:nvPr userDrawn="1"/>
        </p:nvSpPr>
        <p:spPr bwMode="white">
          <a:xfrm>
            <a:off x="2875005" y="4833649"/>
            <a:ext cx="3030496" cy="150041"/>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525" b="1" dirty="0">
                <a:solidFill>
                  <a:schemeClr val="tx1">
                    <a:lumMod val="50000"/>
                    <a:lumOff val="50000"/>
                  </a:schemeClr>
                </a:solidFill>
                <a:latin typeface="Arial" panose="020B0604020202020204" pitchFamily="34" charset="0"/>
                <a:cs typeface="Arial" panose="020B0604020202020204" pitchFamily="34" charset="0"/>
              </a:rPr>
              <a:t>Using Logic Programming to Recover C++ Classes and Methods from Compiled Executables</a:t>
            </a:r>
          </a:p>
          <a:p>
            <a:pPr eaLnBrk="0" hangingPunct="0">
              <a:spcBef>
                <a:spcPct val="0"/>
              </a:spcBef>
            </a:pPr>
            <a:r>
              <a:rPr lang="en-US" sz="450" dirty="0">
                <a:solidFill>
                  <a:schemeClr val="tx1">
                    <a:lumMod val="50000"/>
                    <a:lumOff val="50000"/>
                  </a:schemeClr>
                </a:solidFill>
                <a:latin typeface="Arial" panose="020B0604020202020204" pitchFamily="34" charset="0"/>
                <a:cs typeface="Arial" panose="020B0604020202020204" pitchFamily="34" charset="0"/>
              </a:rPr>
              <a:t>© 2018 Carnegie Mellon University</a:t>
            </a:r>
          </a:p>
        </p:txBody>
      </p:sp>
      <p:sp>
        <p:nvSpPr>
          <p:cNvPr id="17" name="TextBox 16"/>
          <p:cNvSpPr txBox="1"/>
          <p:nvPr userDrawn="1"/>
        </p:nvSpPr>
        <p:spPr>
          <a:xfrm>
            <a:off x="6057900" y="4833649"/>
            <a:ext cx="2095500" cy="207749"/>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This material has been approved for public release and unlimited distribution.  Please see Copyright notice for non-US Government use and distribution.</a:t>
            </a:r>
          </a:p>
        </p:txBody>
      </p:sp>
      <p:sp>
        <p:nvSpPr>
          <p:cNvPr id="18" name="Rectangle 17"/>
          <p:cNvSpPr/>
          <p:nvPr userDrawn="1"/>
        </p:nvSpPr>
        <p:spPr>
          <a:xfrm>
            <a:off x="0" y="4739072"/>
            <a:ext cx="9144000" cy="137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81001" y="4836583"/>
            <a:ext cx="1435608" cy="243783"/>
          </a:xfrm>
          <a:prstGeom prst="rect">
            <a:avLst/>
          </a:prstGeom>
        </p:spPr>
      </p:pic>
    </p:spTree>
    <p:extLst>
      <p:ext uri="{BB962C8B-B14F-4D97-AF65-F5344CB8AC3E}">
        <p14:creationId xmlns:p14="http://schemas.microsoft.com/office/powerpoint/2010/main" val="153119841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40" r:id="rId12"/>
    <p:sldLayoutId id="2147483734" r:id="rId13"/>
    <p:sldLayoutId id="2147483735" r:id="rId14"/>
    <p:sldLayoutId id="2147483736" r:id="rId15"/>
    <p:sldLayoutId id="2147483737" r:id="rId16"/>
    <p:sldLayoutId id="2147483738" r:id="rId17"/>
    <p:sldLayoutId id="2147483739" r:id="rId18"/>
  </p:sldLayoutIdLst>
  <p:txStyles>
    <p:title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2">
          <p15:clr>
            <a:srgbClr val="A4A3A4"/>
          </p15:clr>
        </p15:guide>
        <p15:guide id="2" pos="240">
          <p15:clr>
            <a:srgbClr val="A4A3A4"/>
          </p15:clr>
        </p15:guide>
        <p15:guide id="3" pos="600">
          <p15:clr>
            <a:srgbClr val="A4A3A4"/>
          </p15:clr>
        </p15:guide>
        <p15:guide id="4" pos="696">
          <p15:clr>
            <a:srgbClr val="A4A3A4"/>
          </p15:clr>
        </p15:guide>
        <p15:guide id="5" pos="1056">
          <p15:clr>
            <a:srgbClr val="A4A3A4"/>
          </p15:clr>
        </p15:guide>
        <p15:guide id="6" pos="1152">
          <p15:clr>
            <a:srgbClr val="A4A3A4"/>
          </p15:clr>
        </p15:guide>
        <p15:guide id="7" pos="1488">
          <p15:clr>
            <a:srgbClr val="A4A3A4"/>
          </p15:clr>
        </p15:guide>
        <p15:guide id="8" pos="1584">
          <p15:clr>
            <a:srgbClr val="A4A3A4"/>
          </p15:clr>
        </p15:guide>
        <p15:guide id="9" pos="1944">
          <p15:clr>
            <a:srgbClr val="A4A3A4"/>
          </p15:clr>
        </p15:guide>
        <p15:guide id="10" pos="2040">
          <p15:clr>
            <a:srgbClr val="A4A3A4"/>
          </p15:clr>
        </p15:guide>
        <p15:guide id="11" pos="2376">
          <p15:clr>
            <a:srgbClr val="A4A3A4"/>
          </p15:clr>
        </p15:guide>
        <p15:guide id="12" pos="2472">
          <p15:clr>
            <a:srgbClr val="A4A3A4"/>
          </p15:clr>
        </p15:guide>
        <p15:guide id="13" pos="2832">
          <p15:clr>
            <a:srgbClr val="A4A3A4"/>
          </p15:clr>
        </p15:guide>
        <p15:guide id="14" pos="2928">
          <p15:clr>
            <a:srgbClr val="A4A3A4"/>
          </p15:clr>
        </p15:guide>
        <p15:guide id="15" pos="3264">
          <p15:clr>
            <a:srgbClr val="A4A3A4"/>
          </p15:clr>
        </p15:guide>
        <p15:guide id="16" pos="3360">
          <p15:clr>
            <a:srgbClr val="A4A3A4"/>
          </p15:clr>
        </p15:guide>
        <p15:guide id="17" pos="3720">
          <p15:clr>
            <a:srgbClr val="A4A3A4"/>
          </p15:clr>
        </p15:guide>
        <p15:guide id="18" pos="3816">
          <p15:clr>
            <a:srgbClr val="A4A3A4"/>
          </p15:clr>
        </p15:guide>
        <p15:guide id="19" pos="4176">
          <p15:clr>
            <a:srgbClr val="A4A3A4"/>
          </p15:clr>
        </p15:guide>
        <p15:guide id="20" pos="4272">
          <p15:clr>
            <a:srgbClr val="A4A3A4"/>
          </p15:clr>
        </p15:guide>
        <p15:guide id="21" pos="4608">
          <p15:clr>
            <a:srgbClr val="A4A3A4"/>
          </p15:clr>
        </p15:guide>
        <p15:guide id="22" pos="4704">
          <p15:clr>
            <a:srgbClr val="A4A3A4"/>
          </p15:clr>
        </p15:guide>
        <p15:guide id="23" pos="5040">
          <p15:clr>
            <a:srgbClr val="A4A3A4"/>
          </p15:clr>
        </p15:guide>
        <p15:guide id="24" pos="5136">
          <p15:clr>
            <a:srgbClr val="A4A3A4"/>
          </p15:clr>
        </p15:guide>
        <p15:guide id="25" pos="5496">
          <p15:clr>
            <a:srgbClr val="A4A3A4"/>
          </p15:clr>
        </p15:guide>
        <p15:guide id="26" orient="horz" pos="516">
          <p15:clr>
            <a:srgbClr val="A4A3A4"/>
          </p15:clr>
        </p15:guide>
        <p15:guide id="27" orient="horz" pos="612">
          <p15:clr>
            <a:srgbClr val="A4A3A4"/>
          </p15:clr>
        </p15:guide>
        <p15:guide id="28" orient="horz" pos="924">
          <p15:clr>
            <a:srgbClr val="A4A3A4"/>
          </p15:clr>
        </p15:guide>
        <p15:guide id="29" orient="horz" pos="996">
          <p15:clr>
            <a:srgbClr val="A4A3A4"/>
          </p15:clr>
        </p15:guide>
        <p15:guide id="31" orient="horz" pos="1308">
          <p15:clr>
            <a:srgbClr val="A4A3A4"/>
          </p15:clr>
        </p15:guide>
        <p15:guide id="33" orient="horz" pos="1380">
          <p15:clr>
            <a:srgbClr val="A4A3A4"/>
          </p15:clr>
        </p15:guide>
        <p15:guide id="34" orient="horz" pos="1692">
          <p15:clr>
            <a:srgbClr val="A4A3A4"/>
          </p15:clr>
        </p15:guide>
        <p15:guide id="35" orient="horz" pos="1764">
          <p15:clr>
            <a:srgbClr val="A4A3A4"/>
          </p15:clr>
        </p15:guide>
        <p15:guide id="36" orient="horz" pos="2076">
          <p15:clr>
            <a:srgbClr val="A4A3A4"/>
          </p15:clr>
        </p15:guide>
        <p15:guide id="37" orient="horz" pos="2148">
          <p15:clr>
            <a:srgbClr val="A4A3A4"/>
          </p15:clr>
        </p15:guide>
        <p15:guide id="38" orient="horz" pos="2460">
          <p15:clr>
            <a:srgbClr val="A4A3A4"/>
          </p15:clr>
        </p15:guide>
        <p15:guide id="39" orient="horz" pos="2532">
          <p15:clr>
            <a:srgbClr val="A4A3A4"/>
          </p15:clr>
        </p15:guide>
        <p15:guide id="40" orient="horz" pos="2844">
          <p15:clr>
            <a:srgbClr val="A4A3A4"/>
          </p15:clr>
        </p15:guide>
        <p15:guide id="41" pos="2880">
          <p15:clr>
            <a:srgbClr val="F26B43"/>
          </p15:clr>
        </p15:guide>
        <p15:guide id="42" orient="horz" pos="16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hyperlink" Target="https://github.com/cmu-sei/pharos"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mailto:eschwartz@cert.org"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hyperlink" Target="https://github.com/cmu-sei/pharos"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12B9E1-2429-40B5-BF4C-D303E4BF60DD}"/>
              </a:ext>
            </a:extLst>
          </p:cNvPr>
          <p:cNvSpPr>
            <a:spLocks noGrp="1"/>
          </p:cNvSpPr>
          <p:nvPr>
            <p:ph type="ctrTitle"/>
          </p:nvPr>
        </p:nvSpPr>
        <p:spPr>
          <a:xfrm>
            <a:off x="381000" y="1538380"/>
            <a:ext cx="5075903" cy="1550670"/>
          </a:xfrm>
        </p:spPr>
        <p:txBody>
          <a:bodyPr/>
          <a:lstStyle/>
          <a:p>
            <a:r>
              <a:rPr lang="en-US" dirty="0"/>
              <a:t>Using Logic Programming to Recover C++ Classes and Methods from Compiled Executables</a:t>
            </a:r>
          </a:p>
        </p:txBody>
      </p:sp>
      <p:sp>
        <p:nvSpPr>
          <p:cNvPr id="5" name="Subtitle 4">
            <a:extLst>
              <a:ext uri="{FF2B5EF4-FFF2-40B4-BE49-F238E27FC236}">
                <a16:creationId xmlns:a16="http://schemas.microsoft.com/office/drawing/2014/main" id="{2730C506-524D-4515-8BA3-59A57D6FA335}"/>
              </a:ext>
            </a:extLst>
          </p:cNvPr>
          <p:cNvSpPr>
            <a:spLocks noGrp="1"/>
          </p:cNvSpPr>
          <p:nvPr>
            <p:ph type="subTitle" idx="1"/>
          </p:nvPr>
        </p:nvSpPr>
        <p:spPr>
          <a:xfrm>
            <a:off x="381000" y="3001828"/>
            <a:ext cx="3570889" cy="615950"/>
          </a:xfrm>
        </p:spPr>
        <p:txBody>
          <a:bodyPr>
            <a:noAutofit/>
          </a:bodyPr>
          <a:lstStyle/>
          <a:p>
            <a:r>
              <a:rPr lang="en-US" sz="1100" u="sng" dirty="0"/>
              <a:t>Edward J. Schwartz</a:t>
            </a:r>
            <a:r>
              <a:rPr lang="en-US" sz="1100" dirty="0"/>
              <a:t>, Cory F. Cohen, Michael Duggan, Jeffrey Gennari, Jeffrey S. Havrilla, Charles Hines</a:t>
            </a:r>
          </a:p>
        </p:txBody>
      </p:sp>
      <p:pic>
        <p:nvPicPr>
          <p:cNvPr id="6" name="Picture 5">
            <a:extLst>
              <a:ext uri="{FF2B5EF4-FFF2-40B4-BE49-F238E27FC236}">
                <a16:creationId xmlns:a16="http://schemas.microsoft.com/office/drawing/2014/main" id="{D036DD82-811D-4809-9180-653E350A4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477570"/>
            <a:ext cx="2500532" cy="280415"/>
          </a:xfrm>
          <a:prstGeom prst="rect">
            <a:avLst/>
          </a:prstGeom>
        </p:spPr>
      </p:pic>
    </p:spTree>
    <p:extLst>
      <p:ext uri="{BB962C8B-B14F-4D97-AF65-F5344CB8AC3E}">
        <p14:creationId xmlns:p14="http://schemas.microsoft.com/office/powerpoint/2010/main" val="329935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4035788-BE0F-4D2F-A763-6F51C686EA65}"/>
              </a:ext>
            </a:extLst>
          </p:cNvPr>
          <p:cNvSpPr/>
          <p:nvPr/>
        </p:nvSpPr>
        <p:spPr>
          <a:xfrm>
            <a:off x="255639" y="1592826"/>
            <a:ext cx="8622890" cy="240795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E256CE-30D4-4F0A-8D5D-27AC5BE6EDC3}"/>
              </a:ext>
            </a:extLst>
          </p:cNvPr>
          <p:cNvSpPr>
            <a:spLocks noGrp="1"/>
          </p:cNvSpPr>
          <p:nvPr>
            <p:ph type="title"/>
          </p:nvPr>
        </p:nvSpPr>
        <p:spPr/>
        <p:txBody>
          <a:bodyPr/>
          <a:lstStyle/>
          <a:p>
            <a:r>
              <a:rPr lang="en-US" dirty="0" err="1"/>
              <a:t>ObjDigger</a:t>
            </a:r>
            <a:endParaRPr lang="en-US" dirty="0"/>
          </a:p>
        </p:txBody>
      </p:sp>
      <p:sp>
        <p:nvSpPr>
          <p:cNvPr id="18" name="Content Placeholder 17">
            <a:extLst>
              <a:ext uri="{FF2B5EF4-FFF2-40B4-BE49-F238E27FC236}">
                <a16:creationId xmlns:a16="http://schemas.microsoft.com/office/drawing/2014/main" id="{38FED790-D6EF-44EC-8A97-EA30A8AE479A}"/>
              </a:ext>
            </a:extLst>
          </p:cNvPr>
          <p:cNvSpPr>
            <a:spLocks noGrp="1"/>
          </p:cNvSpPr>
          <p:nvPr>
            <p:ph idx="1"/>
          </p:nvPr>
        </p:nvSpPr>
        <p:spPr/>
        <p:txBody>
          <a:bodyPr/>
          <a:lstStyle/>
          <a:p>
            <a:r>
              <a:rPr lang="en-US" sz="2000" dirty="0" err="1"/>
              <a:t>ObjDigger</a:t>
            </a:r>
            <a:r>
              <a:rPr lang="en-US" sz="2000" dirty="0"/>
              <a:t> uses </a:t>
            </a:r>
            <a:r>
              <a:rPr lang="en-US" sz="2000" u="sng" dirty="0"/>
              <a:t>object pointer tracking</a:t>
            </a:r>
            <a:r>
              <a:rPr lang="en-US" sz="2000" dirty="0"/>
              <a:t> to recover non-polymorphic classes too</a:t>
            </a:r>
          </a:p>
        </p:txBody>
      </p:sp>
      <p:sp>
        <p:nvSpPr>
          <p:cNvPr id="20" name="Picture Placeholder 19">
            <a:extLst>
              <a:ext uri="{FF2B5EF4-FFF2-40B4-BE49-F238E27FC236}">
                <a16:creationId xmlns:a16="http://schemas.microsoft.com/office/drawing/2014/main" id="{E804F4EE-068A-4E2A-9654-C4BCD65FED45}"/>
              </a:ext>
            </a:extLst>
          </p:cNvPr>
          <p:cNvSpPr>
            <a:spLocks noGrp="1"/>
          </p:cNvSpPr>
          <p:nvPr>
            <p:ph type="pic" sz="quarter" idx="11"/>
          </p:nvPr>
        </p:nvSpPr>
        <p:spPr/>
      </p:sp>
      <p:sp>
        <p:nvSpPr>
          <p:cNvPr id="19" name="Text Placeholder 18">
            <a:extLst>
              <a:ext uri="{FF2B5EF4-FFF2-40B4-BE49-F238E27FC236}">
                <a16:creationId xmlns:a16="http://schemas.microsoft.com/office/drawing/2014/main" id="{E36DAA73-3A87-4CF6-8BF7-227CF7269C51}"/>
              </a:ext>
            </a:extLst>
          </p:cNvPr>
          <p:cNvSpPr>
            <a:spLocks noGrp="1"/>
          </p:cNvSpPr>
          <p:nvPr>
            <p:ph type="body" sz="quarter" idx="10"/>
          </p:nvPr>
        </p:nvSpPr>
        <p:spPr/>
        <p:txBody>
          <a:bodyPr/>
          <a:lstStyle/>
          <a:p>
            <a:endParaRPr lang="en-US"/>
          </a:p>
        </p:txBody>
      </p:sp>
      <p:sp>
        <p:nvSpPr>
          <p:cNvPr id="7" name="Rectangle 6">
            <a:extLst>
              <a:ext uri="{FF2B5EF4-FFF2-40B4-BE49-F238E27FC236}">
                <a16:creationId xmlns:a16="http://schemas.microsoft.com/office/drawing/2014/main" id="{B23BE1B9-1CD3-414E-B761-6F6AD71FF8B4}"/>
              </a:ext>
            </a:extLst>
          </p:cNvPr>
          <p:cNvSpPr/>
          <p:nvPr/>
        </p:nvSpPr>
        <p:spPr>
          <a:xfrm>
            <a:off x="381000" y="1643299"/>
            <a:ext cx="3433916" cy="2308324"/>
          </a:xfrm>
          <a:prstGeom prst="rect">
            <a:avLst/>
          </a:prstGeom>
          <a:solidFill>
            <a:srgbClr val="FDF6E3"/>
          </a:solidFill>
        </p:spPr>
        <p:txBody>
          <a:bodyPr wrap="square">
            <a:spAutoFit/>
          </a:bodyPr>
          <a:lstStyle/>
          <a:p>
            <a:r>
              <a:rPr lang="en-US" sz="1600" dirty="0">
                <a:solidFill>
                  <a:srgbClr val="B58900"/>
                </a:solidFill>
                <a:highlight>
                  <a:srgbClr val="FDF6E3"/>
                </a:highlight>
                <a:latin typeface="Consolas" panose="020B0609020204030204" pitchFamily="49" charset="0"/>
              </a:rPr>
              <a:t>void</a:t>
            </a:r>
            <a:r>
              <a:rPr lang="en-US" sz="1600" dirty="0">
                <a:solidFill>
                  <a:srgbClr val="657B83"/>
                </a:solidFill>
                <a:highlight>
                  <a:srgbClr val="FDF6E3"/>
                </a:highlight>
                <a:latin typeface="Consolas" panose="020B0609020204030204" pitchFamily="49" charset="0"/>
              </a:rPr>
              <a:t> </a:t>
            </a:r>
            <a:r>
              <a:rPr lang="en-US" sz="1600" dirty="0" err="1">
                <a:solidFill>
                  <a:srgbClr val="657B83"/>
                </a:solidFill>
                <a:highlight>
                  <a:srgbClr val="FDF6E3"/>
                </a:highlight>
                <a:latin typeface="Consolas" panose="020B0609020204030204" pitchFamily="49" charset="0"/>
              </a:rPr>
              <a:t>foobar</a:t>
            </a:r>
            <a:r>
              <a:rPr lang="en-US" sz="1600" dirty="0">
                <a:solidFill>
                  <a:srgbClr val="657B83"/>
                </a:solidFill>
                <a:highlight>
                  <a:srgbClr val="FDF6E3"/>
                </a:highlight>
                <a:latin typeface="Consolas" panose="020B0609020204030204" pitchFamily="49" charset="0"/>
              </a:rPr>
              <a:t> </a:t>
            </a:r>
            <a:r>
              <a:rPr lang="en-US" sz="1600" dirty="0">
                <a:solidFill>
                  <a:srgbClr val="586E75"/>
                </a:solidFill>
                <a:highlight>
                  <a:srgbClr val="FDF6E3"/>
                </a:highlight>
                <a:latin typeface="Consolas" panose="020B0609020204030204" pitchFamily="49" charset="0"/>
              </a:rPr>
              <a:t>()</a:t>
            </a:r>
            <a:r>
              <a:rPr lang="en-US" sz="1600" dirty="0">
                <a:solidFill>
                  <a:srgbClr val="657B83"/>
                </a:solidFill>
                <a:highlight>
                  <a:srgbClr val="FDF6E3"/>
                </a:highlight>
                <a:latin typeface="Consolas" panose="020B0609020204030204" pitchFamily="49" charset="0"/>
              </a:rPr>
              <a:t> </a:t>
            </a:r>
            <a:r>
              <a:rPr lang="en-US" sz="1600" dirty="0">
                <a:solidFill>
                  <a:srgbClr val="586E75"/>
                </a:solidFill>
                <a:highlight>
                  <a:srgbClr val="FDF6E3"/>
                </a:highlight>
                <a:latin typeface="Consolas" panose="020B0609020204030204" pitchFamily="49" charset="0"/>
              </a:rPr>
              <a:t>{</a:t>
            </a:r>
            <a:endParaRPr lang="en-US" sz="1600" dirty="0">
              <a:solidFill>
                <a:srgbClr val="657B83"/>
              </a:solidFill>
              <a:highlight>
                <a:srgbClr val="FDF6E3"/>
              </a:highlight>
              <a:latin typeface="Consolas" panose="020B0609020204030204" pitchFamily="49" charset="0"/>
            </a:endParaRPr>
          </a:p>
          <a:p>
            <a:r>
              <a:rPr lang="en-US" sz="1600" dirty="0">
                <a:solidFill>
                  <a:srgbClr val="657B83"/>
                </a:solidFill>
                <a:highlight>
                  <a:srgbClr val="FDF6E3"/>
                </a:highlight>
                <a:latin typeface="Consolas" panose="020B0609020204030204" pitchFamily="49" charset="0"/>
              </a:rPr>
              <a:t>	Obj </a:t>
            </a:r>
            <a:r>
              <a:rPr lang="en-US" sz="1600" dirty="0">
                <a:solidFill>
                  <a:srgbClr val="586E75"/>
                </a:solidFill>
                <a:highlight>
                  <a:srgbClr val="FDF6E3"/>
                </a:highlight>
                <a:latin typeface="Consolas" panose="020B0609020204030204" pitchFamily="49" charset="0"/>
              </a:rPr>
              <a:t>*</a:t>
            </a:r>
            <a:r>
              <a:rPr lang="en-US" sz="1600" dirty="0">
                <a:solidFill>
                  <a:srgbClr val="657B83"/>
                </a:solidFill>
                <a:highlight>
                  <a:srgbClr val="FDF6E3"/>
                </a:highlight>
                <a:latin typeface="Consolas" panose="020B0609020204030204" pitchFamily="49" charset="0"/>
              </a:rPr>
              <a:t>x </a:t>
            </a:r>
            <a:r>
              <a:rPr lang="en-US" sz="1600" dirty="0">
                <a:solidFill>
                  <a:srgbClr val="586E75"/>
                </a:solidFill>
                <a:highlight>
                  <a:srgbClr val="FDF6E3"/>
                </a:highlight>
                <a:latin typeface="Consolas" panose="020B0609020204030204" pitchFamily="49" charset="0"/>
              </a:rPr>
              <a:t>=</a:t>
            </a:r>
            <a:r>
              <a:rPr lang="en-US" sz="1600" dirty="0">
                <a:solidFill>
                  <a:srgbClr val="657B83"/>
                </a:solidFill>
                <a:highlight>
                  <a:srgbClr val="FDF6E3"/>
                </a:highlight>
                <a:latin typeface="Consolas" panose="020B0609020204030204" pitchFamily="49" charset="0"/>
              </a:rPr>
              <a:t> </a:t>
            </a:r>
            <a:r>
              <a:rPr lang="en-US" sz="1600" dirty="0">
                <a:solidFill>
                  <a:srgbClr val="859900"/>
                </a:solidFill>
                <a:highlight>
                  <a:srgbClr val="FDF6E3"/>
                </a:highlight>
                <a:latin typeface="Consolas" panose="020B0609020204030204" pitchFamily="49" charset="0"/>
              </a:rPr>
              <a:t>new</a:t>
            </a:r>
            <a:r>
              <a:rPr lang="en-US" sz="1600" dirty="0">
                <a:solidFill>
                  <a:srgbClr val="657B83"/>
                </a:solidFill>
                <a:highlight>
                  <a:srgbClr val="FDF6E3"/>
                </a:highlight>
                <a:latin typeface="Consolas" panose="020B0609020204030204" pitchFamily="49" charset="0"/>
              </a:rPr>
              <a:t> Obj</a:t>
            </a:r>
            <a:r>
              <a:rPr lang="en-US" sz="1600" dirty="0">
                <a:solidFill>
                  <a:srgbClr val="586E75"/>
                </a:solidFill>
                <a:highlight>
                  <a:srgbClr val="FDF6E3"/>
                </a:highlight>
                <a:latin typeface="Consolas" panose="020B0609020204030204" pitchFamily="49" charset="0"/>
              </a:rPr>
              <a:t>();</a:t>
            </a:r>
          </a:p>
          <a:p>
            <a:r>
              <a:rPr lang="en-US" sz="1600" dirty="0">
                <a:solidFill>
                  <a:srgbClr val="586E75"/>
                </a:solidFill>
                <a:highlight>
                  <a:srgbClr val="FDF6E3"/>
                </a:highlight>
                <a:latin typeface="Consolas" panose="020B0609020204030204" pitchFamily="49" charset="0"/>
              </a:rPr>
              <a:t>	x-&gt;foo ();</a:t>
            </a:r>
            <a:endParaRPr lang="en-US" sz="1600" dirty="0">
              <a:solidFill>
                <a:srgbClr val="657B83"/>
              </a:solidFill>
              <a:highlight>
                <a:srgbClr val="FDF6E3"/>
              </a:highlight>
              <a:latin typeface="Consolas" panose="020B0609020204030204" pitchFamily="49" charset="0"/>
            </a:endParaRPr>
          </a:p>
          <a:p>
            <a:r>
              <a:rPr lang="en-US" sz="1600" dirty="0">
                <a:solidFill>
                  <a:srgbClr val="657B83"/>
                </a:solidFill>
                <a:highlight>
                  <a:srgbClr val="FDF6E3"/>
                </a:highlight>
                <a:latin typeface="Consolas" panose="020B0609020204030204" pitchFamily="49" charset="0"/>
              </a:rPr>
              <a:t>	func1</a:t>
            </a:r>
            <a:r>
              <a:rPr lang="en-US" sz="1600" dirty="0">
                <a:solidFill>
                  <a:srgbClr val="586E75"/>
                </a:solidFill>
                <a:highlight>
                  <a:srgbClr val="FDF6E3"/>
                </a:highlight>
                <a:latin typeface="Consolas" panose="020B0609020204030204" pitchFamily="49" charset="0"/>
              </a:rPr>
              <a:t>(</a:t>
            </a:r>
            <a:r>
              <a:rPr lang="en-US" sz="1600" dirty="0">
                <a:solidFill>
                  <a:srgbClr val="657B83"/>
                </a:solidFill>
                <a:highlight>
                  <a:srgbClr val="FDF6E3"/>
                </a:highlight>
                <a:latin typeface="Consolas" panose="020B0609020204030204" pitchFamily="49" charset="0"/>
              </a:rPr>
              <a:t>x</a:t>
            </a:r>
            <a:r>
              <a:rPr lang="en-US" sz="1600" dirty="0">
                <a:solidFill>
                  <a:srgbClr val="586E75"/>
                </a:solidFill>
                <a:highlight>
                  <a:srgbClr val="FDF6E3"/>
                </a:highlight>
                <a:latin typeface="Consolas" panose="020B0609020204030204" pitchFamily="49" charset="0"/>
              </a:rPr>
              <a:t>);</a:t>
            </a:r>
            <a:endParaRPr lang="en-US" sz="1600" dirty="0">
              <a:solidFill>
                <a:srgbClr val="657B83"/>
              </a:solidFill>
              <a:highlight>
                <a:srgbClr val="FDF6E3"/>
              </a:highlight>
              <a:latin typeface="Consolas" panose="020B0609020204030204" pitchFamily="49" charset="0"/>
            </a:endParaRPr>
          </a:p>
          <a:p>
            <a:r>
              <a:rPr lang="en-US" sz="1600" dirty="0">
                <a:solidFill>
                  <a:srgbClr val="586E75"/>
                </a:solidFill>
                <a:highlight>
                  <a:srgbClr val="FDF6E3"/>
                </a:highlight>
                <a:latin typeface="Consolas" panose="020B0609020204030204" pitchFamily="49" charset="0"/>
              </a:rPr>
              <a:t>}</a:t>
            </a:r>
          </a:p>
          <a:p>
            <a:endParaRPr lang="en-US" sz="1600" dirty="0">
              <a:solidFill>
                <a:srgbClr val="B58900"/>
              </a:solidFill>
              <a:highlight>
                <a:srgbClr val="FDF6E3"/>
              </a:highlight>
              <a:latin typeface="Consolas" panose="020B0609020204030204" pitchFamily="49" charset="0"/>
            </a:endParaRPr>
          </a:p>
          <a:p>
            <a:r>
              <a:rPr lang="en-US" sz="1600" dirty="0">
                <a:solidFill>
                  <a:srgbClr val="B58900"/>
                </a:solidFill>
                <a:highlight>
                  <a:srgbClr val="FDF6E3"/>
                </a:highlight>
                <a:latin typeface="Consolas" panose="020B0609020204030204" pitchFamily="49" charset="0"/>
              </a:rPr>
              <a:t>void</a:t>
            </a:r>
            <a:r>
              <a:rPr lang="en-US" sz="1600" dirty="0">
                <a:solidFill>
                  <a:srgbClr val="657B83"/>
                </a:solidFill>
                <a:highlight>
                  <a:srgbClr val="FDF6E3"/>
                </a:highlight>
                <a:latin typeface="Consolas" panose="020B0609020204030204" pitchFamily="49" charset="0"/>
              </a:rPr>
              <a:t> func1 </a:t>
            </a:r>
            <a:r>
              <a:rPr lang="en-US" sz="1600" dirty="0">
                <a:solidFill>
                  <a:srgbClr val="586E75"/>
                </a:solidFill>
                <a:highlight>
                  <a:srgbClr val="FDF6E3"/>
                </a:highlight>
                <a:latin typeface="Consolas" panose="020B0609020204030204" pitchFamily="49" charset="0"/>
              </a:rPr>
              <a:t>(</a:t>
            </a:r>
            <a:r>
              <a:rPr lang="en-US" sz="1600" dirty="0">
                <a:solidFill>
                  <a:srgbClr val="657B83"/>
                </a:solidFill>
                <a:highlight>
                  <a:srgbClr val="FDF6E3"/>
                </a:highlight>
                <a:latin typeface="Consolas" panose="020B0609020204030204" pitchFamily="49" charset="0"/>
              </a:rPr>
              <a:t>Obj</a:t>
            </a:r>
            <a:r>
              <a:rPr lang="en-US" sz="1600" dirty="0">
                <a:solidFill>
                  <a:srgbClr val="586E75"/>
                </a:solidFill>
                <a:highlight>
                  <a:srgbClr val="FDF6E3"/>
                </a:highlight>
                <a:latin typeface="Consolas" panose="020B0609020204030204" pitchFamily="49" charset="0"/>
              </a:rPr>
              <a:t>*</a:t>
            </a:r>
            <a:r>
              <a:rPr lang="en-US" sz="1600" dirty="0">
                <a:solidFill>
                  <a:srgbClr val="657B83"/>
                </a:solidFill>
                <a:highlight>
                  <a:srgbClr val="FDF6E3"/>
                </a:highlight>
                <a:latin typeface="Consolas" panose="020B0609020204030204" pitchFamily="49" charset="0"/>
              </a:rPr>
              <a:t> o</a:t>
            </a:r>
            <a:r>
              <a:rPr lang="en-US" sz="1600" dirty="0">
                <a:solidFill>
                  <a:srgbClr val="586E75"/>
                </a:solidFill>
                <a:highlight>
                  <a:srgbClr val="FDF6E3"/>
                </a:highlight>
                <a:latin typeface="Consolas" panose="020B0609020204030204" pitchFamily="49" charset="0"/>
              </a:rPr>
              <a:t>)</a:t>
            </a:r>
            <a:r>
              <a:rPr lang="en-US" sz="1600" dirty="0">
                <a:solidFill>
                  <a:srgbClr val="657B83"/>
                </a:solidFill>
                <a:highlight>
                  <a:srgbClr val="FDF6E3"/>
                </a:highlight>
                <a:latin typeface="Consolas" panose="020B0609020204030204" pitchFamily="49" charset="0"/>
              </a:rPr>
              <a:t> </a:t>
            </a:r>
            <a:r>
              <a:rPr lang="en-US" sz="1600" dirty="0">
                <a:solidFill>
                  <a:srgbClr val="586E75"/>
                </a:solidFill>
                <a:highlight>
                  <a:srgbClr val="FDF6E3"/>
                </a:highlight>
                <a:latin typeface="Consolas" panose="020B0609020204030204" pitchFamily="49" charset="0"/>
              </a:rPr>
              <a:t>{</a:t>
            </a:r>
            <a:endParaRPr lang="en-US" sz="1600" dirty="0">
              <a:solidFill>
                <a:srgbClr val="657B83"/>
              </a:solidFill>
              <a:highlight>
                <a:srgbClr val="FDF6E3"/>
              </a:highlight>
              <a:latin typeface="Consolas" panose="020B0609020204030204" pitchFamily="49" charset="0"/>
            </a:endParaRPr>
          </a:p>
          <a:p>
            <a:r>
              <a:rPr lang="en-US" sz="1600" dirty="0">
                <a:solidFill>
                  <a:srgbClr val="657B83"/>
                </a:solidFill>
                <a:highlight>
                  <a:srgbClr val="FDF6E3"/>
                </a:highlight>
                <a:latin typeface="Consolas" panose="020B0609020204030204" pitchFamily="49" charset="0"/>
              </a:rPr>
              <a:t>	o</a:t>
            </a:r>
            <a:r>
              <a:rPr lang="en-US" sz="1600" dirty="0">
                <a:solidFill>
                  <a:srgbClr val="586E75"/>
                </a:solidFill>
                <a:highlight>
                  <a:srgbClr val="FDF6E3"/>
                </a:highlight>
                <a:latin typeface="Consolas" panose="020B0609020204030204" pitchFamily="49" charset="0"/>
              </a:rPr>
              <a:t>-&gt;</a:t>
            </a:r>
            <a:r>
              <a:rPr lang="en-US" sz="1600" dirty="0">
                <a:solidFill>
                  <a:srgbClr val="657B83"/>
                </a:solidFill>
                <a:highlight>
                  <a:srgbClr val="FDF6E3"/>
                </a:highlight>
                <a:latin typeface="Consolas" panose="020B0609020204030204" pitchFamily="49" charset="0"/>
              </a:rPr>
              <a:t>bar </a:t>
            </a:r>
            <a:r>
              <a:rPr lang="en-US" sz="1600" dirty="0">
                <a:solidFill>
                  <a:srgbClr val="586E75"/>
                </a:solidFill>
                <a:highlight>
                  <a:srgbClr val="FDF6E3"/>
                </a:highlight>
                <a:latin typeface="Consolas" panose="020B0609020204030204" pitchFamily="49" charset="0"/>
              </a:rPr>
              <a:t>();</a:t>
            </a:r>
            <a:endParaRPr lang="en-US" sz="1600" dirty="0">
              <a:solidFill>
                <a:srgbClr val="657B83"/>
              </a:solidFill>
              <a:highlight>
                <a:srgbClr val="FDF6E3"/>
              </a:highlight>
              <a:latin typeface="Consolas" panose="020B0609020204030204" pitchFamily="49" charset="0"/>
            </a:endParaRPr>
          </a:p>
          <a:p>
            <a:r>
              <a:rPr lang="en-US" sz="1600" dirty="0">
                <a:solidFill>
                  <a:srgbClr val="586E75"/>
                </a:solidFill>
                <a:highlight>
                  <a:srgbClr val="FDF6E3"/>
                </a:highlight>
                <a:latin typeface="Consolas" panose="020B0609020204030204" pitchFamily="49" charset="0"/>
              </a:rPr>
              <a:t>}</a:t>
            </a:r>
          </a:p>
        </p:txBody>
      </p:sp>
      <p:sp>
        <p:nvSpPr>
          <p:cNvPr id="16" name="Speech Bubble: Rectangle with Corners Rounded 15">
            <a:extLst>
              <a:ext uri="{FF2B5EF4-FFF2-40B4-BE49-F238E27FC236}">
                <a16:creationId xmlns:a16="http://schemas.microsoft.com/office/drawing/2014/main" id="{D91B5588-A5E9-4788-81A0-250635CEE338}"/>
              </a:ext>
            </a:extLst>
          </p:cNvPr>
          <p:cNvSpPr/>
          <p:nvPr/>
        </p:nvSpPr>
        <p:spPr>
          <a:xfrm>
            <a:off x="4572000" y="3039479"/>
            <a:ext cx="4031226" cy="814767"/>
          </a:xfrm>
          <a:prstGeom prst="wedgeRoundRectCallout">
            <a:avLst>
              <a:gd name="adj1" fmla="val -83691"/>
              <a:gd name="adj2" fmla="val 1211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Consolas" panose="020B0609020204030204" pitchFamily="49" charset="0"/>
              </a:rPr>
              <a:t>bar</a:t>
            </a:r>
            <a:r>
              <a:rPr lang="en-US" dirty="0"/>
              <a:t> is either defined on </a:t>
            </a:r>
            <a:r>
              <a:rPr lang="en-US" dirty="0">
                <a:latin typeface="Consolas" panose="020B0609020204030204" pitchFamily="49" charset="0"/>
              </a:rPr>
              <a:t>Obj</a:t>
            </a:r>
            <a:r>
              <a:rPr lang="en-US" dirty="0"/>
              <a:t> class or inherited</a:t>
            </a:r>
          </a:p>
        </p:txBody>
      </p:sp>
      <p:sp>
        <p:nvSpPr>
          <p:cNvPr id="17" name="Speech Bubble: Rectangle with Corners Rounded 16">
            <a:extLst>
              <a:ext uri="{FF2B5EF4-FFF2-40B4-BE49-F238E27FC236}">
                <a16:creationId xmlns:a16="http://schemas.microsoft.com/office/drawing/2014/main" id="{ABBF41B4-4145-46B3-BACC-71263547C1A5}"/>
              </a:ext>
            </a:extLst>
          </p:cNvPr>
          <p:cNvSpPr/>
          <p:nvPr/>
        </p:nvSpPr>
        <p:spPr>
          <a:xfrm>
            <a:off x="4572000" y="1692459"/>
            <a:ext cx="4031226" cy="814767"/>
          </a:xfrm>
          <a:prstGeom prst="wedgeRoundRectCallout">
            <a:avLst>
              <a:gd name="adj1" fmla="val -83178"/>
              <a:gd name="adj2" fmla="val 2837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Consolas" panose="020B0609020204030204" pitchFamily="49" charset="0"/>
              </a:rPr>
              <a:t>foo</a:t>
            </a:r>
            <a:r>
              <a:rPr lang="en-US" dirty="0"/>
              <a:t> is either defined on </a:t>
            </a:r>
            <a:r>
              <a:rPr lang="en-US" dirty="0">
                <a:latin typeface="Consolas" panose="020B0609020204030204" pitchFamily="49" charset="0"/>
              </a:rPr>
              <a:t>Obj</a:t>
            </a:r>
            <a:r>
              <a:rPr lang="en-US" dirty="0"/>
              <a:t> class or inherited</a:t>
            </a:r>
          </a:p>
        </p:txBody>
      </p:sp>
      <p:sp>
        <p:nvSpPr>
          <p:cNvPr id="28" name="Rectangle: Rounded Corners 27">
            <a:extLst>
              <a:ext uri="{FF2B5EF4-FFF2-40B4-BE49-F238E27FC236}">
                <a16:creationId xmlns:a16="http://schemas.microsoft.com/office/drawing/2014/main" id="{B68089C8-5E85-462D-B05A-8AB94A20DC06}"/>
              </a:ext>
            </a:extLst>
          </p:cNvPr>
          <p:cNvSpPr/>
          <p:nvPr/>
        </p:nvSpPr>
        <p:spPr>
          <a:xfrm>
            <a:off x="1474839" y="4100052"/>
            <a:ext cx="6243484" cy="56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If the </a:t>
            </a:r>
            <a:r>
              <a:rPr lang="en-US" dirty="0">
                <a:latin typeface="Consolas" panose="020B0609020204030204" pitchFamily="49" charset="0"/>
              </a:rPr>
              <a:t>Obj</a:t>
            </a:r>
            <a:r>
              <a:rPr lang="en-US" dirty="0"/>
              <a:t> class does not inherit, it defines </a:t>
            </a:r>
            <a:r>
              <a:rPr lang="en-US" dirty="0">
                <a:latin typeface="Consolas" panose="020B0609020204030204" pitchFamily="49" charset="0"/>
              </a:rPr>
              <a:t>foo</a:t>
            </a:r>
            <a:r>
              <a:rPr lang="en-US" dirty="0"/>
              <a:t> and </a:t>
            </a:r>
            <a:r>
              <a:rPr lang="en-US" dirty="0">
                <a:latin typeface="Consolas" panose="020B0609020204030204" pitchFamily="49" charset="0"/>
              </a:rPr>
              <a:t>bar</a:t>
            </a:r>
          </a:p>
        </p:txBody>
      </p:sp>
      <p:sp>
        <p:nvSpPr>
          <p:cNvPr id="5" name="Freeform: Shape 4">
            <a:extLst>
              <a:ext uri="{FF2B5EF4-FFF2-40B4-BE49-F238E27FC236}">
                <a16:creationId xmlns:a16="http://schemas.microsoft.com/office/drawing/2014/main" id="{1D4B9492-8192-4073-AD75-797DD0D15DBB}"/>
              </a:ext>
            </a:extLst>
          </p:cNvPr>
          <p:cNvSpPr/>
          <p:nvPr/>
        </p:nvSpPr>
        <p:spPr>
          <a:xfrm>
            <a:off x="752978" y="2105248"/>
            <a:ext cx="1118351" cy="230338"/>
          </a:xfrm>
          <a:custGeom>
            <a:avLst/>
            <a:gdLst>
              <a:gd name="connsiteX0" fmla="*/ 1040928 w 1040928"/>
              <a:gd name="connsiteY0" fmla="*/ 0 h 245569"/>
              <a:gd name="connsiteX1" fmla="*/ 9570 w 1040928"/>
              <a:gd name="connsiteY1" fmla="*/ 233916 h 245569"/>
              <a:gd name="connsiteX2" fmla="*/ 498668 w 1040928"/>
              <a:gd name="connsiteY2" fmla="*/ 212651 h 245569"/>
              <a:gd name="connsiteX3" fmla="*/ 498668 w 1040928"/>
              <a:gd name="connsiteY3" fmla="*/ 212651 h 245569"/>
              <a:gd name="connsiteX0" fmla="*/ 1094640 w 1094640"/>
              <a:gd name="connsiteY0" fmla="*/ 0 h 212651"/>
              <a:gd name="connsiteX1" fmla="*/ 10120 w 1094640"/>
              <a:gd name="connsiteY1" fmla="*/ 148855 h 212651"/>
              <a:gd name="connsiteX2" fmla="*/ 552380 w 1094640"/>
              <a:gd name="connsiteY2" fmla="*/ 212651 h 212651"/>
              <a:gd name="connsiteX3" fmla="*/ 552380 w 1094640"/>
              <a:gd name="connsiteY3" fmla="*/ 212651 h 212651"/>
              <a:gd name="connsiteX0" fmla="*/ 1084554 w 1084554"/>
              <a:gd name="connsiteY0" fmla="*/ 0 h 248016"/>
              <a:gd name="connsiteX1" fmla="*/ 34 w 1084554"/>
              <a:gd name="connsiteY1" fmla="*/ 148855 h 248016"/>
              <a:gd name="connsiteX2" fmla="*/ 542294 w 1084554"/>
              <a:gd name="connsiteY2" fmla="*/ 212651 h 248016"/>
              <a:gd name="connsiteX3" fmla="*/ 542294 w 1084554"/>
              <a:gd name="connsiteY3" fmla="*/ 212651 h 248016"/>
              <a:gd name="connsiteX0" fmla="*/ 1118351 w 1118351"/>
              <a:gd name="connsiteY0" fmla="*/ 0 h 230338"/>
              <a:gd name="connsiteX1" fmla="*/ 33831 w 1118351"/>
              <a:gd name="connsiteY1" fmla="*/ 148855 h 230338"/>
              <a:gd name="connsiteX2" fmla="*/ 576091 w 1118351"/>
              <a:gd name="connsiteY2" fmla="*/ 212651 h 230338"/>
              <a:gd name="connsiteX3" fmla="*/ 576091 w 1118351"/>
              <a:gd name="connsiteY3" fmla="*/ 212651 h 230338"/>
            </a:gdLst>
            <a:ahLst/>
            <a:cxnLst>
              <a:cxn ang="0">
                <a:pos x="connsiteX0" y="connsiteY0"/>
              </a:cxn>
              <a:cxn ang="0">
                <a:pos x="connsiteX1" y="connsiteY1"/>
              </a:cxn>
              <a:cxn ang="0">
                <a:pos x="connsiteX2" y="connsiteY2"/>
              </a:cxn>
              <a:cxn ang="0">
                <a:pos x="connsiteX3" y="connsiteY3"/>
              </a:cxn>
            </a:cxnLst>
            <a:rect l="l" t="t" r="r" b="b"/>
            <a:pathLst>
              <a:path w="1118351" h="230338">
                <a:moveTo>
                  <a:pt x="1118351" y="0"/>
                </a:moveTo>
                <a:cubicBezTo>
                  <a:pt x="647860" y="99237"/>
                  <a:pt x="219901" y="7087"/>
                  <a:pt x="33831" y="148855"/>
                </a:cubicBezTo>
                <a:cubicBezTo>
                  <a:pt x="-152239" y="290623"/>
                  <a:pt x="485714" y="202018"/>
                  <a:pt x="576091" y="212651"/>
                </a:cubicBezTo>
                <a:lnTo>
                  <a:pt x="576091" y="212651"/>
                </a:lnTo>
              </a:path>
            </a:pathLst>
          </a:custGeom>
          <a:ln w="28575">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8CAC1157-8D98-4503-AC78-808D87A25C1E}"/>
              </a:ext>
            </a:extLst>
          </p:cNvPr>
          <p:cNvSpPr/>
          <p:nvPr/>
        </p:nvSpPr>
        <p:spPr>
          <a:xfrm>
            <a:off x="951381" y="2169042"/>
            <a:ext cx="1541619" cy="1371600"/>
          </a:xfrm>
          <a:custGeom>
            <a:avLst/>
            <a:gdLst>
              <a:gd name="connsiteX0" fmla="*/ 1044218 w 1479405"/>
              <a:gd name="connsiteY0" fmla="*/ 0 h 1371600"/>
              <a:gd name="connsiteX1" fmla="*/ 1171809 w 1479405"/>
              <a:gd name="connsiteY1" fmla="*/ 308344 h 1371600"/>
              <a:gd name="connsiteX2" fmla="*/ 1426990 w 1479405"/>
              <a:gd name="connsiteY2" fmla="*/ 1031358 h 1371600"/>
              <a:gd name="connsiteX3" fmla="*/ 34125 w 1479405"/>
              <a:gd name="connsiteY3" fmla="*/ 1307805 h 1371600"/>
              <a:gd name="connsiteX4" fmla="*/ 395632 w 1479405"/>
              <a:gd name="connsiteY4" fmla="*/ 1371600 h 1371600"/>
              <a:gd name="connsiteX5" fmla="*/ 395632 w 1479405"/>
              <a:gd name="connsiteY5" fmla="*/ 1371600 h 1371600"/>
              <a:gd name="connsiteX0" fmla="*/ 1047540 w 1541619"/>
              <a:gd name="connsiteY0" fmla="*/ 0 h 1371600"/>
              <a:gd name="connsiteX1" fmla="*/ 1175131 w 1541619"/>
              <a:gd name="connsiteY1" fmla="*/ 308344 h 1371600"/>
              <a:gd name="connsiteX2" fmla="*/ 1494107 w 1541619"/>
              <a:gd name="connsiteY2" fmla="*/ 1084521 h 1371600"/>
              <a:gd name="connsiteX3" fmla="*/ 37447 w 1541619"/>
              <a:gd name="connsiteY3" fmla="*/ 1307805 h 1371600"/>
              <a:gd name="connsiteX4" fmla="*/ 398954 w 1541619"/>
              <a:gd name="connsiteY4" fmla="*/ 1371600 h 1371600"/>
              <a:gd name="connsiteX5" fmla="*/ 398954 w 1541619"/>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1619" h="1371600">
                <a:moveTo>
                  <a:pt x="1047540" y="0"/>
                </a:moveTo>
                <a:cubicBezTo>
                  <a:pt x="1079438" y="68225"/>
                  <a:pt x="1100703" y="127591"/>
                  <a:pt x="1175131" y="308344"/>
                </a:cubicBezTo>
                <a:cubicBezTo>
                  <a:pt x="1249559" y="489097"/>
                  <a:pt x="1683721" y="917944"/>
                  <a:pt x="1494107" y="1084521"/>
                </a:cubicBezTo>
                <a:cubicBezTo>
                  <a:pt x="1304493" y="1251098"/>
                  <a:pt x="219972" y="1259959"/>
                  <a:pt x="37447" y="1307805"/>
                </a:cubicBezTo>
                <a:cubicBezTo>
                  <a:pt x="-145078" y="1355651"/>
                  <a:pt x="398954" y="1371600"/>
                  <a:pt x="398954" y="1371600"/>
                </a:cubicBezTo>
                <a:lnTo>
                  <a:pt x="398954" y="1371600"/>
                </a:lnTo>
              </a:path>
            </a:pathLst>
          </a:custGeom>
          <a:ln w="28575">
            <a:prstDash val="sysDot"/>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CB50AC04-3151-48AC-8737-F15F16CF09A4}"/>
              </a:ext>
            </a:extLst>
          </p:cNvPr>
          <p:cNvSpPr/>
          <p:nvPr/>
        </p:nvSpPr>
        <p:spPr>
          <a:xfrm>
            <a:off x="478465" y="3039479"/>
            <a:ext cx="2573079" cy="912144"/>
          </a:xfrm>
          <a:prstGeom prst="rect">
            <a:avLst/>
          </a:prstGeom>
          <a:solidFill>
            <a:srgbClr val="FDF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78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8" grpId="0" animBg="1"/>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F6423-B972-4F12-9283-9FE7CE07555C}"/>
              </a:ext>
            </a:extLst>
          </p:cNvPr>
          <p:cNvSpPr>
            <a:spLocks noGrp="1"/>
          </p:cNvSpPr>
          <p:nvPr>
            <p:ph type="title"/>
          </p:nvPr>
        </p:nvSpPr>
        <p:spPr>
          <a:xfrm>
            <a:off x="381000" y="171740"/>
            <a:ext cx="7772400" cy="639577"/>
          </a:xfrm>
        </p:spPr>
        <p:txBody>
          <a:bodyPr/>
          <a:lstStyle/>
          <a:p>
            <a:r>
              <a:rPr lang="en-US" dirty="0"/>
              <a:t>Ambiguous Scenarios</a:t>
            </a:r>
          </a:p>
        </p:txBody>
      </p:sp>
      <p:sp>
        <p:nvSpPr>
          <p:cNvPr id="4" name="Picture Placeholder 3">
            <a:extLst>
              <a:ext uri="{FF2B5EF4-FFF2-40B4-BE49-F238E27FC236}">
                <a16:creationId xmlns:a16="http://schemas.microsoft.com/office/drawing/2014/main" id="{6DA8B9D0-01DD-4C06-9473-F93A13398A06}"/>
              </a:ext>
            </a:extLst>
          </p:cNvPr>
          <p:cNvSpPr>
            <a:spLocks noGrp="1"/>
          </p:cNvSpPr>
          <p:nvPr>
            <p:ph type="pic" sz="quarter" idx="11"/>
          </p:nvPr>
        </p:nvSpPr>
        <p:spPr/>
      </p:sp>
      <p:sp>
        <p:nvSpPr>
          <p:cNvPr id="5" name="Text Placeholder 4">
            <a:extLst>
              <a:ext uri="{FF2B5EF4-FFF2-40B4-BE49-F238E27FC236}">
                <a16:creationId xmlns:a16="http://schemas.microsoft.com/office/drawing/2014/main" id="{24A6B3BA-C0EF-4972-9C17-510F8494BCD3}"/>
              </a:ext>
            </a:extLst>
          </p:cNvPr>
          <p:cNvSpPr>
            <a:spLocks noGrp="1"/>
          </p:cNvSpPr>
          <p:nvPr>
            <p:ph type="body" sz="quarter" idx="10"/>
          </p:nvPr>
        </p:nvSpPr>
        <p:spPr/>
        <p:txBody>
          <a:bodyPr/>
          <a:lstStyle/>
          <a:p>
            <a:endParaRPr lang="en-US"/>
          </a:p>
        </p:txBody>
      </p:sp>
      <p:grpSp>
        <p:nvGrpSpPr>
          <p:cNvPr id="14" name="Group 13">
            <a:extLst>
              <a:ext uri="{FF2B5EF4-FFF2-40B4-BE49-F238E27FC236}">
                <a16:creationId xmlns:a16="http://schemas.microsoft.com/office/drawing/2014/main" id="{07F40F65-5D46-4ED2-AAE2-F80E8F648525}"/>
              </a:ext>
            </a:extLst>
          </p:cNvPr>
          <p:cNvGrpSpPr/>
          <p:nvPr/>
        </p:nvGrpSpPr>
        <p:grpSpPr>
          <a:xfrm>
            <a:off x="990600" y="2832548"/>
            <a:ext cx="1920240" cy="1554480"/>
            <a:chOff x="5414208" y="1107424"/>
            <a:chExt cx="1828800" cy="1344706"/>
          </a:xfrm>
        </p:grpSpPr>
        <p:sp>
          <p:nvSpPr>
            <p:cNvPr id="15" name="Rectangle: Rounded Corners 14">
              <a:extLst>
                <a:ext uri="{FF2B5EF4-FFF2-40B4-BE49-F238E27FC236}">
                  <a16:creationId xmlns:a16="http://schemas.microsoft.com/office/drawing/2014/main" id="{8D6D8DF4-4104-4A03-8CAC-9AB2844E7083}"/>
                </a:ext>
              </a:extLst>
            </p:cNvPr>
            <p:cNvSpPr/>
            <p:nvPr/>
          </p:nvSpPr>
          <p:spPr>
            <a:xfrm>
              <a:off x="5414208" y="1107424"/>
              <a:ext cx="1828800" cy="1344706"/>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Shape</a:t>
              </a:r>
            </a:p>
            <a:p>
              <a:endParaRPr lang="en-US" dirty="0"/>
            </a:p>
          </p:txBody>
        </p:sp>
        <p:cxnSp>
          <p:nvCxnSpPr>
            <p:cNvPr id="16" name="Straight Connector 15">
              <a:extLst>
                <a:ext uri="{FF2B5EF4-FFF2-40B4-BE49-F238E27FC236}">
                  <a16:creationId xmlns:a16="http://schemas.microsoft.com/office/drawing/2014/main" id="{C90BF95A-C8A3-4EA5-B9E5-EE816CA4BDAE}"/>
                </a:ext>
              </a:extLst>
            </p:cNvPr>
            <p:cNvCxnSpPr/>
            <p:nvPr/>
          </p:nvCxnSpPr>
          <p:spPr>
            <a:xfrm>
              <a:off x="5414208" y="2025915"/>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1F3086F8-A3B5-496F-99BE-D436DA62F6AA}"/>
              </a:ext>
            </a:extLst>
          </p:cNvPr>
          <p:cNvGrpSpPr/>
          <p:nvPr/>
        </p:nvGrpSpPr>
        <p:grpSpPr>
          <a:xfrm>
            <a:off x="960717" y="772819"/>
            <a:ext cx="1920240" cy="1554480"/>
            <a:chOff x="2252229" y="1854217"/>
            <a:chExt cx="1828800" cy="1203158"/>
          </a:xfrm>
        </p:grpSpPr>
        <p:sp>
          <p:nvSpPr>
            <p:cNvPr id="18" name="Rectangle: Rounded Corners 17">
              <a:extLst>
                <a:ext uri="{FF2B5EF4-FFF2-40B4-BE49-F238E27FC236}">
                  <a16:creationId xmlns:a16="http://schemas.microsoft.com/office/drawing/2014/main" id="{45088C14-7505-4328-B77C-BCD3F9A480B5}"/>
                </a:ext>
              </a:extLst>
            </p:cNvPr>
            <p:cNvSpPr/>
            <p:nvPr/>
          </p:nvSpPr>
          <p:spPr>
            <a:xfrm>
              <a:off x="2252229" y="1854217"/>
              <a:ext cx="1828800" cy="1203158"/>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Square</a:t>
              </a:r>
            </a:p>
            <a:p>
              <a:pPr marL="68580" lvl="0" defTabSz="685800" fontAlgn="base">
                <a:spcAft>
                  <a:spcPct val="0"/>
                </a:spcAft>
              </a:pPr>
              <a:endParaRPr lang="en-US" sz="1200" dirty="0">
                <a:solidFill>
                  <a:prstClr val="black"/>
                </a:solidFill>
                <a:latin typeface="Consolas" panose="020B0609020204030204" pitchFamily="49" charset="0"/>
                <a:cs typeface="Arial" panose="020B0604020202020204" pitchFamily="34" charset="0"/>
              </a:endParaRPr>
            </a:p>
          </p:txBody>
        </p:sp>
        <p:cxnSp>
          <p:nvCxnSpPr>
            <p:cNvPr id="19" name="Straight Connector 18">
              <a:extLst>
                <a:ext uri="{FF2B5EF4-FFF2-40B4-BE49-F238E27FC236}">
                  <a16:creationId xmlns:a16="http://schemas.microsoft.com/office/drawing/2014/main" id="{4D7065CF-A821-4FCE-86EF-497070C28D27}"/>
                </a:ext>
              </a:extLst>
            </p:cNvPr>
            <p:cNvCxnSpPr/>
            <p:nvPr/>
          </p:nvCxnSpPr>
          <p:spPr>
            <a:xfrm>
              <a:off x="2252229" y="2675957"/>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Arrow Connector 6">
            <a:extLst>
              <a:ext uri="{FF2B5EF4-FFF2-40B4-BE49-F238E27FC236}">
                <a16:creationId xmlns:a16="http://schemas.microsoft.com/office/drawing/2014/main" id="{2DCE1909-043B-41B2-88C4-9808BB232645}"/>
              </a:ext>
            </a:extLst>
          </p:cNvPr>
          <p:cNvCxnSpPr>
            <a:cxnSpLocks/>
            <a:stCxn id="18" idx="1"/>
            <a:endCxn id="15" idx="1"/>
          </p:cNvCxnSpPr>
          <p:nvPr/>
        </p:nvCxnSpPr>
        <p:spPr>
          <a:xfrm rot="10800000" flipH="1" flipV="1">
            <a:off x="960716" y="1550058"/>
            <a:ext cx="29883" cy="2059729"/>
          </a:xfrm>
          <a:prstGeom prst="curvedConnector3">
            <a:avLst>
              <a:gd name="adj1" fmla="val -1832403"/>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D9D8F9A3-6508-4B84-B002-7766E967C062}"/>
              </a:ext>
            </a:extLst>
          </p:cNvPr>
          <p:cNvSpPr txBox="1"/>
          <p:nvPr/>
        </p:nvSpPr>
        <p:spPr>
          <a:xfrm>
            <a:off x="734401" y="2457380"/>
            <a:ext cx="2432637" cy="246221"/>
          </a:xfrm>
          <a:prstGeom prst="rect">
            <a:avLst/>
          </a:prstGeom>
          <a:noFill/>
        </p:spPr>
        <p:txBody>
          <a:bodyPr wrap="square" lIns="0" tIns="0" rIns="0" bIns="0" rtlCol="0">
            <a:spAutoFit/>
          </a:bodyPr>
          <a:lstStyle/>
          <a:p>
            <a:pPr algn="ctr"/>
            <a:r>
              <a:rPr lang="en-US" sz="1600" dirty="0">
                <a:cs typeface="Arial"/>
              </a:rPr>
              <a:t>Inherits From</a:t>
            </a:r>
          </a:p>
        </p:txBody>
      </p:sp>
      <p:sp>
        <p:nvSpPr>
          <p:cNvPr id="24" name="Rectangle 23">
            <a:extLst>
              <a:ext uri="{FF2B5EF4-FFF2-40B4-BE49-F238E27FC236}">
                <a16:creationId xmlns:a16="http://schemas.microsoft.com/office/drawing/2014/main" id="{9BD5FE52-78C2-4DAF-93AA-F36F93CDF3B7}"/>
              </a:ext>
            </a:extLst>
          </p:cNvPr>
          <p:cNvSpPr/>
          <p:nvPr/>
        </p:nvSpPr>
        <p:spPr>
          <a:xfrm>
            <a:off x="3641765" y="2030678"/>
            <a:ext cx="1860470" cy="1077218"/>
          </a:xfrm>
          <a:prstGeom prst="rect">
            <a:avLst/>
          </a:prstGeom>
          <a:solidFill>
            <a:srgbClr val="FDF6E3"/>
          </a:solidFill>
        </p:spPr>
        <p:txBody>
          <a:bodyPr wrap="square">
            <a:spAutoFit/>
          </a:bodyPr>
          <a:lstStyle/>
          <a:p>
            <a:r>
              <a:rPr lang="en-US" sz="1600" dirty="0">
                <a:solidFill>
                  <a:srgbClr val="B58900"/>
                </a:solidFill>
                <a:highlight>
                  <a:srgbClr val="FDF6E3"/>
                </a:highlight>
                <a:latin typeface="Consolas" panose="020B0609020204030204" pitchFamily="49" charset="0"/>
              </a:rPr>
              <a:t>int</a:t>
            </a:r>
            <a:r>
              <a:rPr lang="en-US" sz="1600" dirty="0">
                <a:solidFill>
                  <a:srgbClr val="657B83"/>
                </a:solidFill>
                <a:highlight>
                  <a:srgbClr val="FDF6E3"/>
                </a:highlight>
                <a:latin typeface="Consolas" panose="020B0609020204030204" pitchFamily="49" charset="0"/>
              </a:rPr>
              <a:t> main</a:t>
            </a:r>
            <a:r>
              <a:rPr lang="en-US" sz="1600" dirty="0">
                <a:solidFill>
                  <a:srgbClr val="586E75"/>
                </a:solidFill>
                <a:highlight>
                  <a:srgbClr val="FDF6E3"/>
                </a:highlight>
                <a:latin typeface="Consolas" panose="020B0609020204030204" pitchFamily="49" charset="0"/>
              </a:rPr>
              <a:t>()</a:t>
            </a:r>
            <a:r>
              <a:rPr lang="en-US" sz="1600" dirty="0">
                <a:solidFill>
                  <a:srgbClr val="657B83"/>
                </a:solidFill>
                <a:highlight>
                  <a:srgbClr val="FDF6E3"/>
                </a:highlight>
                <a:latin typeface="Consolas" panose="020B0609020204030204" pitchFamily="49" charset="0"/>
              </a:rPr>
              <a:t> </a:t>
            </a:r>
            <a:r>
              <a:rPr lang="en-US" sz="1600" dirty="0">
                <a:solidFill>
                  <a:srgbClr val="586E75"/>
                </a:solidFill>
                <a:highlight>
                  <a:srgbClr val="FDF6E3"/>
                </a:highlight>
                <a:latin typeface="Consolas" panose="020B0609020204030204" pitchFamily="49" charset="0"/>
              </a:rPr>
              <a:t>{</a:t>
            </a:r>
            <a:endParaRPr lang="en-US" sz="1600" dirty="0">
              <a:solidFill>
                <a:srgbClr val="657B83"/>
              </a:solidFill>
              <a:highlight>
                <a:srgbClr val="FDF6E3"/>
              </a:highlight>
              <a:latin typeface="Consolas" panose="020B0609020204030204" pitchFamily="49" charset="0"/>
            </a:endParaRPr>
          </a:p>
          <a:p>
            <a:r>
              <a:rPr lang="en-US" sz="1600" dirty="0">
                <a:solidFill>
                  <a:srgbClr val="657B83"/>
                </a:solidFill>
                <a:highlight>
                  <a:srgbClr val="FDF6E3"/>
                </a:highlight>
                <a:latin typeface="Consolas" panose="020B0609020204030204" pitchFamily="49" charset="0"/>
              </a:rPr>
              <a:t>  Square </a:t>
            </a:r>
            <a:r>
              <a:rPr lang="en-US" sz="1600" dirty="0" err="1">
                <a:solidFill>
                  <a:srgbClr val="657B83"/>
                </a:solidFill>
                <a:highlight>
                  <a:srgbClr val="FDF6E3"/>
                </a:highlight>
                <a:latin typeface="Consolas" panose="020B0609020204030204" pitchFamily="49" charset="0"/>
              </a:rPr>
              <a:t>sq</a:t>
            </a:r>
            <a:r>
              <a:rPr lang="en-US" sz="1600" dirty="0">
                <a:solidFill>
                  <a:srgbClr val="586E75"/>
                </a:solidFill>
                <a:highlight>
                  <a:srgbClr val="FDF6E3"/>
                </a:highlight>
                <a:latin typeface="Consolas" panose="020B0609020204030204" pitchFamily="49" charset="0"/>
              </a:rPr>
              <a:t>;</a:t>
            </a:r>
            <a:endParaRPr lang="en-US" sz="1600" dirty="0">
              <a:solidFill>
                <a:srgbClr val="657B83"/>
              </a:solidFill>
              <a:highlight>
                <a:srgbClr val="FDF6E3"/>
              </a:highlight>
              <a:latin typeface="Consolas" panose="020B0609020204030204" pitchFamily="49" charset="0"/>
            </a:endParaRPr>
          </a:p>
          <a:p>
            <a:r>
              <a:rPr lang="en-US" sz="1600" dirty="0">
                <a:solidFill>
                  <a:srgbClr val="657B83"/>
                </a:solidFill>
                <a:highlight>
                  <a:srgbClr val="FDF6E3"/>
                </a:highlight>
                <a:latin typeface="Consolas" panose="020B0609020204030204" pitchFamily="49" charset="0"/>
              </a:rPr>
              <a:t>  </a:t>
            </a:r>
            <a:r>
              <a:rPr lang="en-US" sz="1600" dirty="0" err="1">
                <a:solidFill>
                  <a:srgbClr val="657B83"/>
                </a:solidFill>
                <a:highlight>
                  <a:srgbClr val="FDF6E3"/>
                </a:highlight>
                <a:latin typeface="Consolas" panose="020B0609020204030204" pitchFamily="49" charset="0"/>
              </a:rPr>
              <a:t>sq</a:t>
            </a:r>
            <a:r>
              <a:rPr lang="en-US" sz="1600" dirty="0" err="1">
                <a:solidFill>
                  <a:srgbClr val="586E75"/>
                </a:solidFill>
                <a:highlight>
                  <a:srgbClr val="FDF6E3"/>
                </a:highlight>
                <a:latin typeface="Consolas" panose="020B0609020204030204" pitchFamily="49" charset="0"/>
              </a:rPr>
              <a:t>.</a:t>
            </a:r>
            <a:r>
              <a:rPr lang="en-US" sz="1600" dirty="0" err="1">
                <a:solidFill>
                  <a:srgbClr val="657B83"/>
                </a:solidFill>
                <a:highlight>
                  <a:srgbClr val="FDF6E3"/>
                </a:highlight>
                <a:latin typeface="Consolas" panose="020B0609020204030204" pitchFamily="49" charset="0"/>
              </a:rPr>
              <a:t>draw</a:t>
            </a:r>
            <a:r>
              <a:rPr lang="en-US" sz="1600" dirty="0">
                <a:solidFill>
                  <a:srgbClr val="657B83"/>
                </a:solidFill>
                <a:highlight>
                  <a:srgbClr val="FDF6E3"/>
                </a:highlight>
                <a:latin typeface="Consolas" panose="020B0609020204030204" pitchFamily="49" charset="0"/>
              </a:rPr>
              <a:t> </a:t>
            </a:r>
            <a:r>
              <a:rPr lang="en-US" sz="1600" dirty="0">
                <a:solidFill>
                  <a:srgbClr val="586E75"/>
                </a:solidFill>
                <a:highlight>
                  <a:srgbClr val="FDF6E3"/>
                </a:highlight>
                <a:latin typeface="Consolas" panose="020B0609020204030204" pitchFamily="49" charset="0"/>
              </a:rPr>
              <a:t>();</a:t>
            </a:r>
            <a:endParaRPr lang="en-US" sz="1600" dirty="0">
              <a:solidFill>
                <a:srgbClr val="657B83"/>
              </a:solidFill>
              <a:highlight>
                <a:srgbClr val="FDF6E3"/>
              </a:highlight>
              <a:latin typeface="Consolas" panose="020B0609020204030204" pitchFamily="49" charset="0"/>
            </a:endParaRPr>
          </a:p>
          <a:p>
            <a:r>
              <a:rPr lang="en-US" sz="1600" dirty="0">
                <a:solidFill>
                  <a:srgbClr val="586E75"/>
                </a:solidFill>
                <a:highlight>
                  <a:srgbClr val="FDF6E3"/>
                </a:highlight>
                <a:latin typeface="Consolas" panose="020B0609020204030204" pitchFamily="49" charset="0"/>
              </a:rPr>
              <a:t>}</a:t>
            </a:r>
            <a:endParaRPr lang="en-US" sz="3600" dirty="0"/>
          </a:p>
        </p:txBody>
      </p:sp>
      <p:grpSp>
        <p:nvGrpSpPr>
          <p:cNvPr id="26" name="Group 25">
            <a:extLst>
              <a:ext uri="{FF2B5EF4-FFF2-40B4-BE49-F238E27FC236}">
                <a16:creationId xmlns:a16="http://schemas.microsoft.com/office/drawing/2014/main" id="{68D412C9-00F0-43AE-86E7-8B4CD9B41727}"/>
              </a:ext>
            </a:extLst>
          </p:cNvPr>
          <p:cNvGrpSpPr/>
          <p:nvPr/>
        </p:nvGrpSpPr>
        <p:grpSpPr>
          <a:xfrm>
            <a:off x="6283480" y="2832547"/>
            <a:ext cx="1920240" cy="1554480"/>
            <a:chOff x="5414208" y="1107424"/>
            <a:chExt cx="1828800" cy="1344706"/>
          </a:xfrm>
        </p:grpSpPr>
        <p:sp>
          <p:nvSpPr>
            <p:cNvPr id="27" name="Rectangle: Rounded Corners 26">
              <a:extLst>
                <a:ext uri="{FF2B5EF4-FFF2-40B4-BE49-F238E27FC236}">
                  <a16:creationId xmlns:a16="http://schemas.microsoft.com/office/drawing/2014/main" id="{F071C9E3-27E8-4BE4-8E1F-B87003506D82}"/>
                </a:ext>
              </a:extLst>
            </p:cNvPr>
            <p:cNvSpPr/>
            <p:nvPr/>
          </p:nvSpPr>
          <p:spPr>
            <a:xfrm>
              <a:off x="5414208" y="1107424"/>
              <a:ext cx="1828800" cy="1344706"/>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Shape</a:t>
              </a:r>
            </a:p>
            <a:p>
              <a:pPr marL="68580" defTabSz="685800" fontAlgn="base">
                <a:spcAft>
                  <a:spcPct val="0"/>
                </a:spcAft>
              </a:pPr>
              <a:r>
                <a:rPr lang="en-US" sz="1400" dirty="0">
                  <a:solidFill>
                    <a:prstClr val="black"/>
                  </a:solidFill>
                  <a:latin typeface="Consolas" panose="020B0609020204030204" pitchFamily="49" charset="0"/>
                  <a:cs typeface="Arial" panose="020B0604020202020204" pitchFamily="34" charset="0"/>
                </a:rPr>
                <a:t>draw()</a:t>
              </a:r>
            </a:p>
            <a:p>
              <a:endParaRPr lang="en-US" dirty="0"/>
            </a:p>
          </p:txBody>
        </p:sp>
        <p:cxnSp>
          <p:nvCxnSpPr>
            <p:cNvPr id="28" name="Straight Connector 27">
              <a:extLst>
                <a:ext uri="{FF2B5EF4-FFF2-40B4-BE49-F238E27FC236}">
                  <a16:creationId xmlns:a16="http://schemas.microsoft.com/office/drawing/2014/main" id="{3B23679D-E413-4E0B-8E56-E1848DAF7F45}"/>
                </a:ext>
              </a:extLst>
            </p:cNvPr>
            <p:cNvCxnSpPr/>
            <p:nvPr/>
          </p:nvCxnSpPr>
          <p:spPr>
            <a:xfrm>
              <a:off x="5414208" y="2025915"/>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2BF66A61-F0BD-475A-992F-F4E522CA4434}"/>
              </a:ext>
            </a:extLst>
          </p:cNvPr>
          <p:cNvGrpSpPr/>
          <p:nvPr/>
        </p:nvGrpSpPr>
        <p:grpSpPr>
          <a:xfrm>
            <a:off x="6253597" y="772818"/>
            <a:ext cx="1920240" cy="1554480"/>
            <a:chOff x="2252229" y="1854217"/>
            <a:chExt cx="1828800" cy="1203158"/>
          </a:xfrm>
        </p:grpSpPr>
        <p:sp>
          <p:nvSpPr>
            <p:cNvPr id="30" name="Rectangle: Rounded Corners 29">
              <a:extLst>
                <a:ext uri="{FF2B5EF4-FFF2-40B4-BE49-F238E27FC236}">
                  <a16:creationId xmlns:a16="http://schemas.microsoft.com/office/drawing/2014/main" id="{4603A8AB-6EE3-4308-B5BD-81E290A0E78B}"/>
                </a:ext>
              </a:extLst>
            </p:cNvPr>
            <p:cNvSpPr/>
            <p:nvPr/>
          </p:nvSpPr>
          <p:spPr>
            <a:xfrm>
              <a:off x="2252229" y="1854217"/>
              <a:ext cx="1828800" cy="1203158"/>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Square</a:t>
              </a:r>
            </a:p>
            <a:p>
              <a:pPr marL="68580" lvl="0" defTabSz="685800" fontAlgn="base">
                <a:spcAft>
                  <a:spcPct val="0"/>
                </a:spcAft>
              </a:pPr>
              <a:endParaRPr lang="en-US" sz="1200" dirty="0">
                <a:solidFill>
                  <a:prstClr val="black"/>
                </a:solidFill>
                <a:latin typeface="Consolas" panose="020B0609020204030204" pitchFamily="49" charset="0"/>
                <a:cs typeface="Arial" panose="020B0604020202020204" pitchFamily="34" charset="0"/>
              </a:endParaRPr>
            </a:p>
          </p:txBody>
        </p:sp>
        <p:cxnSp>
          <p:nvCxnSpPr>
            <p:cNvPr id="31" name="Straight Connector 30">
              <a:extLst>
                <a:ext uri="{FF2B5EF4-FFF2-40B4-BE49-F238E27FC236}">
                  <a16:creationId xmlns:a16="http://schemas.microsoft.com/office/drawing/2014/main" id="{1C2187CF-0ACC-432A-9407-15AA66A55162}"/>
                </a:ext>
              </a:extLst>
            </p:cNvPr>
            <p:cNvCxnSpPr/>
            <p:nvPr/>
          </p:nvCxnSpPr>
          <p:spPr>
            <a:xfrm>
              <a:off x="2252229" y="2675957"/>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Straight Arrow Connector 6">
            <a:extLst>
              <a:ext uri="{FF2B5EF4-FFF2-40B4-BE49-F238E27FC236}">
                <a16:creationId xmlns:a16="http://schemas.microsoft.com/office/drawing/2014/main" id="{921D2B21-6363-451E-8AF5-F4A6570BA7DE}"/>
              </a:ext>
            </a:extLst>
          </p:cNvPr>
          <p:cNvCxnSpPr>
            <a:cxnSpLocks/>
            <a:stCxn id="30" idx="3"/>
            <a:endCxn id="27" idx="3"/>
          </p:cNvCxnSpPr>
          <p:nvPr/>
        </p:nvCxnSpPr>
        <p:spPr>
          <a:xfrm>
            <a:off x="8173837" y="1550058"/>
            <a:ext cx="29883" cy="2059729"/>
          </a:xfrm>
          <a:prstGeom prst="curvedConnector3">
            <a:avLst>
              <a:gd name="adj1" fmla="val 1825660"/>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6E3F3577-F147-4573-AA4C-DFF8023CA58A}"/>
              </a:ext>
            </a:extLst>
          </p:cNvPr>
          <p:cNvSpPr txBox="1"/>
          <p:nvPr/>
        </p:nvSpPr>
        <p:spPr>
          <a:xfrm>
            <a:off x="6027281" y="2457379"/>
            <a:ext cx="2432637" cy="246221"/>
          </a:xfrm>
          <a:prstGeom prst="rect">
            <a:avLst/>
          </a:prstGeom>
          <a:noFill/>
        </p:spPr>
        <p:txBody>
          <a:bodyPr wrap="square" lIns="0" tIns="0" rIns="0" bIns="0" rtlCol="0">
            <a:spAutoFit/>
          </a:bodyPr>
          <a:lstStyle/>
          <a:p>
            <a:pPr algn="ctr"/>
            <a:r>
              <a:rPr lang="en-US" sz="1600" dirty="0">
                <a:cs typeface="Arial"/>
              </a:rPr>
              <a:t>Inherits From</a:t>
            </a:r>
          </a:p>
        </p:txBody>
      </p:sp>
      <p:grpSp>
        <p:nvGrpSpPr>
          <p:cNvPr id="42" name="Group 41">
            <a:extLst>
              <a:ext uri="{FF2B5EF4-FFF2-40B4-BE49-F238E27FC236}">
                <a16:creationId xmlns:a16="http://schemas.microsoft.com/office/drawing/2014/main" id="{56FD6302-7EE0-4F75-8BE7-09E40137125D}"/>
              </a:ext>
            </a:extLst>
          </p:cNvPr>
          <p:cNvGrpSpPr/>
          <p:nvPr/>
        </p:nvGrpSpPr>
        <p:grpSpPr>
          <a:xfrm>
            <a:off x="960717" y="768970"/>
            <a:ext cx="1920240" cy="1554480"/>
            <a:chOff x="2252229" y="1854217"/>
            <a:chExt cx="1828800" cy="1203158"/>
          </a:xfrm>
        </p:grpSpPr>
        <p:sp>
          <p:nvSpPr>
            <p:cNvPr id="43" name="Rectangle: Rounded Corners 42">
              <a:extLst>
                <a:ext uri="{FF2B5EF4-FFF2-40B4-BE49-F238E27FC236}">
                  <a16:creationId xmlns:a16="http://schemas.microsoft.com/office/drawing/2014/main" id="{EA7C6ACE-6BFA-4334-8610-E57B37D716CE}"/>
                </a:ext>
              </a:extLst>
            </p:cNvPr>
            <p:cNvSpPr/>
            <p:nvPr/>
          </p:nvSpPr>
          <p:spPr>
            <a:xfrm>
              <a:off x="2252229" y="1854217"/>
              <a:ext cx="1828800" cy="1203158"/>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Square</a:t>
              </a:r>
            </a:p>
            <a:p>
              <a:pPr marL="68580" lvl="0" defTabSz="685800" fontAlgn="base">
                <a:spcAft>
                  <a:spcPct val="0"/>
                </a:spcAft>
              </a:pPr>
              <a:r>
                <a:rPr lang="en-US" sz="1400" dirty="0">
                  <a:solidFill>
                    <a:prstClr val="black"/>
                  </a:solidFill>
                  <a:latin typeface="Consolas" panose="020B0609020204030204" pitchFamily="49" charset="0"/>
                  <a:cs typeface="Arial" panose="020B0604020202020204" pitchFamily="34" charset="0"/>
                </a:rPr>
                <a:t>draw()</a:t>
              </a:r>
            </a:p>
          </p:txBody>
        </p:sp>
        <p:cxnSp>
          <p:nvCxnSpPr>
            <p:cNvPr id="44" name="Straight Connector 43">
              <a:extLst>
                <a:ext uri="{FF2B5EF4-FFF2-40B4-BE49-F238E27FC236}">
                  <a16:creationId xmlns:a16="http://schemas.microsoft.com/office/drawing/2014/main" id="{6F675BF7-A1BB-4276-905B-E519ADE21671}"/>
                </a:ext>
              </a:extLst>
            </p:cNvPr>
            <p:cNvCxnSpPr/>
            <p:nvPr/>
          </p:nvCxnSpPr>
          <p:spPr>
            <a:xfrm>
              <a:off x="2252229" y="2675957"/>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14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8F11-7ACF-4BBD-895E-BDD5EDCFFF07}"/>
              </a:ext>
            </a:extLst>
          </p:cNvPr>
          <p:cNvSpPr>
            <a:spLocks noGrp="1"/>
          </p:cNvSpPr>
          <p:nvPr>
            <p:ph type="title"/>
          </p:nvPr>
        </p:nvSpPr>
        <p:spPr/>
        <p:txBody>
          <a:bodyPr/>
          <a:lstStyle/>
          <a:p>
            <a:r>
              <a:rPr lang="en-US" dirty="0" err="1"/>
              <a:t>ObjDigger's</a:t>
            </a:r>
            <a:r>
              <a:rPr lang="en-US" dirty="0"/>
              <a:t> Shortcomings</a:t>
            </a:r>
          </a:p>
        </p:txBody>
      </p:sp>
      <p:sp>
        <p:nvSpPr>
          <p:cNvPr id="3" name="Content Placeholder 2">
            <a:extLst>
              <a:ext uri="{FF2B5EF4-FFF2-40B4-BE49-F238E27FC236}">
                <a16:creationId xmlns:a16="http://schemas.microsoft.com/office/drawing/2014/main" id="{A81DEEB9-F6AE-421D-BD38-A9C3C7C5847B}"/>
              </a:ext>
            </a:extLst>
          </p:cNvPr>
          <p:cNvSpPr>
            <a:spLocks noGrp="1"/>
          </p:cNvSpPr>
          <p:nvPr>
            <p:ph idx="1"/>
          </p:nvPr>
        </p:nvSpPr>
        <p:spPr>
          <a:xfrm>
            <a:off x="381000" y="924503"/>
            <a:ext cx="8656673" cy="3662653"/>
          </a:xfrm>
          <a:noFill/>
        </p:spPr>
        <p:txBody>
          <a:bodyPr/>
          <a:lstStyle/>
          <a:p>
            <a:pPr lvl="1"/>
            <a:r>
              <a:rPr lang="en-US" sz="2400" dirty="0" err="1"/>
              <a:t>ObjDigger</a:t>
            </a:r>
            <a:r>
              <a:rPr lang="en-US" sz="2400" dirty="0"/>
              <a:t> makes mistakes on ambiguous scenarios</a:t>
            </a:r>
          </a:p>
          <a:p>
            <a:pPr lvl="2"/>
            <a:r>
              <a:rPr lang="en-US" sz="1800" dirty="0"/>
              <a:t>We tuned it so it was "usually" correct</a:t>
            </a:r>
          </a:p>
          <a:p>
            <a:pPr lvl="2"/>
            <a:r>
              <a:rPr lang="en-US" sz="1800" dirty="0"/>
              <a:t>But mistakes </a:t>
            </a:r>
            <a:r>
              <a:rPr lang="en-US" sz="1800" u="sng" dirty="0"/>
              <a:t>propagated</a:t>
            </a:r>
            <a:r>
              <a:rPr lang="en-US" sz="1800" dirty="0"/>
              <a:t> and caused more serious problems</a:t>
            </a:r>
          </a:p>
          <a:p>
            <a:pPr lvl="2"/>
            <a:endParaRPr lang="en-US" sz="1850" dirty="0"/>
          </a:p>
          <a:p>
            <a:pPr lvl="1"/>
            <a:r>
              <a:rPr lang="en-US" sz="2400" dirty="0" err="1"/>
              <a:t>ObjDigger</a:t>
            </a:r>
            <a:r>
              <a:rPr lang="en-US" sz="2400" dirty="0"/>
              <a:t> was written </a:t>
            </a:r>
            <a:r>
              <a:rPr lang="en-US" sz="2400" u="sng" dirty="0"/>
              <a:t>procedurally</a:t>
            </a:r>
            <a:r>
              <a:rPr lang="en-US" sz="2400" dirty="0"/>
              <a:t> in C++</a:t>
            </a:r>
          </a:p>
          <a:p>
            <a:pPr lvl="2"/>
            <a:r>
              <a:rPr lang="en-US" sz="1650" dirty="0">
                <a:solidFill>
                  <a:srgbClr val="859900"/>
                </a:solidFill>
                <a:highlight>
                  <a:srgbClr val="FDF6E3"/>
                </a:highlight>
                <a:latin typeface="Consolas" panose="020B0609020204030204" pitchFamily="49" charset="0"/>
              </a:rPr>
              <a:t>if</a:t>
            </a:r>
            <a:r>
              <a:rPr lang="en-US" sz="1650" dirty="0">
                <a:solidFill>
                  <a:srgbClr val="657B83"/>
                </a:solidFill>
                <a:highlight>
                  <a:srgbClr val="FDF6E3"/>
                </a:highlight>
                <a:latin typeface="Consolas" panose="020B0609020204030204" pitchFamily="49" charset="0"/>
              </a:rPr>
              <a:t> </a:t>
            </a:r>
            <a:r>
              <a:rPr lang="en-US" sz="1650" dirty="0">
                <a:solidFill>
                  <a:srgbClr val="586E75"/>
                </a:solidFill>
                <a:highlight>
                  <a:srgbClr val="FDF6E3"/>
                </a:highlight>
                <a:latin typeface="Consolas" panose="020B0609020204030204" pitchFamily="49" charset="0"/>
              </a:rPr>
              <a:t>(</a:t>
            </a:r>
            <a:r>
              <a:rPr lang="en-US" sz="1650" dirty="0" err="1">
                <a:solidFill>
                  <a:srgbClr val="657B83"/>
                </a:solidFill>
                <a:highlight>
                  <a:srgbClr val="FDF6E3"/>
                </a:highlight>
                <a:latin typeface="Consolas" panose="020B0609020204030204" pitchFamily="49" charset="0"/>
              </a:rPr>
              <a:t>ambiguous_scenario</a:t>
            </a:r>
            <a:r>
              <a:rPr lang="en-US" sz="1650" dirty="0">
                <a:solidFill>
                  <a:srgbClr val="586E75"/>
                </a:solidFill>
                <a:highlight>
                  <a:srgbClr val="FDF6E3"/>
                </a:highlight>
                <a:latin typeface="Consolas" panose="020B0609020204030204" pitchFamily="49" charset="0"/>
              </a:rPr>
              <a:t>)</a:t>
            </a:r>
            <a:r>
              <a:rPr lang="en-US" sz="1650" dirty="0">
                <a:solidFill>
                  <a:srgbClr val="657B83"/>
                </a:solidFill>
                <a:highlight>
                  <a:srgbClr val="FDF6E3"/>
                </a:highlight>
                <a:latin typeface="Consolas" panose="020B0609020204030204" pitchFamily="49" charset="0"/>
              </a:rPr>
              <a:t> </a:t>
            </a:r>
            <a:r>
              <a:rPr lang="en-US" sz="1650" dirty="0">
                <a:solidFill>
                  <a:srgbClr val="586E75"/>
                </a:solidFill>
                <a:highlight>
                  <a:srgbClr val="FDF6E3"/>
                </a:highlight>
                <a:latin typeface="Consolas" panose="020B0609020204030204" pitchFamily="49" charset="0"/>
              </a:rPr>
              <a:t>{</a:t>
            </a:r>
            <a:r>
              <a:rPr lang="en-US" sz="1650" dirty="0">
                <a:solidFill>
                  <a:srgbClr val="657B83"/>
                </a:solidFill>
                <a:highlight>
                  <a:srgbClr val="FDF6E3"/>
                </a:highlight>
                <a:latin typeface="Consolas" panose="020B0609020204030204" pitchFamily="49" charset="0"/>
              </a:rPr>
              <a:t> classes</a:t>
            </a:r>
            <a:r>
              <a:rPr lang="en-US" sz="1650" dirty="0">
                <a:solidFill>
                  <a:srgbClr val="586E75"/>
                </a:solidFill>
                <a:highlight>
                  <a:srgbClr val="FDF6E3"/>
                </a:highlight>
                <a:latin typeface="Consolas" panose="020B0609020204030204" pitchFamily="49" charset="0"/>
              </a:rPr>
              <a:t>[</a:t>
            </a:r>
            <a:r>
              <a:rPr lang="en-US" sz="1650" dirty="0">
                <a:solidFill>
                  <a:srgbClr val="657B83"/>
                </a:solidFill>
                <a:highlight>
                  <a:srgbClr val="FDF6E3"/>
                </a:highlight>
                <a:latin typeface="Consolas" panose="020B0609020204030204" pitchFamily="49" charset="0"/>
              </a:rPr>
              <a:t>foo</a:t>
            </a:r>
            <a:r>
              <a:rPr lang="en-US" sz="1650" dirty="0">
                <a:solidFill>
                  <a:srgbClr val="586E75"/>
                </a:solidFill>
                <a:highlight>
                  <a:srgbClr val="FDF6E3"/>
                </a:highlight>
                <a:latin typeface="Consolas" panose="020B0609020204030204" pitchFamily="49" charset="0"/>
              </a:rPr>
              <a:t>].</a:t>
            </a:r>
            <a:r>
              <a:rPr lang="en-US" sz="1650" dirty="0" err="1">
                <a:solidFill>
                  <a:srgbClr val="657B83"/>
                </a:solidFill>
                <a:highlight>
                  <a:srgbClr val="FDF6E3"/>
                </a:highlight>
                <a:latin typeface="Consolas" panose="020B0609020204030204" pitchFamily="49" charset="0"/>
              </a:rPr>
              <a:t>add_method</a:t>
            </a:r>
            <a:r>
              <a:rPr lang="en-US" sz="1650" dirty="0">
                <a:solidFill>
                  <a:srgbClr val="586E75"/>
                </a:solidFill>
                <a:highlight>
                  <a:srgbClr val="FDF6E3"/>
                </a:highlight>
                <a:latin typeface="Consolas" panose="020B0609020204030204" pitchFamily="49" charset="0"/>
              </a:rPr>
              <a:t>(</a:t>
            </a:r>
            <a:r>
              <a:rPr lang="en-US" sz="1650" dirty="0">
                <a:solidFill>
                  <a:srgbClr val="657B83"/>
                </a:solidFill>
                <a:highlight>
                  <a:srgbClr val="FDF6E3"/>
                </a:highlight>
                <a:latin typeface="Consolas" panose="020B0609020204030204" pitchFamily="49" charset="0"/>
              </a:rPr>
              <a:t>bar</a:t>
            </a:r>
            <a:r>
              <a:rPr lang="en-US" sz="1650" dirty="0">
                <a:solidFill>
                  <a:srgbClr val="586E75"/>
                </a:solidFill>
                <a:highlight>
                  <a:srgbClr val="FDF6E3"/>
                </a:highlight>
                <a:latin typeface="Consolas" panose="020B0609020204030204" pitchFamily="49" charset="0"/>
              </a:rPr>
              <a:t>); } // guess</a:t>
            </a:r>
            <a:r>
              <a:rPr lang="en-US" sz="1650" dirty="0">
                <a:solidFill>
                  <a:srgbClr val="657B83"/>
                </a:solidFill>
                <a:highlight>
                  <a:srgbClr val="FDF6E3"/>
                </a:highlight>
                <a:latin typeface="Consolas" panose="020B0609020204030204" pitchFamily="49" charset="0"/>
              </a:rPr>
              <a:t>!</a:t>
            </a:r>
            <a:endParaRPr lang="en-US" sz="1650" dirty="0">
              <a:solidFill>
                <a:srgbClr val="586E75"/>
              </a:solidFill>
              <a:highlight>
                <a:srgbClr val="FDF6E3"/>
              </a:highlight>
              <a:latin typeface="Consolas" panose="020B0609020204030204" pitchFamily="49" charset="0"/>
            </a:endParaRPr>
          </a:p>
          <a:p>
            <a:pPr lvl="2"/>
            <a:r>
              <a:rPr lang="en-US" sz="1800" dirty="0"/>
              <a:t>There was no mechanism to detect mistakes and repair them</a:t>
            </a:r>
          </a:p>
          <a:p>
            <a:pPr lvl="1"/>
            <a:endParaRPr lang="en-US" sz="1950" dirty="0"/>
          </a:p>
          <a:p>
            <a:pPr lvl="1"/>
            <a:r>
              <a:rPr lang="en-US" sz="2400" dirty="0"/>
              <a:t>Improving accuracy became more and more difficult</a:t>
            </a:r>
          </a:p>
          <a:p>
            <a:pPr marL="342900" lvl="2" indent="0">
              <a:buNone/>
            </a:pPr>
            <a:endParaRPr lang="en-US" sz="1800" dirty="0"/>
          </a:p>
        </p:txBody>
      </p:sp>
      <p:sp>
        <p:nvSpPr>
          <p:cNvPr id="4" name="Picture Placeholder 3">
            <a:extLst>
              <a:ext uri="{FF2B5EF4-FFF2-40B4-BE49-F238E27FC236}">
                <a16:creationId xmlns:a16="http://schemas.microsoft.com/office/drawing/2014/main" id="{54A4B158-6D16-4DA0-A55E-BB9C56FA3CBA}"/>
              </a:ext>
            </a:extLst>
          </p:cNvPr>
          <p:cNvSpPr>
            <a:spLocks noGrp="1"/>
          </p:cNvSpPr>
          <p:nvPr>
            <p:ph type="pic" sz="quarter" idx="11"/>
          </p:nvPr>
        </p:nvSpPr>
        <p:spPr/>
      </p:sp>
      <p:sp>
        <p:nvSpPr>
          <p:cNvPr id="5" name="Text Placeholder 4">
            <a:extLst>
              <a:ext uri="{FF2B5EF4-FFF2-40B4-BE49-F238E27FC236}">
                <a16:creationId xmlns:a16="http://schemas.microsoft.com/office/drawing/2014/main" id="{62612ADC-45FA-4660-8AC4-76BE09353E9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1563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DEB2-2337-49CE-9B6D-5A93DE454650}"/>
              </a:ext>
            </a:extLst>
          </p:cNvPr>
          <p:cNvSpPr>
            <a:spLocks noGrp="1"/>
          </p:cNvSpPr>
          <p:nvPr>
            <p:ph type="title"/>
          </p:nvPr>
        </p:nvSpPr>
        <p:spPr/>
        <p:txBody>
          <a:bodyPr/>
          <a:lstStyle/>
          <a:p>
            <a:r>
              <a:rPr lang="en-US" dirty="0" err="1"/>
              <a:t>OOAnalyzer</a:t>
            </a:r>
            <a:endParaRPr lang="en-US" dirty="0"/>
          </a:p>
        </p:txBody>
      </p:sp>
      <p:sp>
        <p:nvSpPr>
          <p:cNvPr id="3" name="Content Placeholder 2">
            <a:extLst>
              <a:ext uri="{FF2B5EF4-FFF2-40B4-BE49-F238E27FC236}">
                <a16:creationId xmlns:a16="http://schemas.microsoft.com/office/drawing/2014/main" id="{62AE9FB3-BB5D-4EAF-8ABE-ADF1BFFC337C}"/>
              </a:ext>
            </a:extLst>
          </p:cNvPr>
          <p:cNvSpPr>
            <a:spLocks noGrp="1"/>
          </p:cNvSpPr>
          <p:nvPr>
            <p:ph idx="1"/>
          </p:nvPr>
        </p:nvSpPr>
        <p:spPr>
          <a:xfrm>
            <a:off x="381001" y="807544"/>
            <a:ext cx="8340968" cy="3662653"/>
          </a:xfrm>
        </p:spPr>
        <p:txBody>
          <a:bodyPr/>
          <a:lstStyle/>
          <a:p>
            <a:r>
              <a:rPr lang="en-US" sz="2200" dirty="0" err="1"/>
              <a:t>OOAnalyzer</a:t>
            </a:r>
            <a:r>
              <a:rPr lang="en-US" sz="2200" dirty="0"/>
              <a:t> was designed to overcome </a:t>
            </a:r>
            <a:r>
              <a:rPr lang="en-US" sz="2200" dirty="0" err="1"/>
              <a:t>ObjDigger's</a:t>
            </a:r>
            <a:r>
              <a:rPr lang="en-US" sz="2200" dirty="0"/>
              <a:t> shortcomings</a:t>
            </a:r>
          </a:p>
          <a:p>
            <a:pPr lvl="1"/>
            <a:endParaRPr lang="en-US" sz="2400" dirty="0"/>
          </a:p>
          <a:p>
            <a:pPr lvl="1"/>
            <a:r>
              <a:rPr lang="en-US" sz="2200" dirty="0"/>
              <a:t>Reasoning implemented in Prolog</a:t>
            </a:r>
          </a:p>
          <a:p>
            <a:pPr lvl="1"/>
            <a:endParaRPr lang="en-US" sz="2400" dirty="0"/>
          </a:p>
          <a:p>
            <a:pPr lvl="1"/>
            <a:r>
              <a:rPr lang="en-US" sz="2200" dirty="0"/>
              <a:t>Hypothetical reasoning</a:t>
            </a:r>
          </a:p>
          <a:p>
            <a:pPr lvl="2"/>
            <a:r>
              <a:rPr lang="en-US" sz="1800" dirty="0"/>
              <a:t>Detect ambiguous scenarios, and make best guess first</a:t>
            </a:r>
          </a:p>
          <a:p>
            <a:pPr lvl="2"/>
            <a:r>
              <a:rPr lang="en-US" sz="1800" u="sng" dirty="0"/>
              <a:t>New</a:t>
            </a:r>
            <a:r>
              <a:rPr lang="en-US" sz="1800" dirty="0"/>
              <a:t>: detect when guesses introduce inconsistency and undo them</a:t>
            </a:r>
          </a:p>
          <a:p>
            <a:pPr lvl="2"/>
            <a:r>
              <a:rPr lang="en-US" sz="1800" dirty="0"/>
              <a:t>Implemented using Prolog backtracking</a:t>
            </a:r>
          </a:p>
          <a:p>
            <a:pPr lvl="1"/>
            <a:endParaRPr lang="en-US" dirty="0"/>
          </a:p>
          <a:p>
            <a:pPr lvl="1"/>
            <a:r>
              <a:rPr lang="en-US" sz="2200" dirty="0"/>
              <a:t>Reasoning is defined using </a:t>
            </a:r>
            <a:r>
              <a:rPr lang="en-US" sz="2200" u="sng" dirty="0"/>
              <a:t>declarative</a:t>
            </a:r>
            <a:r>
              <a:rPr lang="en-US" sz="2200" dirty="0"/>
              <a:t> rules</a:t>
            </a:r>
          </a:p>
          <a:p>
            <a:pPr lvl="2"/>
            <a:r>
              <a:rPr lang="en-US" sz="1800" dirty="0"/>
              <a:t>Much easier to understand and maintain</a:t>
            </a:r>
          </a:p>
        </p:txBody>
      </p:sp>
      <p:sp>
        <p:nvSpPr>
          <p:cNvPr id="4" name="Picture Placeholder 3">
            <a:extLst>
              <a:ext uri="{FF2B5EF4-FFF2-40B4-BE49-F238E27FC236}">
                <a16:creationId xmlns:a16="http://schemas.microsoft.com/office/drawing/2014/main" id="{C38B3C66-01F2-451E-9C94-A6493BA12D6B}"/>
              </a:ext>
            </a:extLst>
          </p:cNvPr>
          <p:cNvSpPr>
            <a:spLocks noGrp="1"/>
          </p:cNvSpPr>
          <p:nvPr>
            <p:ph type="pic" sz="quarter" idx="11"/>
          </p:nvPr>
        </p:nvSpPr>
        <p:spPr/>
      </p:sp>
      <p:sp>
        <p:nvSpPr>
          <p:cNvPr id="5" name="Text Placeholder 4">
            <a:extLst>
              <a:ext uri="{FF2B5EF4-FFF2-40B4-BE49-F238E27FC236}">
                <a16:creationId xmlns:a16="http://schemas.microsoft.com/office/drawing/2014/main" id="{D690C4DC-39C8-4FF1-8EB3-197A957B758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4716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CF16B27-C062-4297-898F-67B998C43EB2}"/>
              </a:ext>
            </a:extLst>
          </p:cNvPr>
          <p:cNvSpPr>
            <a:spLocks noGrp="1"/>
          </p:cNvSpPr>
          <p:nvPr>
            <p:ph type="body" sz="quarter" idx="10"/>
          </p:nvPr>
        </p:nvSpPr>
        <p:spPr/>
        <p:txBody>
          <a:bodyPr/>
          <a:lstStyle/>
          <a:p>
            <a:r>
              <a:rPr lang="en-US" dirty="0" err="1"/>
              <a:t>OOAnalyzer</a:t>
            </a:r>
            <a:r>
              <a:rPr lang="en-US" dirty="0"/>
              <a:t> System Design</a:t>
            </a:r>
          </a:p>
        </p:txBody>
      </p:sp>
      <p:sp>
        <p:nvSpPr>
          <p:cNvPr id="8" name="Title 7">
            <a:extLst>
              <a:ext uri="{FF2B5EF4-FFF2-40B4-BE49-F238E27FC236}">
                <a16:creationId xmlns:a16="http://schemas.microsoft.com/office/drawing/2014/main" id="{501EA2E4-05AE-46D7-8D5A-65C71BC155E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36887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2126F13-4388-449F-8E71-18A03B03C845}"/>
              </a:ext>
            </a:extLst>
          </p:cNvPr>
          <p:cNvGrpSpPr/>
          <p:nvPr/>
        </p:nvGrpSpPr>
        <p:grpSpPr>
          <a:xfrm>
            <a:off x="1727195" y="184580"/>
            <a:ext cx="2376417" cy="933297"/>
            <a:chOff x="-1088231" y="1012198"/>
            <a:chExt cx="3168554" cy="1244396"/>
          </a:xfrm>
        </p:grpSpPr>
        <p:sp>
          <p:nvSpPr>
            <p:cNvPr id="7" name="TextBox 6">
              <a:extLst>
                <a:ext uri="{FF2B5EF4-FFF2-40B4-BE49-F238E27FC236}">
                  <a16:creationId xmlns:a16="http://schemas.microsoft.com/office/drawing/2014/main" id="{306E01F9-B7A4-444B-9C66-27EC9BBAE3DE}"/>
                </a:ext>
              </a:extLst>
            </p:cNvPr>
            <p:cNvSpPr txBox="1"/>
            <p:nvPr/>
          </p:nvSpPr>
          <p:spPr>
            <a:xfrm>
              <a:off x="-1088231" y="1015759"/>
              <a:ext cx="2028523" cy="1231107"/>
            </a:xfrm>
            <a:prstGeom prst="rect">
              <a:avLst/>
            </a:prstGeom>
            <a:noFill/>
          </p:spPr>
          <p:txBody>
            <a:bodyPr wrap="square" rtlCol="0">
              <a:spAutoFit/>
            </a:bodyPr>
            <a:lstStyle/>
            <a:p>
              <a:pPr algn="ctr"/>
              <a:r>
                <a:rPr lang="en-US" sz="2700" dirty="0">
                  <a:latin typeface="Consolas" panose="020B0609020204030204" pitchFamily="49" charset="0"/>
                </a:rPr>
                <a:t>C++</a:t>
              </a:r>
            </a:p>
            <a:p>
              <a:pPr algn="ctr"/>
              <a:r>
                <a:rPr lang="en-US" sz="2700" dirty="0">
                  <a:latin typeface="Consolas" panose="020B0609020204030204" pitchFamily="49" charset="0"/>
                </a:rPr>
                <a:t>Binary</a:t>
              </a:r>
            </a:p>
          </p:txBody>
        </p:sp>
        <p:pic>
          <p:nvPicPr>
            <p:cNvPr id="8" name="Picture 7">
              <a:extLst>
                <a:ext uri="{FF2B5EF4-FFF2-40B4-BE49-F238E27FC236}">
                  <a16:creationId xmlns:a16="http://schemas.microsoft.com/office/drawing/2014/main" id="{0E1F15AF-B301-44A0-9DCC-68E86B964D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27" y="1012198"/>
              <a:ext cx="1244396" cy="1244396"/>
            </a:xfrm>
            <a:prstGeom prst="rect">
              <a:avLst/>
            </a:prstGeom>
          </p:spPr>
        </p:pic>
      </p:grpSp>
      <p:sp>
        <p:nvSpPr>
          <p:cNvPr id="3" name="Rectangle 2">
            <a:extLst>
              <a:ext uri="{FF2B5EF4-FFF2-40B4-BE49-F238E27FC236}">
                <a16:creationId xmlns:a16="http://schemas.microsoft.com/office/drawing/2014/main" id="{668DADD9-C333-4ECE-A547-CF4CA5467DE6}"/>
              </a:ext>
            </a:extLst>
          </p:cNvPr>
          <p:cNvSpPr/>
          <p:nvPr/>
        </p:nvSpPr>
        <p:spPr>
          <a:xfrm>
            <a:off x="5611424" y="200910"/>
            <a:ext cx="1521393" cy="923330"/>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Pharos Framework</a:t>
            </a:r>
          </a:p>
          <a:p>
            <a:pPr algn="ctr"/>
            <a:r>
              <a:rPr lang="en-US" dirty="0"/>
              <a:t>Fact Exporter</a:t>
            </a:r>
          </a:p>
        </p:txBody>
      </p:sp>
      <p:sp>
        <p:nvSpPr>
          <p:cNvPr id="10" name="Rectangle 9">
            <a:extLst>
              <a:ext uri="{FF2B5EF4-FFF2-40B4-BE49-F238E27FC236}">
                <a16:creationId xmlns:a16="http://schemas.microsoft.com/office/drawing/2014/main" id="{4BF7896D-BF52-4BCC-970E-1C751C568CC7}"/>
              </a:ext>
            </a:extLst>
          </p:cNvPr>
          <p:cNvSpPr/>
          <p:nvPr/>
        </p:nvSpPr>
        <p:spPr>
          <a:xfrm>
            <a:off x="803724" y="1949571"/>
            <a:ext cx="1521393" cy="923330"/>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Forward Reasoning</a:t>
            </a:r>
          </a:p>
        </p:txBody>
      </p:sp>
      <p:sp>
        <p:nvSpPr>
          <p:cNvPr id="11" name="Rectangle 10">
            <a:extLst>
              <a:ext uri="{FF2B5EF4-FFF2-40B4-BE49-F238E27FC236}">
                <a16:creationId xmlns:a16="http://schemas.microsoft.com/office/drawing/2014/main" id="{19C75B31-8F9B-4BD9-B41E-107D4A4FD415}"/>
              </a:ext>
            </a:extLst>
          </p:cNvPr>
          <p:cNvSpPr/>
          <p:nvPr/>
        </p:nvSpPr>
        <p:spPr>
          <a:xfrm>
            <a:off x="3799284" y="1949571"/>
            <a:ext cx="1521393" cy="923330"/>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Hypothetical Reasoning</a:t>
            </a:r>
          </a:p>
        </p:txBody>
      </p:sp>
      <p:sp>
        <p:nvSpPr>
          <p:cNvPr id="12" name="Rectangle 11">
            <a:extLst>
              <a:ext uri="{FF2B5EF4-FFF2-40B4-BE49-F238E27FC236}">
                <a16:creationId xmlns:a16="http://schemas.microsoft.com/office/drawing/2014/main" id="{C412B42F-F343-42F2-A754-804C201A89CC}"/>
              </a:ext>
            </a:extLst>
          </p:cNvPr>
          <p:cNvSpPr/>
          <p:nvPr/>
        </p:nvSpPr>
        <p:spPr>
          <a:xfrm>
            <a:off x="6794844" y="1949571"/>
            <a:ext cx="1521393" cy="923330"/>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Consistency Checking</a:t>
            </a:r>
          </a:p>
        </p:txBody>
      </p:sp>
      <p:pic>
        <p:nvPicPr>
          <p:cNvPr id="26" name="Picture 25">
            <a:extLst>
              <a:ext uri="{FF2B5EF4-FFF2-40B4-BE49-F238E27FC236}">
                <a16:creationId xmlns:a16="http://schemas.microsoft.com/office/drawing/2014/main" id="{D957C957-9FAA-42D1-929F-C668C7D884A4}"/>
              </a:ext>
            </a:extLst>
          </p:cNvPr>
          <p:cNvPicPr>
            <a:picLocks noChangeAspect="1"/>
          </p:cNvPicPr>
          <p:nvPr/>
        </p:nvPicPr>
        <p:blipFill>
          <a:blip r:embed="rId4"/>
          <a:stretch>
            <a:fillRect/>
          </a:stretch>
        </p:blipFill>
        <p:spPr>
          <a:xfrm>
            <a:off x="4440832" y="3396110"/>
            <a:ext cx="2874778" cy="1684000"/>
          </a:xfrm>
          <a:prstGeom prst="rect">
            <a:avLst/>
          </a:prstGeom>
          <a:effectLst>
            <a:outerShdw blurRad="50800" dist="38100" dir="2700000" algn="tl" rotWithShape="0">
              <a:prstClr val="black">
                <a:alpha val="40000"/>
              </a:prstClr>
            </a:outerShdw>
          </a:effectLst>
        </p:spPr>
      </p:pic>
      <p:cxnSp>
        <p:nvCxnSpPr>
          <p:cNvPr id="28" name="Straight Arrow Connector 27">
            <a:extLst>
              <a:ext uri="{FF2B5EF4-FFF2-40B4-BE49-F238E27FC236}">
                <a16:creationId xmlns:a16="http://schemas.microsoft.com/office/drawing/2014/main" id="{CA0C045B-4FE5-4F94-9944-BB10CDF43C1F}"/>
              </a:ext>
            </a:extLst>
          </p:cNvPr>
          <p:cNvCxnSpPr>
            <a:stCxn id="8" idx="3"/>
            <a:endCxn id="3" idx="1"/>
          </p:cNvCxnSpPr>
          <p:nvPr/>
        </p:nvCxnSpPr>
        <p:spPr>
          <a:xfrm>
            <a:off x="4103611" y="651229"/>
            <a:ext cx="1507813" cy="1134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0" name="Rectangle 29">
            <a:extLst>
              <a:ext uri="{FF2B5EF4-FFF2-40B4-BE49-F238E27FC236}">
                <a16:creationId xmlns:a16="http://schemas.microsoft.com/office/drawing/2014/main" id="{B75B32C7-D783-4EB5-9588-F9F8D7BB794F}"/>
              </a:ext>
            </a:extLst>
          </p:cNvPr>
          <p:cNvSpPr/>
          <p:nvPr/>
        </p:nvSpPr>
        <p:spPr>
          <a:xfrm>
            <a:off x="381000" y="1538672"/>
            <a:ext cx="8276616" cy="1540077"/>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7EB441EF-845A-4C34-AA66-C9562355B1A1}"/>
              </a:ext>
            </a:extLst>
          </p:cNvPr>
          <p:cNvCxnSpPr>
            <a:cxnSpLocks/>
            <a:stCxn id="3" idx="2"/>
            <a:endCxn id="10" idx="1"/>
          </p:cNvCxnSpPr>
          <p:nvPr/>
        </p:nvCxnSpPr>
        <p:spPr>
          <a:xfrm rot="5400000">
            <a:off x="2944425" y="-1016460"/>
            <a:ext cx="1286996" cy="5568397"/>
          </a:xfrm>
          <a:prstGeom prst="curvedConnector4">
            <a:avLst>
              <a:gd name="adj1" fmla="val 32064"/>
              <a:gd name="adj2" fmla="val 104105"/>
            </a:avLst>
          </a:prstGeom>
          <a:ln w="38100">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B7441EED-A395-46F3-8218-2910163CFE19}"/>
              </a:ext>
            </a:extLst>
          </p:cNvPr>
          <p:cNvCxnSpPr>
            <a:cxnSpLocks/>
            <a:stCxn id="10" idx="3"/>
            <a:endCxn id="11" idx="1"/>
          </p:cNvCxnSpPr>
          <p:nvPr/>
        </p:nvCxnSpPr>
        <p:spPr>
          <a:xfrm>
            <a:off x="2325117" y="2411236"/>
            <a:ext cx="1474167" cy="0"/>
          </a:xfrm>
          <a:prstGeom prst="straightConnector1">
            <a:avLst/>
          </a:prstGeom>
          <a:ln w="38100">
            <a:headEnd type="triangle"/>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2CBE7A8E-0839-46A4-9484-5DAD3BE6E720}"/>
              </a:ext>
            </a:extLst>
          </p:cNvPr>
          <p:cNvCxnSpPr>
            <a:cxnSpLocks/>
            <a:stCxn id="11" idx="3"/>
            <a:endCxn id="12" idx="1"/>
          </p:cNvCxnSpPr>
          <p:nvPr/>
        </p:nvCxnSpPr>
        <p:spPr>
          <a:xfrm>
            <a:off x="5320677" y="2411236"/>
            <a:ext cx="1474167" cy="0"/>
          </a:xfrm>
          <a:prstGeom prst="straightConnector1">
            <a:avLst/>
          </a:prstGeom>
          <a:ln w="38100">
            <a:headEnd type="triangle"/>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BDB938A1-769A-43FB-91AD-E531EC9EA6EB}"/>
              </a:ext>
            </a:extLst>
          </p:cNvPr>
          <p:cNvCxnSpPr>
            <a:cxnSpLocks/>
            <a:stCxn id="12" idx="3"/>
            <a:endCxn id="26" idx="3"/>
          </p:cNvCxnSpPr>
          <p:nvPr/>
        </p:nvCxnSpPr>
        <p:spPr>
          <a:xfrm flipH="1">
            <a:off x="7315610" y="2411236"/>
            <a:ext cx="1000627" cy="1826874"/>
          </a:xfrm>
          <a:prstGeom prst="curvedConnector3">
            <a:avLst>
              <a:gd name="adj1" fmla="val -22846"/>
            </a:avLst>
          </a:prstGeom>
          <a:ln w="38100">
            <a:tailEnd type="triangle"/>
          </a:ln>
        </p:spPr>
        <p:style>
          <a:lnRef idx="3">
            <a:schemeClr val="dk1"/>
          </a:lnRef>
          <a:fillRef idx="0">
            <a:schemeClr val="dk1"/>
          </a:fillRef>
          <a:effectRef idx="2">
            <a:schemeClr val="dk1"/>
          </a:effectRef>
          <a:fontRef idx="minor">
            <a:schemeClr val="tx1"/>
          </a:fontRef>
        </p:style>
      </p:cxnSp>
      <p:sp>
        <p:nvSpPr>
          <p:cNvPr id="54" name="TextBox 53">
            <a:extLst>
              <a:ext uri="{FF2B5EF4-FFF2-40B4-BE49-F238E27FC236}">
                <a16:creationId xmlns:a16="http://schemas.microsoft.com/office/drawing/2014/main" id="{F00F51DF-EF97-4849-A6D7-9B3880F5EAE4}"/>
              </a:ext>
            </a:extLst>
          </p:cNvPr>
          <p:cNvSpPr txBox="1"/>
          <p:nvPr/>
        </p:nvSpPr>
        <p:spPr>
          <a:xfrm>
            <a:off x="2517087" y="1505561"/>
            <a:ext cx="4004442" cy="338554"/>
          </a:xfrm>
          <a:prstGeom prst="rect">
            <a:avLst/>
          </a:prstGeom>
          <a:noFill/>
        </p:spPr>
        <p:txBody>
          <a:bodyPr wrap="square" lIns="0" tIns="0" rIns="0" bIns="0" rtlCol="0">
            <a:spAutoFit/>
          </a:bodyPr>
          <a:lstStyle/>
          <a:p>
            <a:pPr algn="ctr"/>
            <a:r>
              <a:rPr lang="en-US" sz="2200" dirty="0">
                <a:cs typeface="Arial"/>
              </a:rPr>
              <a:t>Prolog Reasoning</a:t>
            </a:r>
          </a:p>
        </p:txBody>
      </p:sp>
      <p:pic>
        <p:nvPicPr>
          <p:cNvPr id="17" name="Picture 2" descr="gennari_pharos_figure1_08282017.png">
            <a:extLst>
              <a:ext uri="{FF2B5EF4-FFF2-40B4-BE49-F238E27FC236}">
                <a16:creationId xmlns:a16="http://schemas.microsoft.com/office/drawing/2014/main" id="{E8F3C51F-C532-412D-87F9-F2E5D93FA4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6909" y="3415150"/>
            <a:ext cx="2334214" cy="16459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7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30" grpId="0" animBg="1"/>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DEFC-E327-46D2-BB91-CD89AD73568D}"/>
              </a:ext>
            </a:extLst>
          </p:cNvPr>
          <p:cNvSpPr>
            <a:spLocks noGrp="1"/>
          </p:cNvSpPr>
          <p:nvPr>
            <p:ph type="title"/>
          </p:nvPr>
        </p:nvSpPr>
        <p:spPr/>
        <p:txBody>
          <a:bodyPr/>
          <a:lstStyle/>
          <a:p>
            <a:r>
              <a:rPr lang="en-US" dirty="0"/>
              <a:t>Fact Exporter</a:t>
            </a:r>
          </a:p>
        </p:txBody>
      </p:sp>
      <p:sp>
        <p:nvSpPr>
          <p:cNvPr id="3" name="Content Placeholder 2">
            <a:extLst>
              <a:ext uri="{FF2B5EF4-FFF2-40B4-BE49-F238E27FC236}">
                <a16:creationId xmlns:a16="http://schemas.microsoft.com/office/drawing/2014/main" id="{073B3395-DF93-49B6-BA31-BD69766EC31F}"/>
              </a:ext>
            </a:extLst>
          </p:cNvPr>
          <p:cNvSpPr>
            <a:spLocks noGrp="1"/>
          </p:cNvSpPr>
          <p:nvPr>
            <p:ph idx="1"/>
          </p:nvPr>
        </p:nvSpPr>
        <p:spPr>
          <a:xfrm>
            <a:off x="381001" y="924504"/>
            <a:ext cx="8340968" cy="3215144"/>
          </a:xfrm>
        </p:spPr>
        <p:txBody>
          <a:bodyPr/>
          <a:lstStyle/>
          <a:p>
            <a:pPr lvl="1" indent="-128588"/>
            <a:r>
              <a:rPr lang="en-US" sz="1800" dirty="0"/>
              <a:t>Uses conventional binary analysis to produce </a:t>
            </a:r>
            <a:r>
              <a:rPr lang="en-US" sz="1800" u="sng" dirty="0"/>
              <a:t>initial</a:t>
            </a:r>
            <a:r>
              <a:rPr lang="en-US" sz="1800" dirty="0"/>
              <a:t> facts about the program</a:t>
            </a:r>
          </a:p>
          <a:p>
            <a:pPr lvl="2"/>
            <a:r>
              <a:rPr lang="en-US" sz="1650" dirty="0"/>
              <a:t>Initial facts describe low-level program behaviors</a:t>
            </a:r>
          </a:p>
          <a:p>
            <a:pPr lvl="1" indent="-128588"/>
            <a:endParaRPr lang="en-US" sz="1800" dirty="0"/>
          </a:p>
          <a:p>
            <a:pPr lvl="1" indent="-128588"/>
            <a:r>
              <a:rPr lang="en-US" sz="1800" dirty="0"/>
              <a:t>Simple symbolic analysis</a:t>
            </a:r>
          </a:p>
          <a:p>
            <a:pPr lvl="2"/>
            <a:r>
              <a:rPr lang="en-US" dirty="0"/>
              <a:t>Intentionally favors scalability over accuracy</a:t>
            </a:r>
          </a:p>
          <a:p>
            <a:pPr lvl="2"/>
            <a:r>
              <a:rPr lang="en-US" dirty="0"/>
              <a:t>Does not use constraint solvers</a:t>
            </a:r>
          </a:p>
          <a:p>
            <a:pPr lvl="2"/>
            <a:r>
              <a:rPr lang="en-US" dirty="0"/>
              <a:t>Symbolic memory aliases if memory addresses are equal after simplification</a:t>
            </a:r>
          </a:p>
          <a:p>
            <a:pPr lvl="2"/>
            <a:r>
              <a:rPr lang="en-US" dirty="0"/>
              <a:t>Path sensitive up to a threshold</a:t>
            </a:r>
          </a:p>
          <a:p>
            <a:pPr lvl="2"/>
            <a:endParaRPr lang="en-US" dirty="0"/>
          </a:p>
          <a:p>
            <a:pPr lvl="1"/>
            <a:r>
              <a:rPr lang="en-US" sz="1800" dirty="0"/>
              <a:t>Sufficient because reasoning system can cope with mistakes</a:t>
            </a:r>
          </a:p>
          <a:p>
            <a:pPr lvl="2"/>
            <a:endParaRPr lang="en-US" dirty="0"/>
          </a:p>
          <a:p>
            <a:pPr lvl="2"/>
            <a:endParaRPr lang="en-US" dirty="0"/>
          </a:p>
          <a:p>
            <a:pPr lvl="2"/>
            <a:endParaRPr lang="en-US" dirty="0"/>
          </a:p>
        </p:txBody>
      </p:sp>
      <p:sp>
        <p:nvSpPr>
          <p:cNvPr id="4" name="Picture Placeholder 3">
            <a:extLst>
              <a:ext uri="{FF2B5EF4-FFF2-40B4-BE49-F238E27FC236}">
                <a16:creationId xmlns:a16="http://schemas.microsoft.com/office/drawing/2014/main" id="{ED7E204A-5B9B-446E-B123-DD92FAB402DE}"/>
              </a:ext>
            </a:extLst>
          </p:cNvPr>
          <p:cNvSpPr>
            <a:spLocks noGrp="1"/>
          </p:cNvSpPr>
          <p:nvPr>
            <p:ph type="pic" sz="quarter" idx="11"/>
          </p:nvPr>
        </p:nvSpPr>
        <p:spPr/>
      </p:sp>
      <p:sp>
        <p:nvSpPr>
          <p:cNvPr id="5" name="Text Placeholder 4">
            <a:extLst>
              <a:ext uri="{FF2B5EF4-FFF2-40B4-BE49-F238E27FC236}">
                <a16:creationId xmlns:a16="http://schemas.microsoft.com/office/drawing/2014/main" id="{153E45D8-E6B8-4D0F-AF0D-1CC3C2809E2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0543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9B40-9FB9-4E3D-A08C-753375A20E41}"/>
              </a:ext>
            </a:extLst>
          </p:cNvPr>
          <p:cNvSpPr>
            <a:spLocks noGrp="1"/>
          </p:cNvSpPr>
          <p:nvPr>
            <p:ph type="title"/>
          </p:nvPr>
        </p:nvSpPr>
        <p:spPr/>
        <p:txBody>
          <a:bodyPr/>
          <a:lstStyle/>
          <a:p>
            <a:r>
              <a:rPr lang="en-US" dirty="0"/>
              <a:t>Initial Facts</a:t>
            </a:r>
          </a:p>
        </p:txBody>
      </p:sp>
      <p:sp>
        <p:nvSpPr>
          <p:cNvPr id="3" name="Content Placeholder 2">
            <a:extLst>
              <a:ext uri="{FF2B5EF4-FFF2-40B4-BE49-F238E27FC236}">
                <a16:creationId xmlns:a16="http://schemas.microsoft.com/office/drawing/2014/main" id="{48B82326-77DB-4379-94C8-4CE262E5785F}"/>
              </a:ext>
            </a:extLst>
          </p:cNvPr>
          <p:cNvSpPr>
            <a:spLocks noGrp="1"/>
          </p:cNvSpPr>
          <p:nvPr>
            <p:ph idx="1"/>
          </p:nvPr>
        </p:nvSpPr>
        <p:spPr>
          <a:xfrm>
            <a:off x="381001" y="924504"/>
            <a:ext cx="8340968" cy="480060"/>
          </a:xfrm>
        </p:spPr>
        <p:txBody>
          <a:bodyPr/>
          <a:lstStyle/>
          <a:p>
            <a:r>
              <a:rPr lang="en-US" sz="1800" dirty="0"/>
              <a:t>Initial facts describe low-level program behaviors</a:t>
            </a:r>
          </a:p>
        </p:txBody>
      </p:sp>
      <p:sp>
        <p:nvSpPr>
          <p:cNvPr id="4" name="Picture Placeholder 3">
            <a:extLst>
              <a:ext uri="{FF2B5EF4-FFF2-40B4-BE49-F238E27FC236}">
                <a16:creationId xmlns:a16="http://schemas.microsoft.com/office/drawing/2014/main" id="{0B4006DE-8772-489F-85E2-397F08566695}"/>
              </a:ext>
            </a:extLst>
          </p:cNvPr>
          <p:cNvSpPr>
            <a:spLocks noGrp="1"/>
          </p:cNvSpPr>
          <p:nvPr>
            <p:ph type="pic" sz="quarter" idx="11"/>
          </p:nvPr>
        </p:nvSpPr>
        <p:spPr/>
      </p:sp>
      <p:sp>
        <p:nvSpPr>
          <p:cNvPr id="5" name="Text Placeholder 4">
            <a:extLst>
              <a:ext uri="{FF2B5EF4-FFF2-40B4-BE49-F238E27FC236}">
                <a16:creationId xmlns:a16="http://schemas.microsoft.com/office/drawing/2014/main" id="{0225C5D9-671B-4EB3-ACB5-094FF01648ED}"/>
              </a:ext>
            </a:extLst>
          </p:cNvPr>
          <p:cNvSpPr>
            <a:spLocks noGrp="1"/>
          </p:cNvSpPr>
          <p:nvPr>
            <p:ph type="body" sz="quarter" idx="10"/>
          </p:nvPr>
        </p:nvSpPr>
        <p:spPr/>
        <p:txBody>
          <a:bodyPr/>
          <a:lstStyle/>
          <a:p>
            <a:endParaRPr lang="en-US"/>
          </a:p>
        </p:txBody>
      </p:sp>
      <p:graphicFrame>
        <p:nvGraphicFramePr>
          <p:cNvPr id="6" name="Table 5">
            <a:extLst>
              <a:ext uri="{FF2B5EF4-FFF2-40B4-BE49-F238E27FC236}">
                <a16:creationId xmlns:a16="http://schemas.microsoft.com/office/drawing/2014/main" id="{6700B98B-8458-44B0-9C3A-051623459095}"/>
              </a:ext>
            </a:extLst>
          </p:cNvPr>
          <p:cNvGraphicFramePr>
            <a:graphicFrameLocks noGrp="1"/>
          </p:cNvGraphicFramePr>
          <p:nvPr>
            <p:extLst>
              <p:ext uri="{D42A27DB-BD31-4B8C-83A1-F6EECF244321}">
                <p14:modId xmlns:p14="http://schemas.microsoft.com/office/powerpoint/2010/main" val="1935868036"/>
              </p:ext>
            </p:extLst>
          </p:nvPr>
        </p:nvGraphicFramePr>
        <p:xfrm>
          <a:off x="0" y="1330134"/>
          <a:ext cx="9144000" cy="3406388"/>
        </p:xfrm>
        <a:graphic>
          <a:graphicData uri="http://schemas.openxmlformats.org/drawingml/2006/table">
            <a:tbl>
              <a:tblPr firstRow="1" bandRow="1">
                <a:tableStyleId>{93296810-A885-4BE3-A3E7-6D5BEEA58F35}</a:tableStyleId>
              </a:tblPr>
              <a:tblGrid>
                <a:gridCol w="3219057">
                  <a:extLst>
                    <a:ext uri="{9D8B030D-6E8A-4147-A177-3AD203B41FA5}">
                      <a16:colId xmlns:a16="http://schemas.microsoft.com/office/drawing/2014/main" val="1022681800"/>
                    </a:ext>
                  </a:extLst>
                </a:gridCol>
                <a:gridCol w="5924943">
                  <a:extLst>
                    <a:ext uri="{9D8B030D-6E8A-4147-A177-3AD203B41FA5}">
                      <a16:colId xmlns:a16="http://schemas.microsoft.com/office/drawing/2014/main" val="2379817687"/>
                    </a:ext>
                  </a:extLst>
                </a:gridCol>
              </a:tblGrid>
              <a:tr h="267001">
                <a:tc>
                  <a:txBody>
                    <a:bodyPr/>
                    <a:lstStyle/>
                    <a:p>
                      <a:r>
                        <a:rPr lang="en-US" dirty="0"/>
                        <a:t>Fact Name</a:t>
                      </a:r>
                      <a:endParaRPr lang="en-US" dirty="0">
                        <a:latin typeface="Arial" panose="020B0604020202020204" pitchFamily="34" charset="0"/>
                        <a:cs typeface="Arial" panose="020B0604020202020204" pitchFamily="34" charset="0"/>
                      </a:endParaRPr>
                    </a:p>
                  </a:txBody>
                  <a:tcPr/>
                </a:tc>
                <a:tc>
                  <a:txBody>
                    <a:bodyPr/>
                    <a:lstStyle/>
                    <a:p>
                      <a:r>
                        <a:rPr lang="en-US" dirty="0"/>
                        <a:t>Description</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8566489"/>
                  </a:ext>
                </a:extLst>
              </a:tr>
              <a:tr h="451847">
                <a:tc>
                  <a:txBody>
                    <a:bodyPr/>
                    <a:lstStyle/>
                    <a:p>
                      <a:r>
                        <a:rPr lang="en-US" sz="1350" dirty="0" err="1"/>
                        <a:t>ObjPtrAllocation</a:t>
                      </a:r>
                      <a:r>
                        <a:rPr lang="en-US" sz="1350" dirty="0"/>
                        <a:t>(I, F, P, S)</a:t>
                      </a:r>
                      <a:endParaRPr lang="en-US" sz="1350" dirty="0">
                        <a:latin typeface="Consolas" panose="020B0609020204030204" pitchFamily="49" charset="0"/>
                      </a:endParaRPr>
                    </a:p>
                  </a:txBody>
                  <a:tcPr/>
                </a:tc>
                <a:tc>
                  <a:txBody>
                    <a:bodyPr/>
                    <a:lstStyle/>
                    <a:p>
                      <a:r>
                        <a:rPr lang="en-US" dirty="0"/>
                        <a:t>Instruction I in function F allocates S bytes of memory for the object pointed to by P.</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6282307"/>
                  </a:ext>
                </a:extLst>
              </a:tr>
              <a:tr h="267001">
                <a:tc>
                  <a:txBody>
                    <a:bodyPr/>
                    <a:lstStyle/>
                    <a:p>
                      <a:r>
                        <a:rPr lang="en-US" dirty="0" err="1"/>
                        <a:t>ObjPtrInvoke</a:t>
                      </a:r>
                      <a:r>
                        <a:rPr lang="en-US" dirty="0"/>
                        <a:t>(I, F, P, M)</a:t>
                      </a:r>
                      <a:endParaRPr lang="en-US" dirty="0">
                        <a:latin typeface="Consolas" panose="020B0609020204030204" pitchFamily="49" charset="0"/>
                      </a:endParaRPr>
                    </a:p>
                  </a:txBody>
                  <a:tcPr/>
                </a:tc>
                <a:tc>
                  <a:txBody>
                    <a:bodyPr/>
                    <a:lstStyle/>
                    <a:p>
                      <a:r>
                        <a:rPr lang="en-US" dirty="0"/>
                        <a:t>Instruction I in function F calls method M on the object pointed to by P.</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81204428"/>
                  </a:ext>
                </a:extLst>
              </a:tr>
              <a:tr h="267001">
                <a:tc>
                  <a:txBody>
                    <a:bodyPr/>
                    <a:lstStyle/>
                    <a:p>
                      <a:r>
                        <a:rPr lang="en-US" dirty="0" err="1"/>
                        <a:t>ObjPtrOffset</a:t>
                      </a:r>
                      <a:r>
                        <a:rPr lang="en-US" dirty="0"/>
                        <a:t>(P</a:t>
                      </a:r>
                      <a:r>
                        <a:rPr lang="en-US" baseline="-25000" dirty="0"/>
                        <a:t>1</a:t>
                      </a:r>
                      <a:r>
                        <a:rPr lang="en-US" dirty="0"/>
                        <a:t>, O, P</a:t>
                      </a:r>
                      <a:r>
                        <a:rPr lang="en-US" baseline="-25000" dirty="0"/>
                        <a:t>2</a:t>
                      </a:r>
                      <a:r>
                        <a:rPr lang="en-US" dirty="0"/>
                        <a:t>)</a:t>
                      </a:r>
                      <a:endParaRPr lang="en-US" dirty="0">
                        <a:latin typeface="Consolas" panose="020B0609020204030204" pitchFamily="49" charset="0"/>
                      </a:endParaRPr>
                    </a:p>
                  </a:txBody>
                  <a:tcPr/>
                </a:tc>
                <a:tc>
                  <a:txBody>
                    <a:bodyPr/>
                    <a:lstStyle/>
                    <a:p>
                      <a:r>
                        <a:rPr lang="en-US" dirty="0"/>
                        <a:t>Object pointer P</a:t>
                      </a:r>
                      <a:r>
                        <a:rPr lang="en-US" baseline="-25000" dirty="0"/>
                        <a:t>2</a:t>
                      </a:r>
                      <a:r>
                        <a:rPr lang="en-US" dirty="0"/>
                        <a:t> points to P</a:t>
                      </a:r>
                      <a:r>
                        <a:rPr lang="en-US" baseline="-25000" dirty="0"/>
                        <a:t>1</a:t>
                      </a:r>
                      <a:r>
                        <a:rPr lang="en-US" dirty="0"/>
                        <a:t> + O.</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98007418"/>
                  </a:ext>
                </a:extLst>
              </a:tr>
              <a:tr h="451847">
                <a:tc>
                  <a:txBody>
                    <a:bodyPr/>
                    <a:lstStyle/>
                    <a:p>
                      <a:r>
                        <a:rPr lang="en-US" dirty="0" err="1"/>
                        <a:t>MemberAccess</a:t>
                      </a:r>
                      <a:r>
                        <a:rPr lang="en-US" dirty="0"/>
                        <a:t>(I, M, O, S)</a:t>
                      </a:r>
                      <a:endParaRPr lang="en-US" dirty="0">
                        <a:latin typeface="Consolas" panose="020B0609020204030204" pitchFamily="49" charset="0"/>
                      </a:endParaRPr>
                    </a:p>
                  </a:txBody>
                  <a:tcPr/>
                </a:tc>
                <a:tc>
                  <a:txBody>
                    <a:bodyPr/>
                    <a:lstStyle/>
                    <a:p>
                      <a:r>
                        <a:rPr lang="en-US" dirty="0"/>
                        <a:t>Instruction I in method M accesses S bytes of memory at offset O from the current object's pointer.</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211214"/>
                  </a:ext>
                </a:extLst>
              </a:tr>
              <a:tr h="267001">
                <a:tc>
                  <a:txBody>
                    <a:bodyPr/>
                    <a:lstStyle/>
                    <a:p>
                      <a:r>
                        <a:rPr lang="en-US" dirty="0" err="1"/>
                        <a:t>ThisCallMethod</a:t>
                      </a:r>
                      <a:r>
                        <a:rPr lang="en-US" dirty="0"/>
                        <a:t>(M, P)</a:t>
                      </a:r>
                      <a:endParaRPr lang="en-US" dirty="0">
                        <a:latin typeface="Consolas" panose="020B0609020204030204" pitchFamily="49" charset="0"/>
                      </a:endParaRPr>
                    </a:p>
                  </a:txBody>
                  <a:tcPr/>
                </a:tc>
                <a:tc>
                  <a:txBody>
                    <a:bodyPr/>
                    <a:lstStyle/>
                    <a:p>
                      <a:r>
                        <a:rPr lang="en-US" dirty="0"/>
                        <a:t>Method M receives the object pointed to by P in the </a:t>
                      </a:r>
                      <a:r>
                        <a:rPr lang="en-US" dirty="0" err="1"/>
                        <a:t>ecx</a:t>
                      </a:r>
                      <a:r>
                        <a:rPr lang="en-US" dirty="0"/>
                        <a:t> register.</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62359303"/>
                  </a:ext>
                </a:extLst>
              </a:tr>
              <a:tr h="267001">
                <a:tc>
                  <a:txBody>
                    <a:bodyPr/>
                    <a:lstStyle/>
                    <a:p>
                      <a:r>
                        <a:rPr lang="en-US" dirty="0" err="1"/>
                        <a:t>NoCallsBefore</a:t>
                      </a:r>
                      <a:r>
                        <a:rPr lang="en-US" dirty="0"/>
                        <a:t>(M)</a:t>
                      </a:r>
                      <a:endParaRPr lang="en-US" dirty="0">
                        <a:latin typeface="Consolas" panose="020B0609020204030204" pitchFamily="49" charset="0"/>
                      </a:endParaRPr>
                    </a:p>
                  </a:txBody>
                  <a:tcPr/>
                </a:tc>
                <a:tc>
                  <a:txBody>
                    <a:bodyPr/>
                    <a:lstStyle/>
                    <a:p>
                      <a:r>
                        <a:rPr lang="en-US" dirty="0"/>
                        <a:t>No methods are called on any object pointer before method M.</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34373853"/>
                  </a:ext>
                </a:extLst>
              </a:tr>
              <a:tr h="267001">
                <a:tc>
                  <a:txBody>
                    <a:bodyPr/>
                    <a:lstStyle/>
                    <a:p>
                      <a:r>
                        <a:rPr lang="en-US" dirty="0" err="1"/>
                        <a:t>ReturnsSelf</a:t>
                      </a:r>
                      <a:r>
                        <a:rPr lang="en-US" dirty="0"/>
                        <a:t>(M)</a:t>
                      </a:r>
                      <a:endParaRPr lang="en-US" dirty="0">
                        <a:latin typeface="Consolas" panose="020B0609020204030204" pitchFamily="49" charset="0"/>
                      </a:endParaRPr>
                    </a:p>
                  </a:txBody>
                  <a:tcPr/>
                </a:tc>
                <a:tc>
                  <a:txBody>
                    <a:bodyPr/>
                    <a:lstStyle/>
                    <a:p>
                      <a:r>
                        <a:rPr lang="en-US" dirty="0"/>
                        <a:t>Method M returns the object pointer that was passed as a parameter.</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776499"/>
                  </a:ext>
                </a:extLst>
              </a:tr>
              <a:tr h="308734">
                <a:tc>
                  <a:txBody>
                    <a:bodyPr/>
                    <a:lstStyle/>
                    <a:p>
                      <a:r>
                        <a:rPr lang="en-US" dirty="0" err="1"/>
                        <a:t>UninitializedReads</a:t>
                      </a:r>
                      <a:r>
                        <a:rPr lang="en-US" dirty="0"/>
                        <a:t>(M)</a:t>
                      </a:r>
                      <a:endParaRPr lang="en-US" dirty="0">
                        <a:latin typeface="Consolas" panose="020B0609020204030204" pitchFamily="49" charset="0"/>
                      </a:endParaRPr>
                    </a:p>
                  </a:txBody>
                  <a:tcPr/>
                </a:tc>
                <a:tc>
                  <a:txBody>
                    <a:bodyPr/>
                    <a:lstStyle/>
                    <a:p>
                      <a:r>
                        <a:rPr lang="en-US" dirty="0"/>
                        <a:t>Method M reads memory that was not written to by M.</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49749773"/>
                  </a:ext>
                </a:extLst>
              </a:tr>
              <a:tr h="308734">
                <a:tc>
                  <a:txBody>
                    <a:bodyPr/>
                    <a:lstStyle/>
                    <a:p>
                      <a:r>
                        <a:rPr lang="en-US" dirty="0" err="1"/>
                        <a:t>PossibleVFTableEntry</a:t>
                      </a:r>
                      <a:r>
                        <a:rPr lang="en-US" dirty="0"/>
                        <a:t>(VFT, O, M)</a:t>
                      </a:r>
                      <a:endParaRPr lang="en-US" dirty="0">
                        <a:latin typeface="Consolas" panose="020B0609020204030204" pitchFamily="49" charset="0"/>
                      </a:endParaRPr>
                    </a:p>
                  </a:txBody>
                  <a:tcPr/>
                </a:tc>
                <a:tc>
                  <a:txBody>
                    <a:bodyPr/>
                    <a:lstStyle/>
                    <a:p>
                      <a:r>
                        <a:rPr lang="en-US" dirty="0"/>
                        <a:t>Method M may be at offset O in </a:t>
                      </a:r>
                      <a:r>
                        <a:rPr lang="en-US" dirty="0" err="1"/>
                        <a:t>vftable</a:t>
                      </a:r>
                      <a:r>
                        <a:rPr lang="en-US" dirty="0"/>
                        <a:t> VFT.</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4869741"/>
                  </a:ext>
                </a:extLst>
              </a:tr>
            </a:tbl>
          </a:graphicData>
        </a:graphic>
      </p:graphicFrame>
      <p:sp>
        <p:nvSpPr>
          <p:cNvPr id="7" name="Rectangle: Rounded Corners 6">
            <a:extLst>
              <a:ext uri="{FF2B5EF4-FFF2-40B4-BE49-F238E27FC236}">
                <a16:creationId xmlns:a16="http://schemas.microsoft.com/office/drawing/2014/main" id="{447897E7-0AE0-4C70-916B-AB5BD3C79CC5}"/>
              </a:ext>
            </a:extLst>
          </p:cNvPr>
          <p:cNvSpPr/>
          <p:nvPr/>
        </p:nvSpPr>
        <p:spPr>
          <a:xfrm>
            <a:off x="297712" y="551377"/>
            <a:ext cx="8144539" cy="6724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Initial facts describe low-level program behaviors and form the basis upon which </a:t>
            </a:r>
            <a:r>
              <a:rPr lang="en-US" dirty="0" err="1"/>
              <a:t>OOAnalyzer's</a:t>
            </a:r>
            <a:r>
              <a:rPr lang="en-US" dirty="0"/>
              <a:t> reasoning system operates</a:t>
            </a:r>
          </a:p>
        </p:txBody>
      </p:sp>
    </p:spTree>
    <p:extLst>
      <p:ext uri="{BB962C8B-B14F-4D97-AF65-F5344CB8AC3E}">
        <p14:creationId xmlns:p14="http://schemas.microsoft.com/office/powerpoint/2010/main" val="184050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9B40-9FB9-4E3D-A08C-753375A20E41}"/>
              </a:ext>
            </a:extLst>
          </p:cNvPr>
          <p:cNvSpPr>
            <a:spLocks noGrp="1"/>
          </p:cNvSpPr>
          <p:nvPr>
            <p:ph type="title"/>
          </p:nvPr>
        </p:nvSpPr>
        <p:spPr/>
        <p:txBody>
          <a:bodyPr/>
          <a:lstStyle/>
          <a:p>
            <a:r>
              <a:rPr lang="en-US" dirty="0"/>
              <a:t>Entity Facts</a:t>
            </a:r>
          </a:p>
        </p:txBody>
      </p:sp>
      <p:sp>
        <p:nvSpPr>
          <p:cNvPr id="3" name="Content Placeholder 2">
            <a:extLst>
              <a:ext uri="{FF2B5EF4-FFF2-40B4-BE49-F238E27FC236}">
                <a16:creationId xmlns:a16="http://schemas.microsoft.com/office/drawing/2014/main" id="{48B82326-77DB-4379-94C8-4CE262E5785F}"/>
              </a:ext>
            </a:extLst>
          </p:cNvPr>
          <p:cNvSpPr>
            <a:spLocks noGrp="1"/>
          </p:cNvSpPr>
          <p:nvPr>
            <p:ph idx="1"/>
          </p:nvPr>
        </p:nvSpPr>
        <p:spPr>
          <a:xfrm>
            <a:off x="381001" y="924504"/>
            <a:ext cx="8340968" cy="480060"/>
          </a:xfrm>
        </p:spPr>
        <p:txBody>
          <a:bodyPr/>
          <a:lstStyle/>
          <a:p>
            <a:r>
              <a:rPr lang="en-US" sz="1800" dirty="0"/>
              <a:t>Initial facts describe low-level program behaviors</a:t>
            </a:r>
          </a:p>
        </p:txBody>
      </p:sp>
      <p:sp>
        <p:nvSpPr>
          <p:cNvPr id="4" name="Picture Placeholder 3">
            <a:extLst>
              <a:ext uri="{FF2B5EF4-FFF2-40B4-BE49-F238E27FC236}">
                <a16:creationId xmlns:a16="http://schemas.microsoft.com/office/drawing/2014/main" id="{0B4006DE-8772-489F-85E2-397F08566695}"/>
              </a:ext>
            </a:extLst>
          </p:cNvPr>
          <p:cNvSpPr>
            <a:spLocks noGrp="1"/>
          </p:cNvSpPr>
          <p:nvPr>
            <p:ph type="pic" sz="quarter" idx="11"/>
          </p:nvPr>
        </p:nvSpPr>
        <p:spPr/>
      </p:sp>
      <p:sp>
        <p:nvSpPr>
          <p:cNvPr id="5" name="Text Placeholder 4">
            <a:extLst>
              <a:ext uri="{FF2B5EF4-FFF2-40B4-BE49-F238E27FC236}">
                <a16:creationId xmlns:a16="http://schemas.microsoft.com/office/drawing/2014/main" id="{0225C5D9-671B-4EB3-ACB5-094FF01648ED}"/>
              </a:ext>
            </a:extLst>
          </p:cNvPr>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6700B98B-8458-44B0-9C3A-051623459095}"/>
                  </a:ext>
                </a:extLst>
              </p:cNvPr>
              <p:cNvGraphicFramePr>
                <a:graphicFrameLocks noGrp="1"/>
              </p:cNvGraphicFramePr>
              <p:nvPr>
                <p:extLst>
                  <p:ext uri="{D42A27DB-BD31-4B8C-83A1-F6EECF244321}">
                    <p14:modId xmlns:p14="http://schemas.microsoft.com/office/powerpoint/2010/main" val="3879857936"/>
                  </p:ext>
                </p:extLst>
              </p:nvPr>
            </p:nvGraphicFramePr>
            <p:xfrm>
              <a:off x="0" y="1330134"/>
              <a:ext cx="9144000" cy="3240767"/>
            </p:xfrm>
            <a:graphic>
              <a:graphicData uri="http://schemas.openxmlformats.org/drawingml/2006/table">
                <a:tbl>
                  <a:tblPr firstRow="1" bandRow="1">
                    <a:tableStyleId>{93296810-A885-4BE3-A3E7-6D5BEEA58F35}</a:tableStyleId>
                  </a:tblPr>
                  <a:tblGrid>
                    <a:gridCol w="3219057">
                      <a:extLst>
                        <a:ext uri="{9D8B030D-6E8A-4147-A177-3AD203B41FA5}">
                          <a16:colId xmlns:a16="http://schemas.microsoft.com/office/drawing/2014/main" val="1022681800"/>
                        </a:ext>
                      </a:extLst>
                    </a:gridCol>
                    <a:gridCol w="5924943">
                      <a:extLst>
                        <a:ext uri="{9D8B030D-6E8A-4147-A177-3AD203B41FA5}">
                          <a16:colId xmlns:a16="http://schemas.microsoft.com/office/drawing/2014/main" val="2379817687"/>
                        </a:ext>
                      </a:extLst>
                    </a:gridCol>
                  </a:tblGrid>
                  <a:tr h="267001">
                    <a:tc>
                      <a:txBody>
                        <a:bodyPr/>
                        <a:lstStyle/>
                        <a:p>
                          <a:r>
                            <a:rPr lang="en-US" dirty="0"/>
                            <a:t>Fact Name</a:t>
                          </a:r>
                          <a:endParaRPr lang="en-US" dirty="0">
                            <a:latin typeface="Arial" panose="020B0604020202020204" pitchFamily="34" charset="0"/>
                            <a:cs typeface="Arial" panose="020B0604020202020204" pitchFamily="34" charset="0"/>
                          </a:endParaRPr>
                        </a:p>
                      </a:txBody>
                      <a:tcPr/>
                    </a:tc>
                    <a:tc>
                      <a:txBody>
                        <a:bodyPr/>
                        <a:lstStyle/>
                        <a:p>
                          <a:r>
                            <a:rPr lang="en-US" dirty="0"/>
                            <a:t>Description</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8566489"/>
                      </a:ext>
                    </a:extLst>
                  </a:tr>
                  <a:tr h="451847">
                    <a:tc>
                      <a:txBody>
                        <a:bodyPr/>
                        <a:lstStyle/>
                        <a:p>
                          <a:r>
                            <a:rPr lang="en-US" sz="1350" dirty="0"/>
                            <a:t>Method(M)</a:t>
                          </a:r>
                          <a:endParaRPr lang="en-US" sz="1350" dirty="0">
                            <a:latin typeface="Consolas" panose="020B0609020204030204" pitchFamily="49" charset="0"/>
                          </a:endParaRPr>
                        </a:p>
                      </a:txBody>
                      <a:tcPr/>
                    </a:tc>
                    <a:tc>
                      <a:txBody>
                        <a:bodyPr/>
                        <a:lstStyle/>
                        <a:p>
                          <a:r>
                            <a:rPr lang="en-US" dirty="0"/>
                            <a:t>Method M is an OO method on a class or struct.</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6282307"/>
                      </a:ext>
                    </a:extLst>
                  </a:tr>
                  <a:tr h="267001">
                    <a:tc>
                      <a:txBody>
                        <a:bodyPr/>
                        <a:lstStyle/>
                        <a:p>
                          <a:r>
                            <a:rPr lang="en-US" dirty="0"/>
                            <a:t>Constructor(M)</a:t>
                          </a:r>
                          <a:endParaRPr lang="en-US" dirty="0">
                            <a:latin typeface="Consolas" panose="020B0609020204030204" pitchFamily="49" charset="0"/>
                          </a:endParaRPr>
                        </a:p>
                      </a:txBody>
                      <a:tcPr/>
                    </a:tc>
                    <a:tc>
                      <a:txBody>
                        <a:bodyPr/>
                        <a:lstStyle/>
                        <a:p>
                          <a:r>
                            <a:rPr lang="en-US" dirty="0"/>
                            <a:t>Method M is an object constructor.</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81204428"/>
                      </a:ext>
                    </a:extLst>
                  </a:tr>
                  <a:tr h="267001">
                    <a:tc>
                      <a:txBody>
                        <a:bodyPr/>
                        <a:lstStyle/>
                        <a:p>
                          <a:r>
                            <a:rPr lang="en-US" dirty="0"/>
                            <a:t>Destructor(M)</a:t>
                          </a:r>
                          <a:endParaRPr lang="en-US" dirty="0">
                            <a:latin typeface="Consolas" panose="020B0609020204030204" pitchFamily="49" charset="0"/>
                          </a:endParaRPr>
                        </a:p>
                      </a:txBody>
                      <a:tcPr/>
                    </a:tc>
                    <a:tc>
                      <a:txBody>
                        <a:bodyPr/>
                        <a:lstStyle/>
                        <a:p>
                          <a:r>
                            <a:rPr lang="en-US" dirty="0"/>
                            <a:t>Method M is an object destructor.</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98007418"/>
                      </a:ext>
                    </a:extLst>
                  </a:tr>
                  <a:tr h="451847">
                    <a:tc>
                      <a:txBody>
                        <a:bodyPr/>
                        <a:lstStyle/>
                        <a:p>
                          <a:r>
                            <a:rPr lang="en-US" dirty="0">
                              <a:latin typeface="+mn-lt"/>
                            </a:rPr>
                            <a:t>Cl</a:t>
                          </a:r>
                          <a:r>
                            <a:rPr lang="en-US" baseline="-25000" dirty="0">
                              <a:latin typeface="+mn-lt"/>
                            </a:rPr>
                            <a:t>a</a:t>
                          </a:r>
                          <a:r>
                            <a:rPr lang="en-US" baseline="0" dirty="0">
                              <a:latin typeface="+mn-lt"/>
                            </a:rPr>
                            <a:t> </a:t>
                          </a:r>
                          <a14:m>
                            <m:oMath xmlns:m="http://schemas.openxmlformats.org/officeDocument/2006/math">
                              <m:r>
                                <a:rPr lang="en-US" i="1" baseline="0" smtClean="0">
                                  <a:latin typeface="Cambria Math" panose="02040503050406030204" pitchFamily="18" charset="0"/>
                                  <a:ea typeface="Cambria Math" panose="02040503050406030204" pitchFamily="18" charset="0"/>
                                </a:rPr>
                                <m:t>=</m:t>
                              </m:r>
                            </m:oMath>
                          </a14:m>
                          <a:r>
                            <a:rPr lang="en-US" baseline="0" dirty="0">
                              <a:latin typeface="+mn-lt"/>
                            </a:rPr>
                            <a:t> </a:t>
                          </a:r>
                          <a:r>
                            <a:rPr lang="en-US" dirty="0">
                              <a:latin typeface="+mn-lt"/>
                            </a:rPr>
                            <a:t>Cl</a:t>
                          </a:r>
                          <a:r>
                            <a:rPr lang="en-US" baseline="-25000" dirty="0">
                              <a:latin typeface="+mn-lt"/>
                            </a:rPr>
                            <a:t>b</a:t>
                          </a:r>
                        </a:p>
                      </a:txBody>
                      <a:tcPr/>
                    </a:tc>
                    <a:tc>
                      <a:txBody>
                        <a:bodyPr/>
                        <a:lstStyle/>
                        <a:p>
                          <a:r>
                            <a:rPr lang="en-US" dirty="0"/>
                            <a:t>The sets of methods Cl</a:t>
                          </a:r>
                          <a:r>
                            <a:rPr lang="en-US" baseline="-25000" dirty="0"/>
                            <a:t>a</a:t>
                          </a:r>
                          <a:r>
                            <a:rPr lang="en-US" dirty="0"/>
                            <a:t> and Cl</a:t>
                          </a:r>
                          <a:r>
                            <a:rPr lang="en-US" baseline="-25000" dirty="0"/>
                            <a:t>b</a:t>
                          </a:r>
                          <a:r>
                            <a:rPr lang="en-US" dirty="0"/>
                            <a:t> both represent methods from the same class. These sets should be combined into a single class.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211214"/>
                      </a:ext>
                    </a:extLst>
                  </a:tr>
                  <a:tr h="267001">
                    <a:tc>
                      <a:txBody>
                        <a:bodyPr/>
                        <a:lstStyle/>
                        <a:p>
                          <a:r>
                            <a:rPr lang="en-US" dirty="0"/>
                            <a:t>Cl</a:t>
                          </a:r>
                          <a:r>
                            <a:rPr lang="en-US" baseline="-25000" dirty="0"/>
                            <a:t>a</a:t>
                          </a:r>
                          <a:r>
                            <a:rPr lang="en-US" dirty="0"/>
                            <a:t> ≤ Cl</a:t>
                          </a:r>
                          <a:r>
                            <a:rPr lang="en-US" baseline="-25000" dirty="0"/>
                            <a:t>b</a:t>
                          </a:r>
                          <a:endParaRPr lang="en-US" baseline="-25000" dirty="0">
                            <a:latin typeface="Consolas" panose="020B0609020204030204" pitchFamily="49" charset="0"/>
                          </a:endParaRPr>
                        </a:p>
                      </a:txBody>
                      <a:tcPr/>
                    </a:tc>
                    <a:tc>
                      <a:txBody>
                        <a:bodyPr/>
                        <a:lstStyle/>
                        <a:p>
                          <a:r>
                            <a:rPr lang="en-US" dirty="0"/>
                            <a:t>The sets of methods Cl</a:t>
                          </a:r>
                          <a:r>
                            <a:rPr lang="en-US" baseline="-25000" dirty="0"/>
                            <a:t>a</a:t>
                          </a:r>
                          <a:r>
                            <a:rPr lang="en-US" dirty="0"/>
                            <a:t> and Cl</a:t>
                          </a:r>
                          <a:r>
                            <a:rPr lang="en-US" baseline="-25000" dirty="0"/>
                            <a:t>b</a:t>
                          </a:r>
                          <a:r>
                            <a:rPr lang="en-US" dirty="0"/>
                            <a:t> either both represent methods from the same class, or, the methods in Cl</a:t>
                          </a:r>
                          <a:r>
                            <a:rPr lang="en-US" baseline="-25000" dirty="0"/>
                            <a:t>b</a:t>
                          </a:r>
                          <a:r>
                            <a:rPr lang="en-US" dirty="0"/>
                            <a:t> are inherited from Cl</a:t>
                          </a:r>
                          <a:r>
                            <a:rPr lang="en-US" baseline="-25000" dirty="0"/>
                            <a:t>a</a:t>
                          </a:r>
                          <a:r>
                            <a:rPr lang="en-US" dirty="0"/>
                            <a:t>.</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62359303"/>
                      </a:ext>
                    </a:extLst>
                  </a:tr>
                  <a:tr h="267001">
                    <a:tc>
                      <a:txBody>
                        <a:bodyPr/>
                        <a:lstStyle/>
                        <a:p>
                          <a:r>
                            <a:rPr lang="en-US" dirty="0"/>
                            <a:t>M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Cl</a:t>
                          </a:r>
                          <a:endParaRPr lang="en-US" dirty="0">
                            <a:latin typeface="Consolas" panose="020B0609020204030204" pitchFamily="49" charset="0"/>
                          </a:endParaRPr>
                        </a:p>
                      </a:txBody>
                      <a:tcPr/>
                    </a:tc>
                    <a:tc>
                      <a:txBody>
                        <a:bodyPr/>
                        <a:lstStyle/>
                        <a:p>
                          <a:r>
                            <a:rPr lang="en-US" dirty="0"/>
                            <a:t>Method M is defined directly on class Cl.</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34373853"/>
                      </a:ext>
                    </a:extLst>
                  </a:tr>
                  <a:tr h="267001">
                    <a:tc>
                      <a:txBody>
                        <a:bodyPr/>
                        <a:lstStyle/>
                        <a:p>
                          <a:r>
                            <a:rPr lang="en-US" dirty="0" err="1"/>
                            <a:t>ClassCallsMethod</a:t>
                          </a:r>
                          <a:r>
                            <a:rPr lang="en-US" dirty="0"/>
                            <a:t>(Cl, M)</a:t>
                          </a:r>
                          <a:endParaRPr lang="en-US" dirty="0">
                            <a:latin typeface="Consolas" panose="020B0609020204030204" pitchFamily="49" charset="0"/>
                          </a:endParaRPr>
                        </a:p>
                      </a:txBody>
                      <a:tcPr/>
                    </a:tc>
                    <a:tc>
                      <a:txBody>
                        <a:bodyPr/>
                        <a:lstStyle/>
                        <a:p>
                          <a:r>
                            <a:rPr lang="en-US" dirty="0"/>
                            <a:t>An instance of class Cl calls method M.</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776499"/>
                      </a:ext>
                    </a:extLst>
                  </a:tr>
                  <a:tr h="267001">
                    <a:tc gridSpan="2">
                      <a:txBody>
                        <a:bodyPr/>
                        <a:lstStyle/>
                        <a:p>
                          <a:r>
                            <a:rPr lang="en-US" dirty="0">
                              <a:latin typeface="Arial" panose="020B0604020202020204" pitchFamily="34" charset="0"/>
                              <a:cs typeface="Arial" panose="020B0604020202020204" pitchFamily="34" charset="0"/>
                            </a:rPr>
                            <a:t>Other categories include virtual functions, class relationships, and sizes of classes and tables.</a:t>
                          </a:r>
                        </a:p>
                      </a:txBody>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0880979"/>
                      </a:ext>
                    </a:extLst>
                  </a:tr>
                </a:tbl>
              </a:graphicData>
            </a:graphic>
          </p:graphicFrame>
        </mc:Choice>
        <mc:Fallback xmlns="">
          <p:graphicFrame>
            <p:nvGraphicFramePr>
              <p:cNvPr id="6" name="Table 5">
                <a:extLst>
                  <a:ext uri="{FF2B5EF4-FFF2-40B4-BE49-F238E27FC236}">
                    <a16:creationId xmlns:a16="http://schemas.microsoft.com/office/drawing/2014/main" id="{6700B98B-8458-44B0-9C3A-051623459095}"/>
                  </a:ext>
                </a:extLst>
              </p:cNvPr>
              <p:cNvGraphicFramePr>
                <a:graphicFrameLocks noGrp="1"/>
              </p:cNvGraphicFramePr>
              <p:nvPr>
                <p:extLst>
                  <p:ext uri="{D42A27DB-BD31-4B8C-83A1-F6EECF244321}">
                    <p14:modId xmlns:p14="http://schemas.microsoft.com/office/powerpoint/2010/main" val="3879857936"/>
                  </p:ext>
                </p:extLst>
              </p:nvPr>
            </p:nvGraphicFramePr>
            <p:xfrm>
              <a:off x="0" y="1330134"/>
              <a:ext cx="9144000" cy="3240767"/>
            </p:xfrm>
            <a:graphic>
              <a:graphicData uri="http://schemas.openxmlformats.org/drawingml/2006/table">
                <a:tbl>
                  <a:tblPr firstRow="1" bandRow="1">
                    <a:tableStyleId>{93296810-A885-4BE3-A3E7-6D5BEEA58F35}</a:tableStyleId>
                  </a:tblPr>
                  <a:tblGrid>
                    <a:gridCol w="3219057">
                      <a:extLst>
                        <a:ext uri="{9D8B030D-6E8A-4147-A177-3AD203B41FA5}">
                          <a16:colId xmlns:a16="http://schemas.microsoft.com/office/drawing/2014/main" val="1022681800"/>
                        </a:ext>
                      </a:extLst>
                    </a:gridCol>
                    <a:gridCol w="5924943">
                      <a:extLst>
                        <a:ext uri="{9D8B030D-6E8A-4147-A177-3AD203B41FA5}">
                          <a16:colId xmlns:a16="http://schemas.microsoft.com/office/drawing/2014/main" val="2379817687"/>
                        </a:ext>
                      </a:extLst>
                    </a:gridCol>
                  </a:tblGrid>
                  <a:tr h="297180">
                    <a:tc>
                      <a:txBody>
                        <a:bodyPr/>
                        <a:lstStyle/>
                        <a:p>
                          <a:r>
                            <a:rPr lang="en-US" dirty="0"/>
                            <a:t>Fact Name</a:t>
                          </a:r>
                          <a:endParaRPr lang="en-US" dirty="0">
                            <a:latin typeface="Arial" panose="020B0604020202020204" pitchFamily="34" charset="0"/>
                            <a:cs typeface="Arial" panose="020B0604020202020204" pitchFamily="34" charset="0"/>
                          </a:endParaRPr>
                        </a:p>
                      </a:txBody>
                      <a:tcPr/>
                    </a:tc>
                    <a:tc>
                      <a:txBody>
                        <a:bodyPr/>
                        <a:lstStyle/>
                        <a:p>
                          <a:r>
                            <a:rPr lang="en-US" dirty="0"/>
                            <a:t>Description</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8566489"/>
                      </a:ext>
                    </a:extLst>
                  </a:tr>
                  <a:tr h="451847">
                    <a:tc>
                      <a:txBody>
                        <a:bodyPr/>
                        <a:lstStyle/>
                        <a:p>
                          <a:r>
                            <a:rPr lang="en-US" sz="1350" dirty="0"/>
                            <a:t>Method(M)</a:t>
                          </a:r>
                          <a:endParaRPr lang="en-US" sz="1350" dirty="0">
                            <a:latin typeface="Consolas" panose="020B0609020204030204" pitchFamily="49" charset="0"/>
                          </a:endParaRPr>
                        </a:p>
                      </a:txBody>
                      <a:tcPr/>
                    </a:tc>
                    <a:tc>
                      <a:txBody>
                        <a:bodyPr/>
                        <a:lstStyle/>
                        <a:p>
                          <a:r>
                            <a:rPr lang="en-US" dirty="0"/>
                            <a:t>Method M is an OO method on a class or struct.</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6282307"/>
                      </a:ext>
                    </a:extLst>
                  </a:tr>
                  <a:tr h="297180">
                    <a:tc>
                      <a:txBody>
                        <a:bodyPr/>
                        <a:lstStyle/>
                        <a:p>
                          <a:r>
                            <a:rPr lang="en-US" dirty="0"/>
                            <a:t>Constructor(M)</a:t>
                          </a:r>
                          <a:endParaRPr lang="en-US" dirty="0">
                            <a:latin typeface="Consolas" panose="020B0609020204030204" pitchFamily="49" charset="0"/>
                          </a:endParaRPr>
                        </a:p>
                      </a:txBody>
                      <a:tcPr/>
                    </a:tc>
                    <a:tc>
                      <a:txBody>
                        <a:bodyPr/>
                        <a:lstStyle/>
                        <a:p>
                          <a:r>
                            <a:rPr lang="en-US" dirty="0"/>
                            <a:t>Method M is an object constructor.</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81204428"/>
                      </a:ext>
                    </a:extLst>
                  </a:tr>
                  <a:tr h="297180">
                    <a:tc>
                      <a:txBody>
                        <a:bodyPr/>
                        <a:lstStyle/>
                        <a:p>
                          <a:r>
                            <a:rPr lang="en-US" dirty="0"/>
                            <a:t>Destructor(M)</a:t>
                          </a:r>
                          <a:endParaRPr lang="en-US" dirty="0">
                            <a:latin typeface="Consolas" panose="020B0609020204030204" pitchFamily="49" charset="0"/>
                          </a:endParaRPr>
                        </a:p>
                      </a:txBody>
                      <a:tcPr/>
                    </a:tc>
                    <a:tc>
                      <a:txBody>
                        <a:bodyPr/>
                        <a:lstStyle/>
                        <a:p>
                          <a:r>
                            <a:rPr lang="en-US" dirty="0"/>
                            <a:t>Method M is an object destructor.</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98007418"/>
                      </a:ext>
                    </a:extLst>
                  </a:tr>
                  <a:tr h="502920">
                    <a:tc>
                      <a:txBody>
                        <a:bodyPr/>
                        <a:lstStyle/>
                        <a:p>
                          <a:endParaRPr lang="en-US"/>
                        </a:p>
                      </a:txBody>
                      <a:tcPr>
                        <a:blipFill>
                          <a:blip r:embed="rId2"/>
                          <a:stretch>
                            <a:fillRect l="-379" t="-270732" r="-185038" b="-291463"/>
                          </a:stretch>
                        </a:blipFill>
                      </a:tcPr>
                    </a:tc>
                    <a:tc>
                      <a:txBody>
                        <a:bodyPr/>
                        <a:lstStyle/>
                        <a:p>
                          <a:r>
                            <a:rPr lang="en-US" dirty="0"/>
                            <a:t>The sets of methods Cl</a:t>
                          </a:r>
                          <a:r>
                            <a:rPr lang="en-US" baseline="-25000" dirty="0"/>
                            <a:t>a</a:t>
                          </a:r>
                          <a:r>
                            <a:rPr lang="en-US" dirty="0"/>
                            <a:t> and Cl</a:t>
                          </a:r>
                          <a:r>
                            <a:rPr lang="en-US" baseline="-25000" dirty="0"/>
                            <a:t>b</a:t>
                          </a:r>
                          <a:r>
                            <a:rPr lang="en-US" dirty="0"/>
                            <a:t> both represent methods from the same class. These sets should be combined into a single class.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211214"/>
                      </a:ext>
                    </a:extLst>
                  </a:tr>
                  <a:tr h="502920">
                    <a:tc>
                      <a:txBody>
                        <a:bodyPr/>
                        <a:lstStyle/>
                        <a:p>
                          <a:r>
                            <a:rPr lang="en-US" dirty="0"/>
                            <a:t>Cl</a:t>
                          </a:r>
                          <a:r>
                            <a:rPr lang="en-US" baseline="-25000" dirty="0"/>
                            <a:t>a</a:t>
                          </a:r>
                          <a:r>
                            <a:rPr lang="en-US" dirty="0"/>
                            <a:t> ≤ Cl</a:t>
                          </a:r>
                          <a:r>
                            <a:rPr lang="en-US" baseline="-25000" dirty="0"/>
                            <a:t>b</a:t>
                          </a:r>
                          <a:endParaRPr lang="en-US" baseline="-25000" dirty="0">
                            <a:latin typeface="Consolas" panose="020B0609020204030204" pitchFamily="49" charset="0"/>
                          </a:endParaRPr>
                        </a:p>
                      </a:txBody>
                      <a:tcPr/>
                    </a:tc>
                    <a:tc>
                      <a:txBody>
                        <a:bodyPr/>
                        <a:lstStyle/>
                        <a:p>
                          <a:r>
                            <a:rPr lang="en-US" dirty="0"/>
                            <a:t>The sets of methods Cl</a:t>
                          </a:r>
                          <a:r>
                            <a:rPr lang="en-US" baseline="-25000" dirty="0"/>
                            <a:t>a</a:t>
                          </a:r>
                          <a:r>
                            <a:rPr lang="en-US" dirty="0"/>
                            <a:t> and Cl</a:t>
                          </a:r>
                          <a:r>
                            <a:rPr lang="en-US" baseline="-25000" dirty="0"/>
                            <a:t>b</a:t>
                          </a:r>
                          <a:r>
                            <a:rPr lang="en-US" dirty="0"/>
                            <a:t> either both represent methods from the same class, or, the methods in Cl</a:t>
                          </a:r>
                          <a:r>
                            <a:rPr lang="en-US" baseline="-25000" dirty="0"/>
                            <a:t>b</a:t>
                          </a:r>
                          <a:r>
                            <a:rPr lang="en-US" dirty="0"/>
                            <a:t> are inherited from Cl</a:t>
                          </a:r>
                          <a:r>
                            <a:rPr lang="en-US" baseline="-25000" dirty="0"/>
                            <a:t>a</a:t>
                          </a:r>
                          <a:r>
                            <a:rPr lang="en-US" dirty="0"/>
                            <a:t>.</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62359303"/>
                      </a:ext>
                    </a:extLst>
                  </a:tr>
                  <a:tr h="297180">
                    <a:tc>
                      <a:txBody>
                        <a:bodyPr/>
                        <a:lstStyle/>
                        <a:p>
                          <a:endParaRPr lang="en-US"/>
                        </a:p>
                      </a:txBody>
                      <a:tcPr>
                        <a:blipFill>
                          <a:blip r:embed="rId2"/>
                          <a:stretch>
                            <a:fillRect l="-379" t="-806250" r="-185038" b="-225000"/>
                          </a:stretch>
                        </a:blipFill>
                      </a:tcPr>
                    </a:tc>
                    <a:tc>
                      <a:txBody>
                        <a:bodyPr/>
                        <a:lstStyle/>
                        <a:p>
                          <a:r>
                            <a:rPr lang="en-US" dirty="0"/>
                            <a:t>Method M is defined directly on class Cl.</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34373853"/>
                      </a:ext>
                    </a:extLst>
                  </a:tr>
                  <a:tr h="297180">
                    <a:tc>
                      <a:txBody>
                        <a:bodyPr/>
                        <a:lstStyle/>
                        <a:p>
                          <a:r>
                            <a:rPr lang="en-US" dirty="0" err="1"/>
                            <a:t>ClassCallsMethod</a:t>
                          </a:r>
                          <a:r>
                            <a:rPr lang="en-US" dirty="0"/>
                            <a:t>(Cl, M)</a:t>
                          </a:r>
                          <a:endParaRPr lang="en-US" dirty="0">
                            <a:latin typeface="Consolas" panose="020B0609020204030204" pitchFamily="49" charset="0"/>
                          </a:endParaRPr>
                        </a:p>
                      </a:txBody>
                      <a:tcPr/>
                    </a:tc>
                    <a:tc>
                      <a:txBody>
                        <a:bodyPr/>
                        <a:lstStyle/>
                        <a:p>
                          <a:r>
                            <a:rPr lang="en-US" dirty="0"/>
                            <a:t>An instance of class Cl calls method M.</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776499"/>
                      </a:ext>
                    </a:extLst>
                  </a:tr>
                  <a:tr h="297180">
                    <a:tc gridSpan="2">
                      <a:txBody>
                        <a:bodyPr/>
                        <a:lstStyle/>
                        <a:p>
                          <a:r>
                            <a:rPr lang="en-US" dirty="0">
                              <a:latin typeface="Arial" panose="020B0604020202020204" pitchFamily="34" charset="0"/>
                              <a:cs typeface="Arial" panose="020B0604020202020204" pitchFamily="34" charset="0"/>
                            </a:rPr>
                            <a:t>Other categories include virtual functions, class relationships, and sizes of classes and tables.</a:t>
                          </a:r>
                        </a:p>
                      </a:txBody>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0880979"/>
                      </a:ext>
                    </a:extLst>
                  </a:tr>
                </a:tbl>
              </a:graphicData>
            </a:graphic>
          </p:graphicFrame>
        </mc:Fallback>
      </mc:AlternateContent>
      <p:sp>
        <p:nvSpPr>
          <p:cNvPr id="7" name="Rectangle: Rounded Corners 6">
            <a:extLst>
              <a:ext uri="{FF2B5EF4-FFF2-40B4-BE49-F238E27FC236}">
                <a16:creationId xmlns:a16="http://schemas.microsoft.com/office/drawing/2014/main" id="{447897E7-0AE0-4C70-916B-AB5BD3C79CC5}"/>
              </a:ext>
            </a:extLst>
          </p:cNvPr>
          <p:cNvSpPr/>
          <p:nvPr/>
        </p:nvSpPr>
        <p:spPr>
          <a:xfrm>
            <a:off x="297712" y="551377"/>
            <a:ext cx="8144539" cy="6724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Entity facts are produced during the reasoning process and describe </a:t>
            </a:r>
            <a:br>
              <a:rPr lang="en-US" dirty="0"/>
            </a:br>
            <a:r>
              <a:rPr lang="en-US" dirty="0"/>
              <a:t>the high-level model of the program being analyzed</a:t>
            </a:r>
          </a:p>
        </p:txBody>
      </p:sp>
      <p:cxnSp>
        <p:nvCxnSpPr>
          <p:cNvPr id="11" name="Straight Connector 10">
            <a:extLst>
              <a:ext uri="{FF2B5EF4-FFF2-40B4-BE49-F238E27FC236}">
                <a16:creationId xmlns:a16="http://schemas.microsoft.com/office/drawing/2014/main" id="{E8B0F740-61A9-4D91-80FE-EC772B32E642}"/>
              </a:ext>
            </a:extLst>
          </p:cNvPr>
          <p:cNvCxnSpPr/>
          <p:nvPr/>
        </p:nvCxnSpPr>
        <p:spPr>
          <a:xfrm>
            <a:off x="0" y="2658138"/>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58BF3A-73A0-47E5-97D1-ECD85CA9B082}"/>
              </a:ext>
            </a:extLst>
          </p:cNvPr>
          <p:cNvCxnSpPr/>
          <p:nvPr/>
        </p:nvCxnSpPr>
        <p:spPr>
          <a:xfrm>
            <a:off x="-1" y="4288462"/>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427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2CB2-BB2A-40BF-BC8A-E179026CFD2B}"/>
              </a:ext>
            </a:extLst>
          </p:cNvPr>
          <p:cNvSpPr>
            <a:spLocks noGrp="1"/>
          </p:cNvSpPr>
          <p:nvPr>
            <p:ph type="title"/>
          </p:nvPr>
        </p:nvSpPr>
        <p:spPr/>
        <p:txBody>
          <a:bodyPr/>
          <a:lstStyle/>
          <a:p>
            <a:r>
              <a:rPr lang="en-US" dirty="0"/>
              <a:t>Reasoning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F57C3C-E22A-4061-A9CA-C585DDBB515A}"/>
                  </a:ext>
                </a:extLst>
              </p:cNvPr>
              <p:cNvSpPr>
                <a:spLocks noGrp="1"/>
              </p:cNvSpPr>
              <p:nvPr>
                <p:ph sz="half" idx="1"/>
              </p:nvPr>
            </p:nvSpPr>
            <p:spPr>
              <a:xfrm>
                <a:off x="381000" y="2503146"/>
                <a:ext cx="4114800" cy="1998669"/>
              </a:xfrm>
            </p:spPr>
            <p:txBody>
              <a:bodyPr>
                <a:noAutofit/>
              </a:bodyPr>
              <a:lstStyle/>
              <a:p>
                <a:pPr lvl="1"/>
                <a:r>
                  <a:rPr lang="en-US" sz="1800" dirty="0"/>
                  <a:t>Forward reasoning</a:t>
                </a:r>
              </a:p>
              <a:p>
                <a:pPr lvl="2"/>
                <a:r>
                  <a:rPr lang="en-US" dirty="0"/>
                  <a:t>Unambiguous scenarios</a:t>
                </a:r>
              </a:p>
              <a:p>
                <a:pPr lvl="2"/>
                <a:r>
                  <a:rPr lang="en-US" dirty="0"/>
                  <a:t>Interpretation: If </a:t>
                </a:r>
                <a14:m>
                  <m:oMath xmlns:m="http://schemas.openxmlformats.org/officeDocument/2006/math">
                    <m:r>
                      <a:rPr lang="en-US" i="1" dirty="0" smtClean="0">
                        <a:latin typeface="Cambria Math" panose="02040503050406030204" pitchFamily="18" charset="0"/>
                      </a:rPr>
                      <m:t>𝑃</m:t>
                    </m:r>
                    <m:r>
                      <a:rPr lang="en-US" i="1" baseline="-25000" dirty="0" smtClean="0">
                        <a:latin typeface="Cambria Math" panose="02040503050406030204" pitchFamily="18" charset="0"/>
                      </a:rPr>
                      <m:t>1</m:t>
                    </m:r>
                  </m:oMath>
                </a14:m>
                <a:r>
                  <a:rPr lang="en-US" dirty="0"/>
                  <a:t>, </a:t>
                </a:r>
                <a14:m>
                  <m:oMath xmlns:m="http://schemas.openxmlformats.org/officeDocument/2006/math">
                    <m:r>
                      <a:rPr lang="en-US" i="1" dirty="0" smtClean="0">
                        <a:latin typeface="Cambria Math" panose="02040503050406030204" pitchFamily="18" charset="0"/>
                      </a:rPr>
                      <m:t>𝑃</m:t>
                    </m:r>
                    <m:r>
                      <a:rPr lang="en-US" i="1" baseline="-25000" dirty="0" smtClean="0">
                        <a:latin typeface="Cambria Math" panose="02040503050406030204" pitchFamily="18" charset="0"/>
                      </a:rPr>
                      <m:t>2</m:t>
                    </m:r>
                  </m:oMath>
                </a14:m>
                <a:r>
                  <a:rPr lang="en-US" dirty="0"/>
                  <a:t>, … and </a:t>
                </a:r>
                <a14:m>
                  <m:oMath xmlns:m="http://schemas.openxmlformats.org/officeDocument/2006/math">
                    <m:r>
                      <a:rPr lang="en-US" i="1" dirty="0" smtClean="0">
                        <a:latin typeface="Cambria Math" panose="02040503050406030204" pitchFamily="18" charset="0"/>
                      </a:rPr>
                      <m:t>𝑃</m:t>
                    </m:r>
                    <m:r>
                      <a:rPr lang="en-US" i="1" baseline="-25000" dirty="0" smtClean="0">
                        <a:latin typeface="Cambria Math" panose="02040503050406030204" pitchFamily="18" charset="0"/>
                      </a:rPr>
                      <m:t>𝑛</m:t>
                    </m:r>
                  </m:oMath>
                </a14:m>
                <a:r>
                  <a:rPr lang="en-US" dirty="0"/>
                  <a:t> are satisfied, then </a:t>
                </a:r>
                <a14:m>
                  <m:oMath xmlns:m="http://schemas.openxmlformats.org/officeDocument/2006/math">
                    <m:r>
                      <a:rPr lang="en-US" i="1" dirty="0" smtClean="0">
                        <a:latin typeface="Cambria Math" panose="02040503050406030204" pitchFamily="18" charset="0"/>
                      </a:rPr>
                      <m:t>𝐶</m:t>
                    </m:r>
                  </m:oMath>
                </a14:m>
                <a:r>
                  <a:rPr lang="en-US" dirty="0"/>
                  <a:t> is true</a:t>
                </a:r>
              </a:p>
              <a:p>
                <a:pPr lvl="2"/>
                <a:r>
                  <a:rPr lang="en-US" dirty="0"/>
                  <a:t>If inconsistency is reached, </a:t>
                </a:r>
                <a14:m>
                  <m:oMath xmlns:m="http://schemas.openxmlformats.org/officeDocument/2006/math">
                    <m:r>
                      <a:rPr lang="en-US" i="1" dirty="0" smtClean="0">
                        <a:latin typeface="Cambria Math" panose="02040503050406030204" pitchFamily="18" charset="0"/>
                      </a:rPr>
                      <m:t>𝑃</m:t>
                    </m:r>
                    <m:r>
                      <a:rPr lang="en-US" i="1" baseline="-25000" dirty="0">
                        <a:latin typeface="Cambria Math" panose="02040503050406030204" pitchFamily="18" charset="0"/>
                      </a:rPr>
                      <m:t>1</m:t>
                    </m:r>
                  </m:oMath>
                </a14:m>
                <a:r>
                  <a:rPr lang="en-US" dirty="0"/>
                  <a:t>, </a:t>
                </a:r>
                <a14:m>
                  <m:oMath xmlns:m="http://schemas.openxmlformats.org/officeDocument/2006/math">
                    <m:r>
                      <a:rPr lang="en-US" i="1" dirty="0" smtClean="0">
                        <a:latin typeface="Cambria Math" panose="02040503050406030204" pitchFamily="18" charset="0"/>
                      </a:rPr>
                      <m:t>𝑃</m:t>
                    </m:r>
                    <m:r>
                      <a:rPr lang="en-US" i="1" baseline="-25000" dirty="0">
                        <a:latin typeface="Cambria Math" panose="02040503050406030204" pitchFamily="18" charset="0"/>
                      </a:rPr>
                      <m:t>2</m:t>
                    </m:r>
                  </m:oMath>
                </a14:m>
                <a:r>
                  <a:rPr lang="en-US" dirty="0"/>
                  <a:t>, … or </a:t>
                </a:r>
                <a14:m>
                  <m:oMath xmlns:m="http://schemas.openxmlformats.org/officeDocument/2006/math">
                    <m:r>
                      <a:rPr lang="en-US" i="1" dirty="0" smtClean="0">
                        <a:latin typeface="Cambria Math" panose="02040503050406030204" pitchFamily="18" charset="0"/>
                      </a:rPr>
                      <m:t>𝑃</m:t>
                    </m:r>
                    <m:r>
                      <a:rPr lang="en-US" i="1" baseline="-25000" dirty="0">
                        <a:latin typeface="Cambria Math" panose="02040503050406030204" pitchFamily="18" charset="0"/>
                      </a:rPr>
                      <m:t>𝑛</m:t>
                    </m:r>
                  </m:oMath>
                </a14:m>
                <a:r>
                  <a:rPr lang="en-US" dirty="0"/>
                  <a:t> must not be true</a:t>
                </a:r>
              </a:p>
              <a:p>
                <a:pPr lvl="2"/>
                <a:endParaRPr lang="en-US" dirty="0"/>
              </a:p>
              <a:p>
                <a:pPr marL="342900" lvl="2" indent="0">
                  <a:buNone/>
                </a:pPr>
                <a:endParaRPr lang="en-US" dirty="0"/>
              </a:p>
              <a:p>
                <a:pPr lvl="2"/>
                <a:endParaRPr lang="en-US" sz="1650" dirty="0"/>
              </a:p>
              <a:p>
                <a:pPr lvl="2"/>
                <a:endParaRPr lang="en-US" dirty="0"/>
              </a:p>
            </p:txBody>
          </p:sp>
        </mc:Choice>
        <mc:Fallback xmlns="">
          <p:sp>
            <p:nvSpPr>
              <p:cNvPr id="3" name="Content Placeholder 2">
                <a:extLst>
                  <a:ext uri="{FF2B5EF4-FFF2-40B4-BE49-F238E27FC236}">
                    <a16:creationId xmlns:a16="http://schemas.microsoft.com/office/drawing/2014/main" id="{43F57C3C-E22A-4061-A9CA-C585DDBB515A}"/>
                  </a:ext>
                </a:extLst>
              </p:cNvPr>
              <p:cNvSpPr>
                <a:spLocks noGrp="1" noRot="1" noChangeAspect="1" noMove="1" noResize="1" noEditPoints="1" noAdjustHandles="1" noChangeArrowheads="1" noChangeShapeType="1" noTextEdit="1"/>
              </p:cNvSpPr>
              <p:nvPr>
                <p:ph sz="half" idx="1"/>
              </p:nvPr>
            </p:nvSpPr>
            <p:spPr>
              <a:xfrm>
                <a:off x="381000" y="2503146"/>
                <a:ext cx="4114800" cy="1998669"/>
              </a:xfrm>
              <a:blipFill>
                <a:blip r:embed="rId2"/>
                <a:stretch>
                  <a:fillRect l="-148" t="-39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919DC15E-4B86-4A77-AB04-3D448B3E0639}"/>
                  </a:ext>
                </a:extLst>
              </p:cNvPr>
              <p:cNvSpPr>
                <a:spLocks noGrp="1"/>
              </p:cNvSpPr>
              <p:nvPr>
                <p:ph sz="half" idx="2"/>
              </p:nvPr>
            </p:nvSpPr>
            <p:spPr>
              <a:xfrm>
                <a:off x="4648201" y="2503146"/>
                <a:ext cx="4076699" cy="3699281"/>
              </a:xfrm>
            </p:spPr>
            <p:txBody>
              <a:bodyPr/>
              <a:lstStyle/>
              <a:p>
                <a:pPr lvl="1"/>
                <a:r>
                  <a:rPr lang="en-US" sz="1800" dirty="0"/>
                  <a:t>Hypothetical reasoning</a:t>
                </a:r>
              </a:p>
              <a:p>
                <a:pPr lvl="2"/>
                <a:r>
                  <a:rPr lang="en-US" dirty="0"/>
                  <a:t>Ambiguous scenarios</a:t>
                </a:r>
              </a:p>
              <a:p>
                <a:pPr lvl="2"/>
                <a:r>
                  <a:rPr lang="en-US" dirty="0"/>
                  <a:t>Interpretation: If </a:t>
                </a:r>
                <a14:m>
                  <m:oMath xmlns:m="http://schemas.openxmlformats.org/officeDocument/2006/math">
                    <m:r>
                      <a:rPr lang="en-US" i="1" dirty="0">
                        <a:latin typeface="Cambria Math" panose="02040503050406030204" pitchFamily="18" charset="0"/>
                      </a:rPr>
                      <m:t>𝑃</m:t>
                    </m:r>
                    <m:r>
                      <a:rPr lang="en-US" i="1" baseline="-25000" dirty="0">
                        <a:latin typeface="Cambria Math" panose="02040503050406030204" pitchFamily="18" charset="0"/>
                      </a:rPr>
                      <m:t>1</m:t>
                    </m:r>
                  </m:oMath>
                </a14:m>
                <a:r>
                  <a:rPr lang="en-US" dirty="0"/>
                  <a:t>, </a:t>
                </a:r>
                <a14:m>
                  <m:oMath xmlns:m="http://schemas.openxmlformats.org/officeDocument/2006/math">
                    <m:r>
                      <a:rPr lang="en-US" i="1" dirty="0">
                        <a:latin typeface="Cambria Math" panose="02040503050406030204" pitchFamily="18" charset="0"/>
                      </a:rPr>
                      <m:t>𝑃</m:t>
                    </m:r>
                    <m:r>
                      <a:rPr lang="en-US" i="1" baseline="-25000" dirty="0">
                        <a:latin typeface="Cambria Math" panose="02040503050406030204" pitchFamily="18" charset="0"/>
                      </a:rPr>
                      <m:t>2</m:t>
                    </m:r>
                  </m:oMath>
                </a14:m>
                <a:r>
                  <a:rPr lang="en-US" dirty="0"/>
                  <a:t>, … and </a:t>
                </a:r>
                <a14:m>
                  <m:oMath xmlns:m="http://schemas.openxmlformats.org/officeDocument/2006/math">
                    <m:r>
                      <a:rPr lang="en-US" i="1" dirty="0">
                        <a:latin typeface="Cambria Math" panose="02040503050406030204" pitchFamily="18" charset="0"/>
                      </a:rPr>
                      <m:t>𝑃</m:t>
                    </m:r>
                    <m:r>
                      <a:rPr lang="en-US" i="1" baseline="-25000" dirty="0">
                        <a:latin typeface="Cambria Math" panose="02040503050406030204" pitchFamily="18" charset="0"/>
                      </a:rPr>
                      <m:t>𝑛</m:t>
                    </m:r>
                  </m:oMath>
                </a14:m>
                <a:r>
                  <a:rPr lang="en-US" dirty="0"/>
                  <a:t> are satisfied, then </a:t>
                </a:r>
                <a:r>
                  <a:rPr lang="en-US" u="sng" dirty="0"/>
                  <a:t>guess</a:t>
                </a:r>
                <a:r>
                  <a:rPr lang="en-US" dirty="0"/>
                  <a:t> </a:t>
                </a:r>
                <a14:m>
                  <m:oMath xmlns:m="http://schemas.openxmlformats.org/officeDocument/2006/math">
                    <m:r>
                      <a:rPr lang="en-US" i="1" dirty="0">
                        <a:latin typeface="Cambria Math" panose="02040503050406030204" pitchFamily="18" charset="0"/>
                      </a:rPr>
                      <m:t>𝐶</m:t>
                    </m:r>
                  </m:oMath>
                </a14:m>
                <a:r>
                  <a:rPr lang="en-US" dirty="0"/>
                  <a:t> is true</a:t>
                </a:r>
              </a:p>
              <a:p>
                <a:pPr lvl="2"/>
                <a:r>
                  <a:rPr lang="en-US" dirty="0"/>
                  <a:t>If inconsistency is reached, then retract </a:t>
                </a:r>
                <a14:m>
                  <m:oMath xmlns:m="http://schemas.openxmlformats.org/officeDocument/2006/math">
                    <m:r>
                      <a:rPr lang="en-US" i="1" dirty="0">
                        <a:latin typeface="Cambria Math" panose="02040503050406030204" pitchFamily="18" charset="0"/>
                      </a:rPr>
                      <m:t>𝐶</m:t>
                    </m:r>
                  </m:oMath>
                </a14:m>
                <a:r>
                  <a:rPr lang="en-US" dirty="0"/>
                  <a:t> and assume </a:t>
                </a:r>
                <a14:m>
                  <m:oMath xmlns:m="http://schemas.openxmlformats.org/officeDocument/2006/math">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𝐶</m:t>
                    </m:r>
                  </m:oMath>
                </a14:m>
                <a:endParaRPr lang="en-US" dirty="0"/>
              </a:p>
              <a:p>
                <a:pPr lvl="2"/>
                <a:r>
                  <a:rPr lang="en-US" dirty="0"/>
                  <a:t>If inconsistency is still reached, </a:t>
                </a:r>
                <a14:m>
                  <m:oMath xmlns:m="http://schemas.openxmlformats.org/officeDocument/2006/math">
                    <m:r>
                      <a:rPr lang="en-US" i="1" dirty="0">
                        <a:latin typeface="Cambria Math" panose="02040503050406030204" pitchFamily="18" charset="0"/>
                      </a:rPr>
                      <m:t>𝑃</m:t>
                    </m:r>
                    <m:r>
                      <a:rPr lang="en-US" i="1" baseline="-25000" dirty="0">
                        <a:latin typeface="Cambria Math" panose="02040503050406030204" pitchFamily="18" charset="0"/>
                      </a:rPr>
                      <m:t>1</m:t>
                    </m:r>
                  </m:oMath>
                </a14:m>
                <a:r>
                  <a:rPr lang="en-US" dirty="0"/>
                  <a:t>, </a:t>
                </a:r>
                <a14:m>
                  <m:oMath xmlns:m="http://schemas.openxmlformats.org/officeDocument/2006/math">
                    <m:r>
                      <a:rPr lang="en-US" i="1" dirty="0">
                        <a:latin typeface="Cambria Math" panose="02040503050406030204" pitchFamily="18" charset="0"/>
                      </a:rPr>
                      <m:t>𝑃</m:t>
                    </m:r>
                    <m:r>
                      <a:rPr lang="en-US" i="1" baseline="-25000" dirty="0">
                        <a:latin typeface="Cambria Math" panose="02040503050406030204" pitchFamily="18" charset="0"/>
                      </a:rPr>
                      <m:t>2</m:t>
                    </m:r>
                  </m:oMath>
                </a14:m>
                <a:r>
                  <a:rPr lang="en-US" dirty="0"/>
                  <a:t>, … or </a:t>
                </a:r>
                <a14:m>
                  <m:oMath xmlns:m="http://schemas.openxmlformats.org/officeDocument/2006/math">
                    <m:r>
                      <a:rPr lang="en-US" i="1" dirty="0">
                        <a:latin typeface="Cambria Math" panose="02040503050406030204" pitchFamily="18" charset="0"/>
                      </a:rPr>
                      <m:t>𝑃</m:t>
                    </m:r>
                    <m:r>
                      <a:rPr lang="en-US" i="1" baseline="-25000" dirty="0">
                        <a:latin typeface="Cambria Math" panose="02040503050406030204" pitchFamily="18" charset="0"/>
                      </a:rPr>
                      <m:t>𝑛</m:t>
                    </m:r>
                  </m:oMath>
                </a14:m>
                <a:r>
                  <a:rPr lang="en-US" dirty="0"/>
                  <a:t> must not be true</a:t>
                </a:r>
              </a:p>
              <a:p>
                <a:endParaRPr lang="en-US" dirty="0"/>
              </a:p>
            </p:txBody>
          </p:sp>
        </mc:Choice>
        <mc:Fallback xmlns="">
          <p:sp>
            <p:nvSpPr>
              <p:cNvPr id="7" name="Content Placeholder 6">
                <a:extLst>
                  <a:ext uri="{FF2B5EF4-FFF2-40B4-BE49-F238E27FC236}">
                    <a16:creationId xmlns:a16="http://schemas.microsoft.com/office/drawing/2014/main" id="{919DC15E-4B86-4A77-AB04-3D448B3E0639}"/>
                  </a:ext>
                </a:extLst>
              </p:cNvPr>
              <p:cNvSpPr>
                <a:spLocks noGrp="1" noRot="1" noChangeAspect="1" noMove="1" noResize="1" noEditPoints="1" noAdjustHandles="1" noChangeArrowheads="1" noChangeShapeType="1" noTextEdit="1"/>
              </p:cNvSpPr>
              <p:nvPr>
                <p:ph sz="half" idx="2"/>
              </p:nvPr>
            </p:nvSpPr>
            <p:spPr>
              <a:xfrm>
                <a:off x="4648201" y="2503146"/>
                <a:ext cx="4076699" cy="3699281"/>
              </a:xfrm>
              <a:blipFill>
                <a:blip r:embed="rId3"/>
                <a:stretch>
                  <a:fillRect l="-150" t="-2145" r="-150"/>
                </a:stretch>
              </a:blipFill>
            </p:spPr>
            <p:txBody>
              <a:bodyPr/>
              <a:lstStyle/>
              <a:p>
                <a:r>
                  <a:rPr lang="en-US">
                    <a:noFill/>
                  </a:rPr>
                  <a:t> </a:t>
                </a:r>
              </a:p>
            </p:txBody>
          </p:sp>
        </mc:Fallback>
      </mc:AlternateContent>
      <p:sp>
        <p:nvSpPr>
          <p:cNvPr id="8" name="Text Placeholder 7">
            <a:extLst>
              <a:ext uri="{FF2B5EF4-FFF2-40B4-BE49-F238E27FC236}">
                <a16:creationId xmlns:a16="http://schemas.microsoft.com/office/drawing/2014/main" id="{99537046-20D9-4D95-83BB-F89B7A5E7667}"/>
              </a:ext>
            </a:extLst>
          </p:cNvPr>
          <p:cNvSpPr>
            <a:spLocks noGrp="1"/>
          </p:cNvSpPr>
          <p:nvPr>
            <p:ph type="body" sz="quarter" idx="10"/>
          </p:nvPr>
        </p:nvSpPr>
        <p:spPr/>
        <p:txBody>
          <a:bodyPr/>
          <a:lstStyle/>
          <a:p>
            <a:endParaRPr lang="en-US"/>
          </a:p>
        </p:txBody>
      </p:sp>
      <p:sp>
        <p:nvSpPr>
          <p:cNvPr id="9" name="Picture Placeholder 8">
            <a:extLst>
              <a:ext uri="{FF2B5EF4-FFF2-40B4-BE49-F238E27FC236}">
                <a16:creationId xmlns:a16="http://schemas.microsoft.com/office/drawing/2014/main" id="{AA4D591F-AE5D-479B-BD8E-8A6BAE1A72F7}"/>
              </a:ext>
            </a:extLst>
          </p:cNvPr>
          <p:cNvSpPr>
            <a:spLocks noGrp="1"/>
          </p:cNvSpPr>
          <p:nvPr>
            <p:ph type="pic" sz="quarter" idx="11"/>
          </p:nvPr>
        </p:nvSpPr>
        <p:spPr/>
      </p:sp>
      <p:pic>
        <p:nvPicPr>
          <p:cNvPr id="6" name="Picture 5">
            <a:extLst>
              <a:ext uri="{FF2B5EF4-FFF2-40B4-BE49-F238E27FC236}">
                <a16:creationId xmlns:a16="http://schemas.microsoft.com/office/drawing/2014/main" id="{ACB69AF7-86C5-4F94-9D44-AAFB965671A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060948" y="641685"/>
            <a:ext cx="5029200" cy="1438275"/>
          </a:xfrm>
          <a:prstGeom prst="rect">
            <a:avLst/>
          </a:prstGeom>
        </p:spPr>
      </p:pic>
    </p:spTree>
    <p:extLst>
      <p:ext uri="{BB962C8B-B14F-4D97-AF65-F5344CB8AC3E}">
        <p14:creationId xmlns:p14="http://schemas.microsoft.com/office/powerpoint/2010/main" val="8349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500"/>
                                        <p:tgtEl>
                                          <p:spTgt spid="7">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CF57856-C760-49E4-813E-A2F0560AFB23}"/>
              </a:ext>
            </a:extLst>
          </p:cNvPr>
          <p:cNvSpPr>
            <a:spLocks noGrp="1"/>
          </p:cNvSpPr>
          <p:nvPr>
            <p:ph idx="1"/>
          </p:nvPr>
        </p:nvSpPr>
        <p:spPr>
          <a:xfrm>
            <a:off x="381001" y="250257"/>
            <a:ext cx="8340968" cy="4336899"/>
          </a:xfrm>
        </p:spPr>
        <p:txBody>
          <a:bodyPr>
            <a:normAutofit fontScale="85000" lnSpcReduction="20000"/>
          </a:bodyPr>
          <a:lstStyle/>
          <a:p>
            <a:r>
              <a:rPr lang="en-US" altLang="zh-CN" dirty="0"/>
              <a:t>Copyright 2018 Carnegie Mellon University. All Rights Reserved.</a:t>
            </a:r>
          </a:p>
          <a:p>
            <a:r>
              <a:rPr lang="en-US" altLang="zh-CN" dirty="0"/>
              <a:t>This material is based upon work funded and supported by the Department of Defense under Contract No. FA8702-15-D-0002 with Carnegie Mellon University for the operation of the Software Engineering Institute, a federally funded research and development center.</a:t>
            </a:r>
          </a:p>
          <a:p>
            <a:r>
              <a:rPr lang="en-US" altLang="zh-CN" dirty="0"/>
              <a:t>The view, opinions, and/or findings contained in this material are those of the author(s) and should not be construed as an official Government position, policy, or decision, unless designated by other documentation.</a:t>
            </a:r>
          </a:p>
          <a:p>
            <a:r>
              <a:rPr lang="en-US" altLang="zh-CN"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r>
              <a:rPr lang="en-US" altLang="zh-CN" dirty="0"/>
              <a:t>[DISTRIBUTION STATEMENT A] This material has been approved for public release and unlimited distribution.  Please see Copyright notice for non-US Government use and distribution.</a:t>
            </a:r>
            <a:br>
              <a:rPr lang="en-US" altLang="zh-CN" dirty="0"/>
            </a:br>
            <a:endParaRPr lang="en-US" altLang="zh-CN" dirty="0"/>
          </a:p>
          <a:p>
            <a:r>
              <a:rPr lang="en-US" altLang="zh-CN"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p>
          <a:p>
            <a:r>
              <a:rPr lang="en-US" altLang="zh-CN" dirty="0"/>
              <a:t>DM18-0828</a:t>
            </a:r>
            <a:endParaRPr lang="en-US" dirty="0"/>
          </a:p>
        </p:txBody>
      </p:sp>
      <p:sp>
        <p:nvSpPr>
          <p:cNvPr id="7" name="Picture Placeholder 6">
            <a:extLst>
              <a:ext uri="{FF2B5EF4-FFF2-40B4-BE49-F238E27FC236}">
                <a16:creationId xmlns:a16="http://schemas.microsoft.com/office/drawing/2014/main" id="{C5A78ED3-F104-4E5B-9F9C-96C10A14CEE9}"/>
              </a:ext>
            </a:extLst>
          </p:cNvPr>
          <p:cNvSpPr>
            <a:spLocks noGrp="1"/>
          </p:cNvSpPr>
          <p:nvPr>
            <p:ph type="pic" sz="quarter" idx="11"/>
          </p:nvPr>
        </p:nvSpPr>
        <p:spPr/>
      </p:sp>
      <p:sp>
        <p:nvSpPr>
          <p:cNvPr id="6" name="Text Placeholder 5">
            <a:extLst>
              <a:ext uri="{FF2B5EF4-FFF2-40B4-BE49-F238E27FC236}">
                <a16:creationId xmlns:a16="http://schemas.microsoft.com/office/drawing/2014/main" id="{C637CA16-69E6-48F0-99D2-ADD9851A62D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19080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8E2C-DD8D-4B65-BB50-6911B69CFC6B}"/>
              </a:ext>
            </a:extLst>
          </p:cNvPr>
          <p:cNvSpPr>
            <a:spLocks noGrp="1"/>
          </p:cNvSpPr>
          <p:nvPr>
            <p:ph type="title"/>
          </p:nvPr>
        </p:nvSpPr>
        <p:spPr/>
        <p:txBody>
          <a:bodyPr/>
          <a:lstStyle/>
          <a:p>
            <a:r>
              <a:rPr lang="en-US" dirty="0"/>
              <a:t>Forward Reasoning</a:t>
            </a:r>
          </a:p>
        </p:txBody>
      </p:sp>
      <p:sp>
        <p:nvSpPr>
          <p:cNvPr id="4" name="Picture Placeholder 3">
            <a:extLst>
              <a:ext uri="{FF2B5EF4-FFF2-40B4-BE49-F238E27FC236}">
                <a16:creationId xmlns:a16="http://schemas.microsoft.com/office/drawing/2014/main" id="{E61AB074-7A1B-4BAD-8869-C252FB8CF67F}"/>
              </a:ext>
            </a:extLst>
          </p:cNvPr>
          <p:cNvSpPr>
            <a:spLocks noGrp="1"/>
          </p:cNvSpPr>
          <p:nvPr>
            <p:ph type="pic" sz="quarter" idx="11"/>
          </p:nvPr>
        </p:nvSpPr>
        <p:spPr/>
      </p:sp>
      <p:sp>
        <p:nvSpPr>
          <p:cNvPr id="5" name="Text Placeholder 4">
            <a:extLst>
              <a:ext uri="{FF2B5EF4-FFF2-40B4-BE49-F238E27FC236}">
                <a16:creationId xmlns:a16="http://schemas.microsoft.com/office/drawing/2014/main" id="{CDBED278-BF8F-4E9D-9242-98E263A329F8}"/>
              </a:ext>
            </a:extLst>
          </p:cNvPr>
          <p:cNvSpPr>
            <a:spLocks noGrp="1"/>
          </p:cNvSpPr>
          <p:nvPr>
            <p:ph type="body" sz="quarter" idx="10"/>
          </p:nvPr>
        </p:nvSpPr>
        <p:spPr/>
        <p:txBody>
          <a:bodyPr/>
          <a:lstStyle/>
          <a:p>
            <a:endParaRPr lang="en-US"/>
          </a:p>
        </p:txBody>
      </p:sp>
      <p:pic>
        <p:nvPicPr>
          <p:cNvPr id="7" name="Picture 6">
            <a:extLst>
              <a:ext uri="{FF2B5EF4-FFF2-40B4-BE49-F238E27FC236}">
                <a16:creationId xmlns:a16="http://schemas.microsoft.com/office/drawing/2014/main" id="{7D2492B2-834E-4B8B-88DE-85418AB3471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6963" y="1748271"/>
            <a:ext cx="9144000" cy="3029202"/>
          </a:xfrm>
          <a:prstGeom prst="rect">
            <a:avLst/>
          </a:prstGeom>
        </p:spPr>
      </p:pic>
      <p:sp>
        <p:nvSpPr>
          <p:cNvPr id="8" name="Rectangle: Rounded Corners 7">
            <a:extLst>
              <a:ext uri="{FF2B5EF4-FFF2-40B4-BE49-F238E27FC236}">
                <a16:creationId xmlns:a16="http://schemas.microsoft.com/office/drawing/2014/main" id="{024FC599-67D0-40C4-B72B-26921878793E}"/>
              </a:ext>
            </a:extLst>
          </p:cNvPr>
          <p:cNvSpPr/>
          <p:nvPr/>
        </p:nvSpPr>
        <p:spPr>
          <a:xfrm>
            <a:off x="433692" y="593167"/>
            <a:ext cx="8276616" cy="89313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If a method is directly called on a base class, it</a:t>
            </a:r>
            <a:br>
              <a:rPr lang="en-US" sz="2400" dirty="0"/>
            </a:br>
            <a:r>
              <a:rPr lang="en-US" sz="2400" dirty="0"/>
              <a:t>cannot be directly defined on the derived class.</a:t>
            </a:r>
          </a:p>
        </p:txBody>
      </p:sp>
    </p:spTree>
    <p:extLst>
      <p:ext uri="{BB962C8B-B14F-4D97-AF65-F5344CB8AC3E}">
        <p14:creationId xmlns:p14="http://schemas.microsoft.com/office/powerpoint/2010/main" val="173884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414F2-8180-484C-8039-20F04DEC3E44}"/>
              </a:ext>
            </a:extLst>
          </p:cNvPr>
          <p:cNvSpPr>
            <a:spLocks noGrp="1"/>
          </p:cNvSpPr>
          <p:nvPr>
            <p:ph type="title"/>
          </p:nvPr>
        </p:nvSpPr>
        <p:spPr/>
        <p:txBody>
          <a:bodyPr/>
          <a:lstStyle/>
          <a:p>
            <a:r>
              <a:rPr lang="en-US" dirty="0"/>
              <a:t>Hypothetical Reasoning</a:t>
            </a:r>
          </a:p>
        </p:txBody>
      </p:sp>
      <p:sp>
        <p:nvSpPr>
          <p:cNvPr id="4" name="Picture Placeholder 3">
            <a:extLst>
              <a:ext uri="{FF2B5EF4-FFF2-40B4-BE49-F238E27FC236}">
                <a16:creationId xmlns:a16="http://schemas.microsoft.com/office/drawing/2014/main" id="{85A16111-0438-427E-9FA6-B6A390E27CA9}"/>
              </a:ext>
            </a:extLst>
          </p:cNvPr>
          <p:cNvSpPr>
            <a:spLocks noGrp="1"/>
          </p:cNvSpPr>
          <p:nvPr>
            <p:ph type="pic" sz="quarter" idx="11"/>
          </p:nvPr>
        </p:nvSpPr>
        <p:spPr/>
      </p:sp>
      <p:sp>
        <p:nvSpPr>
          <p:cNvPr id="5" name="Text Placeholder 4">
            <a:extLst>
              <a:ext uri="{FF2B5EF4-FFF2-40B4-BE49-F238E27FC236}">
                <a16:creationId xmlns:a16="http://schemas.microsoft.com/office/drawing/2014/main" id="{1B3AC32F-189D-4AF2-870E-626ECCFBF08E}"/>
              </a:ext>
            </a:extLst>
          </p:cNvPr>
          <p:cNvSpPr>
            <a:spLocks noGrp="1"/>
          </p:cNvSpPr>
          <p:nvPr>
            <p:ph type="body" sz="quarter" idx="10"/>
          </p:nvPr>
        </p:nvSpPr>
        <p:spPr/>
        <p:txBody>
          <a:bodyPr/>
          <a:lstStyle/>
          <a:p>
            <a:endParaRPr lang="en-US"/>
          </a:p>
        </p:txBody>
      </p:sp>
      <p:pic>
        <p:nvPicPr>
          <p:cNvPr id="6" name="Picture 5">
            <a:extLst>
              <a:ext uri="{FF2B5EF4-FFF2-40B4-BE49-F238E27FC236}">
                <a16:creationId xmlns:a16="http://schemas.microsoft.com/office/drawing/2014/main" id="{FE77D120-E629-4FCF-8854-DB9742DB5AC4}"/>
              </a:ext>
            </a:extLst>
          </p:cNvPr>
          <p:cNvPicPr>
            <a:picLocks noChangeAspect="1"/>
          </p:cNvPicPr>
          <p:nvPr/>
        </p:nvPicPr>
        <p:blipFill>
          <a:blip r:embed="rId2"/>
          <a:stretch>
            <a:fillRect/>
          </a:stretch>
        </p:blipFill>
        <p:spPr>
          <a:xfrm>
            <a:off x="0" y="2551699"/>
            <a:ext cx="9144000" cy="1464852"/>
          </a:xfrm>
          <a:prstGeom prst="rect">
            <a:avLst/>
          </a:prstGeom>
        </p:spPr>
      </p:pic>
      <p:sp>
        <p:nvSpPr>
          <p:cNvPr id="7" name="Rectangle: Rounded Corners 6">
            <a:extLst>
              <a:ext uri="{FF2B5EF4-FFF2-40B4-BE49-F238E27FC236}">
                <a16:creationId xmlns:a16="http://schemas.microsoft.com/office/drawing/2014/main" id="{A916ED36-8FCA-4B30-82DB-1B32573F6D0A}"/>
              </a:ext>
            </a:extLst>
          </p:cNvPr>
          <p:cNvSpPr/>
          <p:nvPr/>
        </p:nvSpPr>
        <p:spPr>
          <a:xfrm>
            <a:off x="433692" y="742029"/>
            <a:ext cx="8276616" cy="89313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If a method is called on a derived class but not a base class, (first) assume the method is defined on the derived class.</a:t>
            </a:r>
          </a:p>
        </p:txBody>
      </p:sp>
    </p:spTree>
    <p:extLst>
      <p:ext uri="{BB962C8B-B14F-4D97-AF65-F5344CB8AC3E}">
        <p14:creationId xmlns:p14="http://schemas.microsoft.com/office/powerpoint/2010/main" val="59877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1D3D-9E10-4184-A055-2FACF5CB4402}"/>
              </a:ext>
            </a:extLst>
          </p:cNvPr>
          <p:cNvSpPr>
            <a:spLocks noGrp="1"/>
          </p:cNvSpPr>
          <p:nvPr>
            <p:ph type="title"/>
          </p:nvPr>
        </p:nvSpPr>
        <p:spPr/>
        <p:txBody>
          <a:bodyPr/>
          <a:lstStyle/>
          <a:p>
            <a:r>
              <a:rPr lang="en-US" dirty="0"/>
              <a:t>Hypothetical Reasoning</a:t>
            </a:r>
          </a:p>
        </p:txBody>
      </p:sp>
      <p:sp>
        <p:nvSpPr>
          <p:cNvPr id="4" name="Picture Placeholder 3">
            <a:extLst>
              <a:ext uri="{FF2B5EF4-FFF2-40B4-BE49-F238E27FC236}">
                <a16:creationId xmlns:a16="http://schemas.microsoft.com/office/drawing/2014/main" id="{72427ACC-00A1-4DED-BD29-CC8B1E27AD97}"/>
              </a:ext>
            </a:extLst>
          </p:cNvPr>
          <p:cNvSpPr>
            <a:spLocks noGrp="1"/>
          </p:cNvSpPr>
          <p:nvPr>
            <p:ph type="pic" sz="quarter" idx="11"/>
          </p:nvPr>
        </p:nvSpPr>
        <p:spPr/>
      </p:sp>
      <p:sp>
        <p:nvSpPr>
          <p:cNvPr id="5" name="Text Placeholder 4">
            <a:extLst>
              <a:ext uri="{FF2B5EF4-FFF2-40B4-BE49-F238E27FC236}">
                <a16:creationId xmlns:a16="http://schemas.microsoft.com/office/drawing/2014/main" id="{9C0B6CC7-8C47-4C60-A5C9-11064BCF1749}"/>
              </a:ext>
            </a:extLst>
          </p:cNvPr>
          <p:cNvSpPr>
            <a:spLocks noGrp="1"/>
          </p:cNvSpPr>
          <p:nvPr>
            <p:ph type="body" sz="quarter" idx="10"/>
          </p:nvPr>
        </p:nvSpPr>
        <p:spPr/>
        <p:txBody>
          <a:bodyPr/>
          <a:lstStyle/>
          <a:p>
            <a:endParaRPr lang="en-US"/>
          </a:p>
        </p:txBody>
      </p:sp>
      <p:grpSp>
        <p:nvGrpSpPr>
          <p:cNvPr id="6" name="Group 5">
            <a:extLst>
              <a:ext uri="{FF2B5EF4-FFF2-40B4-BE49-F238E27FC236}">
                <a16:creationId xmlns:a16="http://schemas.microsoft.com/office/drawing/2014/main" id="{CA1C984F-7FE6-4291-8F8E-6520E494F1FC}"/>
              </a:ext>
            </a:extLst>
          </p:cNvPr>
          <p:cNvGrpSpPr/>
          <p:nvPr/>
        </p:nvGrpSpPr>
        <p:grpSpPr>
          <a:xfrm>
            <a:off x="990600" y="2832548"/>
            <a:ext cx="1920240" cy="1554480"/>
            <a:chOff x="5414208" y="1107424"/>
            <a:chExt cx="1828800" cy="1344706"/>
          </a:xfrm>
        </p:grpSpPr>
        <p:sp>
          <p:nvSpPr>
            <p:cNvPr id="7" name="Rectangle: Rounded Corners 6">
              <a:extLst>
                <a:ext uri="{FF2B5EF4-FFF2-40B4-BE49-F238E27FC236}">
                  <a16:creationId xmlns:a16="http://schemas.microsoft.com/office/drawing/2014/main" id="{39360239-500D-4D66-B1CA-86B975ECDBFC}"/>
                </a:ext>
              </a:extLst>
            </p:cNvPr>
            <p:cNvSpPr/>
            <p:nvPr/>
          </p:nvSpPr>
          <p:spPr>
            <a:xfrm>
              <a:off x="5414208" y="1107424"/>
              <a:ext cx="1828800" cy="1344706"/>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Shape</a:t>
              </a:r>
            </a:p>
            <a:p>
              <a:endParaRPr lang="en-US" dirty="0"/>
            </a:p>
          </p:txBody>
        </p:sp>
        <p:cxnSp>
          <p:nvCxnSpPr>
            <p:cNvPr id="8" name="Straight Connector 7">
              <a:extLst>
                <a:ext uri="{FF2B5EF4-FFF2-40B4-BE49-F238E27FC236}">
                  <a16:creationId xmlns:a16="http://schemas.microsoft.com/office/drawing/2014/main" id="{98B756AA-8E4E-445E-926D-FDEAF8D551CB}"/>
                </a:ext>
              </a:extLst>
            </p:cNvPr>
            <p:cNvCxnSpPr/>
            <p:nvPr/>
          </p:nvCxnSpPr>
          <p:spPr>
            <a:xfrm>
              <a:off x="5414208" y="2025915"/>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0626379-EE3B-4F3C-AC50-90637B8A2A5E}"/>
              </a:ext>
            </a:extLst>
          </p:cNvPr>
          <p:cNvGrpSpPr/>
          <p:nvPr/>
        </p:nvGrpSpPr>
        <p:grpSpPr>
          <a:xfrm>
            <a:off x="960717" y="772819"/>
            <a:ext cx="1920240" cy="1554480"/>
            <a:chOff x="2252229" y="1854217"/>
            <a:chExt cx="1828800" cy="1203158"/>
          </a:xfrm>
        </p:grpSpPr>
        <p:sp>
          <p:nvSpPr>
            <p:cNvPr id="10" name="Rectangle: Rounded Corners 9">
              <a:extLst>
                <a:ext uri="{FF2B5EF4-FFF2-40B4-BE49-F238E27FC236}">
                  <a16:creationId xmlns:a16="http://schemas.microsoft.com/office/drawing/2014/main" id="{BB59752B-66FE-4AAD-A061-D466ABCE8CDC}"/>
                </a:ext>
              </a:extLst>
            </p:cNvPr>
            <p:cNvSpPr/>
            <p:nvPr/>
          </p:nvSpPr>
          <p:spPr>
            <a:xfrm>
              <a:off x="2252229" y="1854217"/>
              <a:ext cx="1828800" cy="1203158"/>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Square</a:t>
              </a:r>
            </a:p>
            <a:p>
              <a:pPr marL="68580" lvl="0" defTabSz="685800" fontAlgn="base">
                <a:spcAft>
                  <a:spcPct val="0"/>
                </a:spcAft>
              </a:pPr>
              <a:endParaRPr lang="en-US" sz="1200" dirty="0">
                <a:solidFill>
                  <a:prstClr val="black"/>
                </a:solidFill>
                <a:latin typeface="Consolas" panose="020B0609020204030204" pitchFamily="49" charset="0"/>
                <a:cs typeface="Arial" panose="020B0604020202020204" pitchFamily="34" charset="0"/>
              </a:endParaRPr>
            </a:p>
          </p:txBody>
        </p:sp>
        <p:cxnSp>
          <p:nvCxnSpPr>
            <p:cNvPr id="11" name="Straight Connector 10">
              <a:extLst>
                <a:ext uri="{FF2B5EF4-FFF2-40B4-BE49-F238E27FC236}">
                  <a16:creationId xmlns:a16="http://schemas.microsoft.com/office/drawing/2014/main" id="{3B87E639-0173-47AD-8CEC-510DFDCA4E1B}"/>
                </a:ext>
              </a:extLst>
            </p:cNvPr>
            <p:cNvCxnSpPr/>
            <p:nvPr/>
          </p:nvCxnSpPr>
          <p:spPr>
            <a:xfrm>
              <a:off x="2252229" y="2675957"/>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Arrow Connector 6">
            <a:extLst>
              <a:ext uri="{FF2B5EF4-FFF2-40B4-BE49-F238E27FC236}">
                <a16:creationId xmlns:a16="http://schemas.microsoft.com/office/drawing/2014/main" id="{14AF3196-C24C-4630-850B-2A595BB35D6F}"/>
              </a:ext>
            </a:extLst>
          </p:cNvPr>
          <p:cNvCxnSpPr>
            <a:cxnSpLocks/>
            <a:stCxn id="10" idx="1"/>
            <a:endCxn id="7" idx="1"/>
          </p:cNvCxnSpPr>
          <p:nvPr/>
        </p:nvCxnSpPr>
        <p:spPr>
          <a:xfrm rot="10800000" flipH="1" flipV="1">
            <a:off x="960716" y="1550058"/>
            <a:ext cx="29883" cy="2059729"/>
          </a:xfrm>
          <a:prstGeom prst="curvedConnector3">
            <a:avLst>
              <a:gd name="adj1" fmla="val -1832403"/>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3DB6D8AA-999E-4EA6-B2EA-00EB0989EDFA}"/>
              </a:ext>
            </a:extLst>
          </p:cNvPr>
          <p:cNvSpPr txBox="1"/>
          <p:nvPr/>
        </p:nvSpPr>
        <p:spPr>
          <a:xfrm>
            <a:off x="734401" y="2457380"/>
            <a:ext cx="2432637" cy="246221"/>
          </a:xfrm>
          <a:prstGeom prst="rect">
            <a:avLst/>
          </a:prstGeom>
          <a:noFill/>
        </p:spPr>
        <p:txBody>
          <a:bodyPr wrap="square" lIns="0" tIns="0" rIns="0" bIns="0" rtlCol="0">
            <a:spAutoFit/>
          </a:bodyPr>
          <a:lstStyle/>
          <a:p>
            <a:pPr algn="ctr"/>
            <a:r>
              <a:rPr lang="en-US" sz="1600" dirty="0">
                <a:cs typeface="Arial"/>
              </a:rPr>
              <a:t>Inherits From</a:t>
            </a:r>
          </a:p>
        </p:txBody>
      </p:sp>
      <p:sp>
        <p:nvSpPr>
          <p:cNvPr id="14" name="Rectangle 13">
            <a:extLst>
              <a:ext uri="{FF2B5EF4-FFF2-40B4-BE49-F238E27FC236}">
                <a16:creationId xmlns:a16="http://schemas.microsoft.com/office/drawing/2014/main" id="{C7E172BF-5EE9-40FB-B086-B9839887853D}"/>
              </a:ext>
            </a:extLst>
          </p:cNvPr>
          <p:cNvSpPr/>
          <p:nvPr/>
        </p:nvSpPr>
        <p:spPr>
          <a:xfrm>
            <a:off x="4933734" y="3180250"/>
            <a:ext cx="1860470" cy="1077218"/>
          </a:xfrm>
          <a:prstGeom prst="rect">
            <a:avLst/>
          </a:prstGeom>
          <a:solidFill>
            <a:srgbClr val="FDF6E3"/>
          </a:solidFill>
        </p:spPr>
        <p:txBody>
          <a:bodyPr wrap="square">
            <a:spAutoFit/>
          </a:bodyPr>
          <a:lstStyle/>
          <a:p>
            <a:r>
              <a:rPr lang="en-US" sz="1600" dirty="0">
                <a:solidFill>
                  <a:srgbClr val="B58900"/>
                </a:solidFill>
                <a:highlight>
                  <a:srgbClr val="FDF6E3"/>
                </a:highlight>
                <a:latin typeface="Consolas" panose="020B0609020204030204" pitchFamily="49" charset="0"/>
              </a:rPr>
              <a:t>int</a:t>
            </a:r>
            <a:r>
              <a:rPr lang="en-US" sz="1600" dirty="0">
                <a:solidFill>
                  <a:srgbClr val="657B83"/>
                </a:solidFill>
                <a:highlight>
                  <a:srgbClr val="FDF6E3"/>
                </a:highlight>
                <a:latin typeface="Consolas" panose="020B0609020204030204" pitchFamily="49" charset="0"/>
              </a:rPr>
              <a:t> main</a:t>
            </a:r>
            <a:r>
              <a:rPr lang="en-US" sz="1600" dirty="0">
                <a:solidFill>
                  <a:srgbClr val="586E75"/>
                </a:solidFill>
                <a:highlight>
                  <a:srgbClr val="FDF6E3"/>
                </a:highlight>
                <a:latin typeface="Consolas" panose="020B0609020204030204" pitchFamily="49" charset="0"/>
              </a:rPr>
              <a:t>()</a:t>
            </a:r>
            <a:r>
              <a:rPr lang="en-US" sz="1600" dirty="0">
                <a:solidFill>
                  <a:srgbClr val="657B83"/>
                </a:solidFill>
                <a:highlight>
                  <a:srgbClr val="FDF6E3"/>
                </a:highlight>
                <a:latin typeface="Consolas" panose="020B0609020204030204" pitchFamily="49" charset="0"/>
              </a:rPr>
              <a:t> </a:t>
            </a:r>
            <a:r>
              <a:rPr lang="en-US" sz="1600" dirty="0">
                <a:solidFill>
                  <a:srgbClr val="586E75"/>
                </a:solidFill>
                <a:highlight>
                  <a:srgbClr val="FDF6E3"/>
                </a:highlight>
                <a:latin typeface="Consolas" panose="020B0609020204030204" pitchFamily="49" charset="0"/>
              </a:rPr>
              <a:t>{</a:t>
            </a:r>
            <a:endParaRPr lang="en-US" sz="1600" dirty="0">
              <a:solidFill>
                <a:srgbClr val="657B83"/>
              </a:solidFill>
              <a:highlight>
                <a:srgbClr val="FDF6E3"/>
              </a:highlight>
              <a:latin typeface="Consolas" panose="020B0609020204030204" pitchFamily="49" charset="0"/>
            </a:endParaRPr>
          </a:p>
          <a:p>
            <a:r>
              <a:rPr lang="en-US" sz="1600" dirty="0">
                <a:solidFill>
                  <a:srgbClr val="657B83"/>
                </a:solidFill>
                <a:highlight>
                  <a:srgbClr val="FDF6E3"/>
                </a:highlight>
                <a:latin typeface="Consolas" panose="020B0609020204030204" pitchFamily="49" charset="0"/>
              </a:rPr>
              <a:t>  Square </a:t>
            </a:r>
            <a:r>
              <a:rPr lang="en-US" sz="1600" dirty="0" err="1">
                <a:solidFill>
                  <a:srgbClr val="657B83"/>
                </a:solidFill>
                <a:highlight>
                  <a:srgbClr val="FDF6E3"/>
                </a:highlight>
                <a:latin typeface="Consolas" panose="020B0609020204030204" pitchFamily="49" charset="0"/>
              </a:rPr>
              <a:t>sq</a:t>
            </a:r>
            <a:r>
              <a:rPr lang="en-US" sz="1600" dirty="0">
                <a:solidFill>
                  <a:srgbClr val="586E75"/>
                </a:solidFill>
                <a:highlight>
                  <a:srgbClr val="FDF6E3"/>
                </a:highlight>
                <a:latin typeface="Consolas" panose="020B0609020204030204" pitchFamily="49" charset="0"/>
              </a:rPr>
              <a:t>;</a:t>
            </a:r>
            <a:endParaRPr lang="en-US" sz="1600" dirty="0">
              <a:solidFill>
                <a:srgbClr val="657B83"/>
              </a:solidFill>
              <a:highlight>
                <a:srgbClr val="FDF6E3"/>
              </a:highlight>
              <a:latin typeface="Consolas" panose="020B0609020204030204" pitchFamily="49" charset="0"/>
            </a:endParaRPr>
          </a:p>
          <a:p>
            <a:r>
              <a:rPr lang="en-US" sz="1600" dirty="0">
                <a:solidFill>
                  <a:srgbClr val="657B83"/>
                </a:solidFill>
                <a:highlight>
                  <a:srgbClr val="FDF6E3"/>
                </a:highlight>
                <a:latin typeface="Consolas" panose="020B0609020204030204" pitchFamily="49" charset="0"/>
              </a:rPr>
              <a:t>  </a:t>
            </a:r>
            <a:r>
              <a:rPr lang="en-US" sz="1600" dirty="0" err="1">
                <a:solidFill>
                  <a:srgbClr val="657B83"/>
                </a:solidFill>
                <a:highlight>
                  <a:srgbClr val="FDF6E3"/>
                </a:highlight>
                <a:latin typeface="Consolas" panose="020B0609020204030204" pitchFamily="49" charset="0"/>
              </a:rPr>
              <a:t>sq</a:t>
            </a:r>
            <a:r>
              <a:rPr lang="en-US" sz="1600" dirty="0" err="1">
                <a:solidFill>
                  <a:srgbClr val="586E75"/>
                </a:solidFill>
                <a:highlight>
                  <a:srgbClr val="FDF6E3"/>
                </a:highlight>
                <a:latin typeface="Consolas" panose="020B0609020204030204" pitchFamily="49" charset="0"/>
              </a:rPr>
              <a:t>.</a:t>
            </a:r>
            <a:r>
              <a:rPr lang="en-US" sz="1600" dirty="0" err="1">
                <a:solidFill>
                  <a:srgbClr val="657B83"/>
                </a:solidFill>
                <a:highlight>
                  <a:srgbClr val="FDF6E3"/>
                </a:highlight>
                <a:latin typeface="Consolas" panose="020B0609020204030204" pitchFamily="49" charset="0"/>
              </a:rPr>
              <a:t>draw</a:t>
            </a:r>
            <a:r>
              <a:rPr lang="en-US" sz="1600" dirty="0">
                <a:solidFill>
                  <a:srgbClr val="657B83"/>
                </a:solidFill>
                <a:highlight>
                  <a:srgbClr val="FDF6E3"/>
                </a:highlight>
                <a:latin typeface="Consolas" panose="020B0609020204030204" pitchFamily="49" charset="0"/>
              </a:rPr>
              <a:t> </a:t>
            </a:r>
            <a:r>
              <a:rPr lang="en-US" sz="1600" dirty="0">
                <a:solidFill>
                  <a:srgbClr val="586E75"/>
                </a:solidFill>
                <a:highlight>
                  <a:srgbClr val="FDF6E3"/>
                </a:highlight>
                <a:latin typeface="Consolas" panose="020B0609020204030204" pitchFamily="49" charset="0"/>
              </a:rPr>
              <a:t>();</a:t>
            </a:r>
            <a:endParaRPr lang="en-US" sz="1600" dirty="0">
              <a:solidFill>
                <a:srgbClr val="657B83"/>
              </a:solidFill>
              <a:highlight>
                <a:srgbClr val="FDF6E3"/>
              </a:highlight>
              <a:latin typeface="Consolas" panose="020B0609020204030204" pitchFamily="49" charset="0"/>
            </a:endParaRPr>
          </a:p>
          <a:p>
            <a:r>
              <a:rPr lang="en-US" sz="1600" dirty="0">
                <a:solidFill>
                  <a:srgbClr val="586E75"/>
                </a:solidFill>
                <a:highlight>
                  <a:srgbClr val="FDF6E3"/>
                </a:highlight>
                <a:latin typeface="Consolas" panose="020B0609020204030204" pitchFamily="49" charset="0"/>
              </a:rPr>
              <a:t>}</a:t>
            </a:r>
            <a:endParaRPr lang="en-US" sz="3600" dirty="0"/>
          </a:p>
        </p:txBody>
      </p:sp>
      <p:grpSp>
        <p:nvGrpSpPr>
          <p:cNvPr id="15" name="Group 14">
            <a:extLst>
              <a:ext uri="{FF2B5EF4-FFF2-40B4-BE49-F238E27FC236}">
                <a16:creationId xmlns:a16="http://schemas.microsoft.com/office/drawing/2014/main" id="{7EA896B1-2E8B-4AD2-B562-A7C50EF2A356}"/>
              </a:ext>
            </a:extLst>
          </p:cNvPr>
          <p:cNvGrpSpPr/>
          <p:nvPr/>
        </p:nvGrpSpPr>
        <p:grpSpPr>
          <a:xfrm>
            <a:off x="960717" y="768970"/>
            <a:ext cx="1920240" cy="1554480"/>
            <a:chOff x="2252229" y="1854217"/>
            <a:chExt cx="1828800" cy="1203158"/>
          </a:xfrm>
        </p:grpSpPr>
        <p:sp>
          <p:nvSpPr>
            <p:cNvPr id="16" name="Rectangle: Rounded Corners 15">
              <a:extLst>
                <a:ext uri="{FF2B5EF4-FFF2-40B4-BE49-F238E27FC236}">
                  <a16:creationId xmlns:a16="http://schemas.microsoft.com/office/drawing/2014/main" id="{47DC44CE-F8DB-48E5-98F5-30BF2F07E4A0}"/>
                </a:ext>
              </a:extLst>
            </p:cNvPr>
            <p:cNvSpPr/>
            <p:nvPr/>
          </p:nvSpPr>
          <p:spPr>
            <a:xfrm>
              <a:off x="2252229" y="1854217"/>
              <a:ext cx="1828800" cy="1203158"/>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Square</a:t>
              </a:r>
            </a:p>
            <a:p>
              <a:pPr marL="68580" lvl="0" defTabSz="685800" fontAlgn="base">
                <a:spcAft>
                  <a:spcPct val="0"/>
                </a:spcAft>
              </a:pPr>
              <a:r>
                <a:rPr lang="en-US" sz="1400" dirty="0">
                  <a:solidFill>
                    <a:prstClr val="black"/>
                  </a:solidFill>
                  <a:latin typeface="Consolas" panose="020B0609020204030204" pitchFamily="49" charset="0"/>
                  <a:cs typeface="Arial" panose="020B0604020202020204" pitchFamily="34" charset="0"/>
                </a:rPr>
                <a:t>draw()</a:t>
              </a:r>
            </a:p>
          </p:txBody>
        </p:sp>
        <p:cxnSp>
          <p:nvCxnSpPr>
            <p:cNvPr id="17" name="Straight Connector 16">
              <a:extLst>
                <a:ext uri="{FF2B5EF4-FFF2-40B4-BE49-F238E27FC236}">
                  <a16:creationId xmlns:a16="http://schemas.microsoft.com/office/drawing/2014/main" id="{31493B5F-5699-4D4D-82A7-3012F0017486}"/>
                </a:ext>
              </a:extLst>
            </p:cNvPr>
            <p:cNvCxnSpPr/>
            <p:nvPr/>
          </p:nvCxnSpPr>
          <p:spPr>
            <a:xfrm>
              <a:off x="2252229" y="2675957"/>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Rounded Corners 19">
            <a:extLst>
              <a:ext uri="{FF2B5EF4-FFF2-40B4-BE49-F238E27FC236}">
                <a16:creationId xmlns:a16="http://schemas.microsoft.com/office/drawing/2014/main" id="{6E8C11EE-D4CB-4D40-A037-79D56C57C8E0}"/>
              </a:ext>
            </a:extLst>
          </p:cNvPr>
          <p:cNvSpPr/>
          <p:nvPr/>
        </p:nvSpPr>
        <p:spPr>
          <a:xfrm>
            <a:off x="3342168" y="1040925"/>
            <a:ext cx="1485014" cy="6395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onsolas" panose="020B0609020204030204" pitchFamily="49" charset="0"/>
              </a:rPr>
              <a:t>draw</a:t>
            </a:r>
            <a:r>
              <a:rPr lang="en-US" dirty="0"/>
              <a:t> on Square?</a:t>
            </a:r>
          </a:p>
        </p:txBody>
      </p:sp>
      <p:sp>
        <p:nvSpPr>
          <p:cNvPr id="24" name="TextBox 23">
            <a:extLst>
              <a:ext uri="{FF2B5EF4-FFF2-40B4-BE49-F238E27FC236}">
                <a16:creationId xmlns:a16="http://schemas.microsoft.com/office/drawing/2014/main" id="{B55C5DD9-8EEA-4FA0-9D9A-D657A4FD68A8}"/>
              </a:ext>
            </a:extLst>
          </p:cNvPr>
          <p:cNvSpPr txBox="1"/>
          <p:nvPr/>
        </p:nvSpPr>
        <p:spPr>
          <a:xfrm>
            <a:off x="4394560" y="992606"/>
            <a:ext cx="2832264" cy="276999"/>
          </a:xfrm>
          <a:prstGeom prst="rect">
            <a:avLst/>
          </a:prstGeom>
          <a:noFill/>
        </p:spPr>
        <p:txBody>
          <a:bodyPr wrap="square" lIns="0" tIns="0" rIns="0" bIns="0" rtlCol="0">
            <a:spAutoFit/>
          </a:bodyPr>
          <a:lstStyle/>
          <a:p>
            <a:pPr algn="ctr"/>
            <a:r>
              <a:rPr lang="en-US" dirty="0">
                <a:cs typeface="Arial"/>
              </a:rPr>
              <a:t>Reasoning</a:t>
            </a:r>
          </a:p>
        </p:txBody>
      </p:sp>
      <p:sp>
        <p:nvSpPr>
          <p:cNvPr id="38" name="Explosion: 8 Points 37">
            <a:extLst>
              <a:ext uri="{FF2B5EF4-FFF2-40B4-BE49-F238E27FC236}">
                <a16:creationId xmlns:a16="http://schemas.microsoft.com/office/drawing/2014/main" id="{584AD4BC-DA94-4D47-8B27-6DACE2121965}"/>
              </a:ext>
            </a:extLst>
          </p:cNvPr>
          <p:cNvSpPr/>
          <p:nvPr/>
        </p:nvSpPr>
        <p:spPr>
          <a:xfrm>
            <a:off x="6566614" y="886032"/>
            <a:ext cx="2595870" cy="95693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Inconsistency</a:t>
            </a:r>
          </a:p>
        </p:txBody>
      </p:sp>
      <p:cxnSp>
        <p:nvCxnSpPr>
          <p:cNvPr id="41" name="Straight Arrow Connector 40">
            <a:extLst>
              <a:ext uri="{FF2B5EF4-FFF2-40B4-BE49-F238E27FC236}">
                <a16:creationId xmlns:a16="http://schemas.microsoft.com/office/drawing/2014/main" id="{B5A15DBC-70E7-4501-B69E-14B2C95DCFC6}"/>
              </a:ext>
            </a:extLst>
          </p:cNvPr>
          <p:cNvCxnSpPr>
            <a:cxnSpLocks/>
          </p:cNvCxnSpPr>
          <p:nvPr/>
        </p:nvCxnSpPr>
        <p:spPr>
          <a:xfrm flipH="1">
            <a:off x="4833811" y="1476269"/>
            <a:ext cx="1967023" cy="0"/>
          </a:xfrm>
          <a:prstGeom prst="straightConnector1">
            <a:avLst/>
          </a:prstGeom>
          <a:ln>
            <a:solidFill>
              <a:srgbClr val="FF0000"/>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B06B81F5-93C7-451F-8270-826628551504}"/>
              </a:ext>
            </a:extLst>
          </p:cNvPr>
          <p:cNvCxnSpPr>
            <a:cxnSpLocks/>
          </p:cNvCxnSpPr>
          <p:nvPr/>
        </p:nvCxnSpPr>
        <p:spPr>
          <a:xfrm>
            <a:off x="4827181" y="1269605"/>
            <a:ext cx="1967023" cy="0"/>
          </a:xfrm>
          <a:prstGeom prst="straightConnector1">
            <a:avLst/>
          </a:prstGeom>
          <a:ln>
            <a:prstDash val="sysDot"/>
            <a:tailEnd type="triangle"/>
          </a:ln>
        </p:spPr>
        <p:style>
          <a:lnRef idx="3">
            <a:schemeClr val="dk1"/>
          </a:lnRef>
          <a:fillRef idx="0">
            <a:schemeClr val="dk1"/>
          </a:fillRef>
          <a:effectRef idx="2">
            <a:schemeClr val="dk1"/>
          </a:effectRef>
          <a:fontRef idx="minor">
            <a:schemeClr val="tx1"/>
          </a:fontRef>
        </p:style>
      </p:cxnSp>
      <p:sp>
        <p:nvSpPr>
          <p:cNvPr id="44" name="TextBox 43">
            <a:extLst>
              <a:ext uri="{FF2B5EF4-FFF2-40B4-BE49-F238E27FC236}">
                <a16:creationId xmlns:a16="http://schemas.microsoft.com/office/drawing/2014/main" id="{920F0F4E-2BF9-4FCE-8E4F-129AA9EE33DE}"/>
              </a:ext>
            </a:extLst>
          </p:cNvPr>
          <p:cNvSpPr txBox="1"/>
          <p:nvPr/>
        </p:nvSpPr>
        <p:spPr>
          <a:xfrm>
            <a:off x="4394560" y="1488851"/>
            <a:ext cx="2832264" cy="276999"/>
          </a:xfrm>
          <a:prstGeom prst="rect">
            <a:avLst/>
          </a:prstGeom>
          <a:noFill/>
        </p:spPr>
        <p:txBody>
          <a:bodyPr wrap="square" lIns="0" tIns="0" rIns="0" bIns="0" rtlCol="0">
            <a:spAutoFit/>
          </a:bodyPr>
          <a:lstStyle/>
          <a:p>
            <a:pPr algn="ctr"/>
            <a:r>
              <a:rPr lang="en-US" dirty="0">
                <a:cs typeface="Arial"/>
              </a:rPr>
              <a:t>Backtracking</a:t>
            </a:r>
          </a:p>
        </p:txBody>
      </p:sp>
    </p:spTree>
    <p:extLst>
      <p:ext uri="{BB962C8B-B14F-4D97-AF65-F5344CB8AC3E}">
        <p14:creationId xmlns:p14="http://schemas.microsoft.com/office/powerpoint/2010/main" val="132933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38" grpId="0" animBg="1"/>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1D3D-9E10-4184-A055-2FACF5CB4402}"/>
              </a:ext>
            </a:extLst>
          </p:cNvPr>
          <p:cNvSpPr>
            <a:spLocks noGrp="1"/>
          </p:cNvSpPr>
          <p:nvPr>
            <p:ph type="title"/>
          </p:nvPr>
        </p:nvSpPr>
        <p:spPr/>
        <p:txBody>
          <a:bodyPr/>
          <a:lstStyle/>
          <a:p>
            <a:r>
              <a:rPr lang="en-US" dirty="0"/>
              <a:t>Hypothetical Reasoning</a:t>
            </a:r>
          </a:p>
        </p:txBody>
      </p:sp>
      <p:sp>
        <p:nvSpPr>
          <p:cNvPr id="4" name="Picture Placeholder 3">
            <a:extLst>
              <a:ext uri="{FF2B5EF4-FFF2-40B4-BE49-F238E27FC236}">
                <a16:creationId xmlns:a16="http://schemas.microsoft.com/office/drawing/2014/main" id="{72427ACC-00A1-4DED-BD29-CC8B1E27AD97}"/>
              </a:ext>
            </a:extLst>
          </p:cNvPr>
          <p:cNvSpPr>
            <a:spLocks noGrp="1"/>
          </p:cNvSpPr>
          <p:nvPr>
            <p:ph type="pic" sz="quarter" idx="11"/>
          </p:nvPr>
        </p:nvSpPr>
        <p:spPr/>
      </p:sp>
      <p:sp>
        <p:nvSpPr>
          <p:cNvPr id="5" name="Text Placeholder 4">
            <a:extLst>
              <a:ext uri="{FF2B5EF4-FFF2-40B4-BE49-F238E27FC236}">
                <a16:creationId xmlns:a16="http://schemas.microsoft.com/office/drawing/2014/main" id="{9C0B6CC7-8C47-4C60-A5C9-11064BCF1749}"/>
              </a:ext>
            </a:extLst>
          </p:cNvPr>
          <p:cNvSpPr>
            <a:spLocks noGrp="1"/>
          </p:cNvSpPr>
          <p:nvPr>
            <p:ph type="body" sz="quarter" idx="10"/>
          </p:nvPr>
        </p:nvSpPr>
        <p:spPr/>
        <p:txBody>
          <a:bodyPr/>
          <a:lstStyle/>
          <a:p>
            <a:endParaRPr lang="en-US"/>
          </a:p>
        </p:txBody>
      </p:sp>
      <p:grpSp>
        <p:nvGrpSpPr>
          <p:cNvPr id="6" name="Group 5">
            <a:extLst>
              <a:ext uri="{FF2B5EF4-FFF2-40B4-BE49-F238E27FC236}">
                <a16:creationId xmlns:a16="http://schemas.microsoft.com/office/drawing/2014/main" id="{CA1C984F-7FE6-4291-8F8E-6520E494F1FC}"/>
              </a:ext>
            </a:extLst>
          </p:cNvPr>
          <p:cNvGrpSpPr/>
          <p:nvPr/>
        </p:nvGrpSpPr>
        <p:grpSpPr>
          <a:xfrm>
            <a:off x="990600" y="2832548"/>
            <a:ext cx="1920240" cy="1554480"/>
            <a:chOff x="5414208" y="1107424"/>
            <a:chExt cx="1828800" cy="1344706"/>
          </a:xfrm>
        </p:grpSpPr>
        <p:sp>
          <p:nvSpPr>
            <p:cNvPr id="7" name="Rectangle: Rounded Corners 6">
              <a:extLst>
                <a:ext uri="{FF2B5EF4-FFF2-40B4-BE49-F238E27FC236}">
                  <a16:creationId xmlns:a16="http://schemas.microsoft.com/office/drawing/2014/main" id="{39360239-500D-4D66-B1CA-86B975ECDBFC}"/>
                </a:ext>
              </a:extLst>
            </p:cNvPr>
            <p:cNvSpPr/>
            <p:nvPr/>
          </p:nvSpPr>
          <p:spPr>
            <a:xfrm>
              <a:off x="5414208" y="1107424"/>
              <a:ext cx="1828800" cy="1344706"/>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Shape</a:t>
              </a:r>
            </a:p>
            <a:p>
              <a:pPr marL="68580" lvl="0" defTabSz="685800" fontAlgn="base">
                <a:spcAft>
                  <a:spcPct val="0"/>
                </a:spcAft>
              </a:pPr>
              <a:r>
                <a:rPr lang="en-US" sz="1400" dirty="0">
                  <a:solidFill>
                    <a:prstClr val="black"/>
                  </a:solidFill>
                  <a:latin typeface="Consolas" panose="020B0609020204030204" pitchFamily="49" charset="0"/>
                  <a:cs typeface="Arial" panose="020B0604020202020204" pitchFamily="34" charset="0"/>
                </a:rPr>
                <a:t>draw()</a:t>
              </a:r>
            </a:p>
            <a:p>
              <a:endParaRPr lang="en-US" dirty="0"/>
            </a:p>
          </p:txBody>
        </p:sp>
        <p:cxnSp>
          <p:nvCxnSpPr>
            <p:cNvPr id="8" name="Straight Connector 7">
              <a:extLst>
                <a:ext uri="{FF2B5EF4-FFF2-40B4-BE49-F238E27FC236}">
                  <a16:creationId xmlns:a16="http://schemas.microsoft.com/office/drawing/2014/main" id="{98B756AA-8E4E-445E-926D-FDEAF8D551CB}"/>
                </a:ext>
              </a:extLst>
            </p:cNvPr>
            <p:cNvCxnSpPr/>
            <p:nvPr/>
          </p:nvCxnSpPr>
          <p:spPr>
            <a:xfrm>
              <a:off x="5414208" y="2025915"/>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0626379-EE3B-4F3C-AC50-90637B8A2A5E}"/>
              </a:ext>
            </a:extLst>
          </p:cNvPr>
          <p:cNvGrpSpPr/>
          <p:nvPr/>
        </p:nvGrpSpPr>
        <p:grpSpPr>
          <a:xfrm>
            <a:off x="960717" y="772819"/>
            <a:ext cx="1920240" cy="1554480"/>
            <a:chOff x="2252229" y="1854217"/>
            <a:chExt cx="1828800" cy="1203158"/>
          </a:xfrm>
        </p:grpSpPr>
        <p:sp>
          <p:nvSpPr>
            <p:cNvPr id="10" name="Rectangle: Rounded Corners 9">
              <a:extLst>
                <a:ext uri="{FF2B5EF4-FFF2-40B4-BE49-F238E27FC236}">
                  <a16:creationId xmlns:a16="http://schemas.microsoft.com/office/drawing/2014/main" id="{BB59752B-66FE-4AAD-A061-D466ABCE8CDC}"/>
                </a:ext>
              </a:extLst>
            </p:cNvPr>
            <p:cNvSpPr/>
            <p:nvPr/>
          </p:nvSpPr>
          <p:spPr>
            <a:xfrm>
              <a:off x="2252229" y="1854217"/>
              <a:ext cx="1828800" cy="1203158"/>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Square</a:t>
              </a:r>
            </a:p>
            <a:p>
              <a:pPr marL="68580" lvl="0" defTabSz="685800" fontAlgn="base">
                <a:spcAft>
                  <a:spcPct val="0"/>
                </a:spcAft>
              </a:pPr>
              <a:endParaRPr lang="en-US" sz="1200" dirty="0">
                <a:solidFill>
                  <a:prstClr val="black"/>
                </a:solidFill>
                <a:latin typeface="Consolas" panose="020B0609020204030204" pitchFamily="49" charset="0"/>
                <a:cs typeface="Arial" panose="020B0604020202020204" pitchFamily="34" charset="0"/>
              </a:endParaRPr>
            </a:p>
          </p:txBody>
        </p:sp>
        <p:cxnSp>
          <p:nvCxnSpPr>
            <p:cNvPr id="11" name="Straight Connector 10">
              <a:extLst>
                <a:ext uri="{FF2B5EF4-FFF2-40B4-BE49-F238E27FC236}">
                  <a16:creationId xmlns:a16="http://schemas.microsoft.com/office/drawing/2014/main" id="{3B87E639-0173-47AD-8CEC-510DFDCA4E1B}"/>
                </a:ext>
              </a:extLst>
            </p:cNvPr>
            <p:cNvCxnSpPr/>
            <p:nvPr/>
          </p:nvCxnSpPr>
          <p:spPr>
            <a:xfrm>
              <a:off x="2252229" y="2675957"/>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Arrow Connector 6">
            <a:extLst>
              <a:ext uri="{FF2B5EF4-FFF2-40B4-BE49-F238E27FC236}">
                <a16:creationId xmlns:a16="http://schemas.microsoft.com/office/drawing/2014/main" id="{14AF3196-C24C-4630-850B-2A595BB35D6F}"/>
              </a:ext>
            </a:extLst>
          </p:cNvPr>
          <p:cNvCxnSpPr>
            <a:cxnSpLocks/>
            <a:stCxn id="10" idx="1"/>
            <a:endCxn id="7" idx="1"/>
          </p:cNvCxnSpPr>
          <p:nvPr/>
        </p:nvCxnSpPr>
        <p:spPr>
          <a:xfrm rot="10800000" flipH="1" flipV="1">
            <a:off x="960716" y="1550058"/>
            <a:ext cx="29883" cy="2059729"/>
          </a:xfrm>
          <a:prstGeom prst="curvedConnector3">
            <a:avLst>
              <a:gd name="adj1" fmla="val -1832403"/>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3DB6D8AA-999E-4EA6-B2EA-00EB0989EDFA}"/>
              </a:ext>
            </a:extLst>
          </p:cNvPr>
          <p:cNvSpPr txBox="1"/>
          <p:nvPr/>
        </p:nvSpPr>
        <p:spPr>
          <a:xfrm>
            <a:off x="734401" y="2457380"/>
            <a:ext cx="2432637" cy="246221"/>
          </a:xfrm>
          <a:prstGeom prst="rect">
            <a:avLst/>
          </a:prstGeom>
          <a:noFill/>
        </p:spPr>
        <p:txBody>
          <a:bodyPr wrap="square" lIns="0" tIns="0" rIns="0" bIns="0" rtlCol="0">
            <a:spAutoFit/>
          </a:bodyPr>
          <a:lstStyle/>
          <a:p>
            <a:pPr algn="ctr"/>
            <a:r>
              <a:rPr lang="en-US" sz="1600" dirty="0">
                <a:cs typeface="Arial"/>
              </a:rPr>
              <a:t>Inherits From</a:t>
            </a:r>
          </a:p>
        </p:txBody>
      </p:sp>
      <p:sp>
        <p:nvSpPr>
          <p:cNvPr id="14" name="Rectangle 13">
            <a:extLst>
              <a:ext uri="{FF2B5EF4-FFF2-40B4-BE49-F238E27FC236}">
                <a16:creationId xmlns:a16="http://schemas.microsoft.com/office/drawing/2014/main" id="{C7E172BF-5EE9-40FB-B086-B9839887853D}"/>
              </a:ext>
            </a:extLst>
          </p:cNvPr>
          <p:cNvSpPr/>
          <p:nvPr/>
        </p:nvSpPr>
        <p:spPr>
          <a:xfrm>
            <a:off x="4933734" y="3180250"/>
            <a:ext cx="1860470" cy="1077218"/>
          </a:xfrm>
          <a:prstGeom prst="rect">
            <a:avLst/>
          </a:prstGeom>
          <a:solidFill>
            <a:srgbClr val="FDF6E3"/>
          </a:solidFill>
        </p:spPr>
        <p:txBody>
          <a:bodyPr wrap="square">
            <a:spAutoFit/>
          </a:bodyPr>
          <a:lstStyle/>
          <a:p>
            <a:r>
              <a:rPr lang="en-US" sz="1600" dirty="0">
                <a:solidFill>
                  <a:srgbClr val="B58900"/>
                </a:solidFill>
                <a:highlight>
                  <a:srgbClr val="FDF6E3"/>
                </a:highlight>
                <a:latin typeface="Consolas" panose="020B0609020204030204" pitchFamily="49" charset="0"/>
              </a:rPr>
              <a:t>int</a:t>
            </a:r>
            <a:r>
              <a:rPr lang="en-US" sz="1600" dirty="0">
                <a:solidFill>
                  <a:srgbClr val="657B83"/>
                </a:solidFill>
                <a:highlight>
                  <a:srgbClr val="FDF6E3"/>
                </a:highlight>
                <a:latin typeface="Consolas" panose="020B0609020204030204" pitchFamily="49" charset="0"/>
              </a:rPr>
              <a:t> main</a:t>
            </a:r>
            <a:r>
              <a:rPr lang="en-US" sz="1600" dirty="0">
                <a:solidFill>
                  <a:srgbClr val="586E75"/>
                </a:solidFill>
                <a:highlight>
                  <a:srgbClr val="FDF6E3"/>
                </a:highlight>
                <a:latin typeface="Consolas" panose="020B0609020204030204" pitchFamily="49" charset="0"/>
              </a:rPr>
              <a:t>()</a:t>
            </a:r>
            <a:r>
              <a:rPr lang="en-US" sz="1600" dirty="0">
                <a:solidFill>
                  <a:srgbClr val="657B83"/>
                </a:solidFill>
                <a:highlight>
                  <a:srgbClr val="FDF6E3"/>
                </a:highlight>
                <a:latin typeface="Consolas" panose="020B0609020204030204" pitchFamily="49" charset="0"/>
              </a:rPr>
              <a:t> </a:t>
            </a:r>
            <a:r>
              <a:rPr lang="en-US" sz="1600" dirty="0">
                <a:solidFill>
                  <a:srgbClr val="586E75"/>
                </a:solidFill>
                <a:highlight>
                  <a:srgbClr val="FDF6E3"/>
                </a:highlight>
                <a:latin typeface="Consolas" panose="020B0609020204030204" pitchFamily="49" charset="0"/>
              </a:rPr>
              <a:t>{</a:t>
            </a:r>
            <a:endParaRPr lang="en-US" sz="1600" dirty="0">
              <a:solidFill>
                <a:srgbClr val="657B83"/>
              </a:solidFill>
              <a:highlight>
                <a:srgbClr val="FDF6E3"/>
              </a:highlight>
              <a:latin typeface="Consolas" panose="020B0609020204030204" pitchFamily="49" charset="0"/>
            </a:endParaRPr>
          </a:p>
          <a:p>
            <a:r>
              <a:rPr lang="en-US" sz="1600" dirty="0">
                <a:solidFill>
                  <a:srgbClr val="657B83"/>
                </a:solidFill>
                <a:highlight>
                  <a:srgbClr val="FDF6E3"/>
                </a:highlight>
                <a:latin typeface="Consolas" panose="020B0609020204030204" pitchFamily="49" charset="0"/>
              </a:rPr>
              <a:t>  Square </a:t>
            </a:r>
            <a:r>
              <a:rPr lang="en-US" sz="1600" dirty="0" err="1">
                <a:solidFill>
                  <a:srgbClr val="657B83"/>
                </a:solidFill>
                <a:highlight>
                  <a:srgbClr val="FDF6E3"/>
                </a:highlight>
                <a:latin typeface="Consolas" panose="020B0609020204030204" pitchFamily="49" charset="0"/>
              </a:rPr>
              <a:t>sq</a:t>
            </a:r>
            <a:r>
              <a:rPr lang="en-US" sz="1600" dirty="0">
                <a:solidFill>
                  <a:srgbClr val="586E75"/>
                </a:solidFill>
                <a:highlight>
                  <a:srgbClr val="FDF6E3"/>
                </a:highlight>
                <a:latin typeface="Consolas" panose="020B0609020204030204" pitchFamily="49" charset="0"/>
              </a:rPr>
              <a:t>;</a:t>
            </a:r>
            <a:endParaRPr lang="en-US" sz="1600" dirty="0">
              <a:solidFill>
                <a:srgbClr val="657B83"/>
              </a:solidFill>
              <a:highlight>
                <a:srgbClr val="FDF6E3"/>
              </a:highlight>
              <a:latin typeface="Consolas" panose="020B0609020204030204" pitchFamily="49" charset="0"/>
            </a:endParaRPr>
          </a:p>
          <a:p>
            <a:r>
              <a:rPr lang="en-US" sz="1600" dirty="0">
                <a:solidFill>
                  <a:srgbClr val="657B83"/>
                </a:solidFill>
                <a:highlight>
                  <a:srgbClr val="FDF6E3"/>
                </a:highlight>
                <a:latin typeface="Consolas" panose="020B0609020204030204" pitchFamily="49" charset="0"/>
              </a:rPr>
              <a:t>  </a:t>
            </a:r>
            <a:r>
              <a:rPr lang="en-US" sz="1600" dirty="0" err="1">
                <a:solidFill>
                  <a:srgbClr val="657B83"/>
                </a:solidFill>
                <a:highlight>
                  <a:srgbClr val="FDF6E3"/>
                </a:highlight>
                <a:latin typeface="Consolas" panose="020B0609020204030204" pitchFamily="49" charset="0"/>
              </a:rPr>
              <a:t>sq</a:t>
            </a:r>
            <a:r>
              <a:rPr lang="en-US" sz="1600" dirty="0" err="1">
                <a:solidFill>
                  <a:srgbClr val="586E75"/>
                </a:solidFill>
                <a:highlight>
                  <a:srgbClr val="FDF6E3"/>
                </a:highlight>
                <a:latin typeface="Consolas" panose="020B0609020204030204" pitchFamily="49" charset="0"/>
              </a:rPr>
              <a:t>.</a:t>
            </a:r>
            <a:r>
              <a:rPr lang="en-US" sz="1600" dirty="0" err="1">
                <a:solidFill>
                  <a:srgbClr val="657B83"/>
                </a:solidFill>
                <a:highlight>
                  <a:srgbClr val="FDF6E3"/>
                </a:highlight>
                <a:latin typeface="Consolas" panose="020B0609020204030204" pitchFamily="49" charset="0"/>
              </a:rPr>
              <a:t>draw</a:t>
            </a:r>
            <a:r>
              <a:rPr lang="en-US" sz="1600" dirty="0">
                <a:solidFill>
                  <a:srgbClr val="657B83"/>
                </a:solidFill>
                <a:highlight>
                  <a:srgbClr val="FDF6E3"/>
                </a:highlight>
                <a:latin typeface="Consolas" panose="020B0609020204030204" pitchFamily="49" charset="0"/>
              </a:rPr>
              <a:t> </a:t>
            </a:r>
            <a:r>
              <a:rPr lang="en-US" sz="1600" dirty="0">
                <a:solidFill>
                  <a:srgbClr val="586E75"/>
                </a:solidFill>
                <a:highlight>
                  <a:srgbClr val="FDF6E3"/>
                </a:highlight>
                <a:latin typeface="Consolas" panose="020B0609020204030204" pitchFamily="49" charset="0"/>
              </a:rPr>
              <a:t>();</a:t>
            </a:r>
            <a:endParaRPr lang="en-US" sz="1600" dirty="0">
              <a:solidFill>
                <a:srgbClr val="657B83"/>
              </a:solidFill>
              <a:highlight>
                <a:srgbClr val="FDF6E3"/>
              </a:highlight>
              <a:latin typeface="Consolas" panose="020B0609020204030204" pitchFamily="49" charset="0"/>
            </a:endParaRPr>
          </a:p>
          <a:p>
            <a:r>
              <a:rPr lang="en-US" sz="1600" dirty="0">
                <a:solidFill>
                  <a:srgbClr val="586E75"/>
                </a:solidFill>
                <a:highlight>
                  <a:srgbClr val="FDF6E3"/>
                </a:highlight>
                <a:latin typeface="Consolas" panose="020B0609020204030204" pitchFamily="49" charset="0"/>
              </a:rPr>
              <a:t>}</a:t>
            </a:r>
            <a:endParaRPr lang="en-US" sz="3600" dirty="0"/>
          </a:p>
        </p:txBody>
      </p:sp>
      <p:grpSp>
        <p:nvGrpSpPr>
          <p:cNvPr id="15" name="Group 14">
            <a:extLst>
              <a:ext uri="{FF2B5EF4-FFF2-40B4-BE49-F238E27FC236}">
                <a16:creationId xmlns:a16="http://schemas.microsoft.com/office/drawing/2014/main" id="{7EA896B1-2E8B-4AD2-B562-A7C50EF2A356}"/>
              </a:ext>
            </a:extLst>
          </p:cNvPr>
          <p:cNvGrpSpPr/>
          <p:nvPr/>
        </p:nvGrpSpPr>
        <p:grpSpPr>
          <a:xfrm>
            <a:off x="960717" y="768970"/>
            <a:ext cx="1920240" cy="1554480"/>
            <a:chOff x="2252229" y="1854217"/>
            <a:chExt cx="1828800" cy="1203158"/>
          </a:xfrm>
        </p:grpSpPr>
        <p:sp>
          <p:nvSpPr>
            <p:cNvPr id="16" name="Rectangle: Rounded Corners 15">
              <a:extLst>
                <a:ext uri="{FF2B5EF4-FFF2-40B4-BE49-F238E27FC236}">
                  <a16:creationId xmlns:a16="http://schemas.microsoft.com/office/drawing/2014/main" id="{47DC44CE-F8DB-48E5-98F5-30BF2F07E4A0}"/>
                </a:ext>
              </a:extLst>
            </p:cNvPr>
            <p:cNvSpPr/>
            <p:nvPr/>
          </p:nvSpPr>
          <p:spPr>
            <a:xfrm>
              <a:off x="2252229" y="1854217"/>
              <a:ext cx="1828800" cy="1203158"/>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Square</a:t>
              </a:r>
            </a:p>
          </p:txBody>
        </p:sp>
        <p:cxnSp>
          <p:nvCxnSpPr>
            <p:cNvPr id="17" name="Straight Connector 16">
              <a:extLst>
                <a:ext uri="{FF2B5EF4-FFF2-40B4-BE49-F238E27FC236}">
                  <a16:creationId xmlns:a16="http://schemas.microsoft.com/office/drawing/2014/main" id="{31493B5F-5699-4D4D-82A7-3012F0017486}"/>
                </a:ext>
              </a:extLst>
            </p:cNvPr>
            <p:cNvCxnSpPr/>
            <p:nvPr/>
          </p:nvCxnSpPr>
          <p:spPr>
            <a:xfrm>
              <a:off x="2252229" y="2675957"/>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Rounded Corners 19">
            <a:extLst>
              <a:ext uri="{FF2B5EF4-FFF2-40B4-BE49-F238E27FC236}">
                <a16:creationId xmlns:a16="http://schemas.microsoft.com/office/drawing/2014/main" id="{6E8C11EE-D4CB-4D40-A037-79D56C57C8E0}"/>
              </a:ext>
            </a:extLst>
          </p:cNvPr>
          <p:cNvSpPr/>
          <p:nvPr/>
        </p:nvSpPr>
        <p:spPr>
          <a:xfrm>
            <a:off x="3342168" y="1040925"/>
            <a:ext cx="1485014" cy="6395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onsolas" panose="020B0609020204030204" pitchFamily="49" charset="0"/>
              </a:rPr>
              <a:t>draw</a:t>
            </a:r>
            <a:r>
              <a:rPr lang="en-US" dirty="0"/>
              <a:t> on Square?</a:t>
            </a:r>
          </a:p>
        </p:txBody>
      </p:sp>
      <p:sp>
        <p:nvSpPr>
          <p:cNvPr id="24" name="TextBox 23">
            <a:extLst>
              <a:ext uri="{FF2B5EF4-FFF2-40B4-BE49-F238E27FC236}">
                <a16:creationId xmlns:a16="http://schemas.microsoft.com/office/drawing/2014/main" id="{B55C5DD9-8EEA-4FA0-9D9A-D657A4FD68A8}"/>
              </a:ext>
            </a:extLst>
          </p:cNvPr>
          <p:cNvSpPr txBox="1"/>
          <p:nvPr/>
        </p:nvSpPr>
        <p:spPr>
          <a:xfrm>
            <a:off x="4394560" y="992606"/>
            <a:ext cx="2832264" cy="276999"/>
          </a:xfrm>
          <a:prstGeom prst="rect">
            <a:avLst/>
          </a:prstGeom>
          <a:noFill/>
        </p:spPr>
        <p:txBody>
          <a:bodyPr wrap="square" lIns="0" tIns="0" rIns="0" bIns="0" rtlCol="0">
            <a:spAutoFit/>
          </a:bodyPr>
          <a:lstStyle/>
          <a:p>
            <a:pPr algn="ctr"/>
            <a:r>
              <a:rPr lang="en-US" dirty="0">
                <a:cs typeface="Arial"/>
              </a:rPr>
              <a:t>Reasoning</a:t>
            </a:r>
          </a:p>
        </p:txBody>
      </p:sp>
      <p:sp>
        <p:nvSpPr>
          <p:cNvPr id="38" name="Explosion: 8 Points 37">
            <a:extLst>
              <a:ext uri="{FF2B5EF4-FFF2-40B4-BE49-F238E27FC236}">
                <a16:creationId xmlns:a16="http://schemas.microsoft.com/office/drawing/2014/main" id="{584AD4BC-DA94-4D47-8B27-6DACE2121965}"/>
              </a:ext>
            </a:extLst>
          </p:cNvPr>
          <p:cNvSpPr/>
          <p:nvPr/>
        </p:nvSpPr>
        <p:spPr>
          <a:xfrm>
            <a:off x="6566614" y="886032"/>
            <a:ext cx="2595870" cy="95693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Inconsistency</a:t>
            </a:r>
          </a:p>
        </p:txBody>
      </p:sp>
      <p:cxnSp>
        <p:nvCxnSpPr>
          <p:cNvPr id="41" name="Straight Arrow Connector 40">
            <a:extLst>
              <a:ext uri="{FF2B5EF4-FFF2-40B4-BE49-F238E27FC236}">
                <a16:creationId xmlns:a16="http://schemas.microsoft.com/office/drawing/2014/main" id="{B5A15DBC-70E7-4501-B69E-14B2C95DCFC6}"/>
              </a:ext>
            </a:extLst>
          </p:cNvPr>
          <p:cNvCxnSpPr>
            <a:cxnSpLocks/>
          </p:cNvCxnSpPr>
          <p:nvPr/>
        </p:nvCxnSpPr>
        <p:spPr>
          <a:xfrm flipH="1">
            <a:off x="4833811" y="1476269"/>
            <a:ext cx="1967023" cy="0"/>
          </a:xfrm>
          <a:prstGeom prst="straightConnector1">
            <a:avLst/>
          </a:prstGeom>
          <a:ln>
            <a:solidFill>
              <a:srgbClr val="FF0000"/>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B06B81F5-93C7-451F-8270-826628551504}"/>
              </a:ext>
            </a:extLst>
          </p:cNvPr>
          <p:cNvCxnSpPr>
            <a:cxnSpLocks/>
          </p:cNvCxnSpPr>
          <p:nvPr/>
        </p:nvCxnSpPr>
        <p:spPr>
          <a:xfrm>
            <a:off x="4827181" y="1269605"/>
            <a:ext cx="1967023" cy="0"/>
          </a:xfrm>
          <a:prstGeom prst="straightConnector1">
            <a:avLst/>
          </a:prstGeom>
          <a:ln>
            <a:prstDash val="sysDot"/>
            <a:tailEnd type="triangle"/>
          </a:ln>
        </p:spPr>
        <p:style>
          <a:lnRef idx="3">
            <a:schemeClr val="dk1"/>
          </a:lnRef>
          <a:fillRef idx="0">
            <a:schemeClr val="dk1"/>
          </a:fillRef>
          <a:effectRef idx="2">
            <a:schemeClr val="dk1"/>
          </a:effectRef>
          <a:fontRef idx="minor">
            <a:schemeClr val="tx1"/>
          </a:fontRef>
        </p:style>
      </p:cxnSp>
      <p:sp>
        <p:nvSpPr>
          <p:cNvPr id="44" name="TextBox 43">
            <a:extLst>
              <a:ext uri="{FF2B5EF4-FFF2-40B4-BE49-F238E27FC236}">
                <a16:creationId xmlns:a16="http://schemas.microsoft.com/office/drawing/2014/main" id="{920F0F4E-2BF9-4FCE-8E4F-129AA9EE33DE}"/>
              </a:ext>
            </a:extLst>
          </p:cNvPr>
          <p:cNvSpPr txBox="1"/>
          <p:nvPr/>
        </p:nvSpPr>
        <p:spPr>
          <a:xfrm>
            <a:off x="4394560" y="1488851"/>
            <a:ext cx="2832264" cy="276999"/>
          </a:xfrm>
          <a:prstGeom prst="rect">
            <a:avLst/>
          </a:prstGeom>
          <a:noFill/>
        </p:spPr>
        <p:txBody>
          <a:bodyPr wrap="square" lIns="0" tIns="0" rIns="0" bIns="0" rtlCol="0">
            <a:spAutoFit/>
          </a:bodyPr>
          <a:lstStyle/>
          <a:p>
            <a:pPr algn="ctr"/>
            <a:r>
              <a:rPr lang="en-US" dirty="0">
                <a:cs typeface="Arial"/>
              </a:rPr>
              <a:t>Backtracking</a:t>
            </a:r>
          </a:p>
        </p:txBody>
      </p:sp>
      <p:sp>
        <p:nvSpPr>
          <p:cNvPr id="45" name="Rectangle: Rounded Corners 44">
            <a:extLst>
              <a:ext uri="{FF2B5EF4-FFF2-40B4-BE49-F238E27FC236}">
                <a16:creationId xmlns:a16="http://schemas.microsoft.com/office/drawing/2014/main" id="{D5866313-E42F-4A9E-AAB2-F20E295DAE3D}"/>
              </a:ext>
            </a:extLst>
          </p:cNvPr>
          <p:cNvSpPr/>
          <p:nvPr/>
        </p:nvSpPr>
        <p:spPr>
          <a:xfrm>
            <a:off x="3342168" y="1937389"/>
            <a:ext cx="1485014" cy="6395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onsolas" panose="020B0609020204030204" pitchFamily="49" charset="0"/>
              </a:rPr>
              <a:t>draw</a:t>
            </a:r>
            <a:r>
              <a:rPr lang="en-US" dirty="0"/>
              <a:t> on Shape?</a:t>
            </a:r>
          </a:p>
        </p:txBody>
      </p:sp>
      <p:sp>
        <p:nvSpPr>
          <p:cNvPr id="46" name="TextBox 45">
            <a:extLst>
              <a:ext uri="{FF2B5EF4-FFF2-40B4-BE49-F238E27FC236}">
                <a16:creationId xmlns:a16="http://schemas.microsoft.com/office/drawing/2014/main" id="{66FF79BB-82FB-464A-B0C6-5843E507F1D2}"/>
              </a:ext>
            </a:extLst>
          </p:cNvPr>
          <p:cNvSpPr txBox="1"/>
          <p:nvPr/>
        </p:nvSpPr>
        <p:spPr>
          <a:xfrm>
            <a:off x="4394560" y="1889070"/>
            <a:ext cx="2832264" cy="276999"/>
          </a:xfrm>
          <a:prstGeom prst="rect">
            <a:avLst/>
          </a:prstGeom>
          <a:noFill/>
        </p:spPr>
        <p:txBody>
          <a:bodyPr wrap="square" lIns="0" tIns="0" rIns="0" bIns="0" rtlCol="0">
            <a:spAutoFit/>
          </a:bodyPr>
          <a:lstStyle/>
          <a:p>
            <a:pPr algn="ctr"/>
            <a:r>
              <a:rPr lang="en-US" dirty="0">
                <a:cs typeface="Arial"/>
              </a:rPr>
              <a:t>Reasoning</a:t>
            </a:r>
          </a:p>
        </p:txBody>
      </p:sp>
      <p:cxnSp>
        <p:nvCxnSpPr>
          <p:cNvPr id="49" name="Straight Arrow Connector 48">
            <a:extLst>
              <a:ext uri="{FF2B5EF4-FFF2-40B4-BE49-F238E27FC236}">
                <a16:creationId xmlns:a16="http://schemas.microsoft.com/office/drawing/2014/main" id="{FFC31CB4-D343-4FEF-BA2C-F363552B42AD}"/>
              </a:ext>
            </a:extLst>
          </p:cNvPr>
          <p:cNvCxnSpPr>
            <a:cxnSpLocks/>
          </p:cNvCxnSpPr>
          <p:nvPr/>
        </p:nvCxnSpPr>
        <p:spPr>
          <a:xfrm>
            <a:off x="4827181" y="2166069"/>
            <a:ext cx="1967023" cy="0"/>
          </a:xfrm>
          <a:prstGeom prst="straightConnector1">
            <a:avLst/>
          </a:prstGeom>
          <a:ln>
            <a:prstDash val="sysDot"/>
            <a:tailEnd type="triangle"/>
          </a:ln>
        </p:spPr>
        <p:style>
          <a:lnRef idx="3">
            <a:schemeClr val="dk1"/>
          </a:lnRef>
          <a:fillRef idx="0">
            <a:schemeClr val="dk1"/>
          </a:fillRef>
          <a:effectRef idx="2">
            <a:schemeClr val="dk1"/>
          </a:effectRef>
          <a:fontRef idx="minor">
            <a:schemeClr val="tx1"/>
          </a:fontRef>
        </p:style>
      </p:cxnSp>
      <p:sp>
        <p:nvSpPr>
          <p:cNvPr id="51" name="Rectangle 50">
            <a:extLst>
              <a:ext uri="{FF2B5EF4-FFF2-40B4-BE49-F238E27FC236}">
                <a16:creationId xmlns:a16="http://schemas.microsoft.com/office/drawing/2014/main" id="{471DA583-1A7F-4B69-8459-A7068E837EFD}"/>
              </a:ext>
            </a:extLst>
          </p:cNvPr>
          <p:cNvSpPr/>
          <p:nvPr/>
        </p:nvSpPr>
        <p:spPr>
          <a:xfrm>
            <a:off x="6896277" y="1765850"/>
            <a:ext cx="661095" cy="769441"/>
          </a:xfrm>
          <a:prstGeom prst="rect">
            <a:avLst/>
          </a:prstGeom>
        </p:spPr>
        <p:txBody>
          <a:bodyPr wrap="square">
            <a:spAutoFit/>
          </a:bodyPr>
          <a:lstStyle/>
          <a:p>
            <a:pPr lvl="0" algn="ctr" defTabSz="685800">
              <a:defRPr/>
            </a:pPr>
            <a:r>
              <a:rPr lang="en-US" sz="4400" dirty="0">
                <a:solidFill>
                  <a:srgbClr val="00B050"/>
                </a:solidFill>
                <a:latin typeface="Segoe UI Symbol" panose="020B0502040204020203" pitchFamily="34" charset="0"/>
                <a:ea typeface="Segoe UI Symbol" panose="020B0502040204020203" pitchFamily="34" charset="0"/>
              </a:rPr>
              <a:t>✔</a:t>
            </a:r>
            <a:endParaRPr lang="en-US" sz="4400" dirty="0">
              <a:solidFill>
                <a:srgbClr val="00B050"/>
              </a:solidFill>
            </a:endParaRPr>
          </a:p>
        </p:txBody>
      </p:sp>
      <p:sp>
        <p:nvSpPr>
          <p:cNvPr id="3" name="Rectangle 2">
            <a:extLst>
              <a:ext uri="{FF2B5EF4-FFF2-40B4-BE49-F238E27FC236}">
                <a16:creationId xmlns:a16="http://schemas.microsoft.com/office/drawing/2014/main" id="{AFE424FB-75A7-48B3-88C0-F02E65EB02FA}"/>
              </a:ext>
            </a:extLst>
          </p:cNvPr>
          <p:cNvSpPr/>
          <p:nvPr/>
        </p:nvSpPr>
        <p:spPr>
          <a:xfrm>
            <a:off x="3242930" y="768970"/>
            <a:ext cx="6007396" cy="112009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84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CF16B27-C062-4297-898F-67B998C43EB2}"/>
              </a:ext>
            </a:extLst>
          </p:cNvPr>
          <p:cNvSpPr>
            <a:spLocks noGrp="1"/>
          </p:cNvSpPr>
          <p:nvPr>
            <p:ph type="body" sz="quarter" idx="10"/>
          </p:nvPr>
        </p:nvSpPr>
        <p:spPr/>
        <p:txBody>
          <a:bodyPr/>
          <a:lstStyle/>
          <a:p>
            <a:r>
              <a:rPr lang="en-US" dirty="0"/>
              <a:t>Research Questions &amp; Evaluation</a:t>
            </a:r>
          </a:p>
        </p:txBody>
      </p:sp>
      <p:sp>
        <p:nvSpPr>
          <p:cNvPr id="8" name="Title 7">
            <a:extLst>
              <a:ext uri="{FF2B5EF4-FFF2-40B4-BE49-F238E27FC236}">
                <a16:creationId xmlns:a16="http://schemas.microsoft.com/office/drawing/2014/main" id="{501EA2E4-05AE-46D7-8D5A-65C71BC155E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28002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283A-B243-4853-9BE1-741B3AD84AA3}"/>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A96A8EE6-D2A6-4F12-B269-789A00001723}"/>
              </a:ext>
            </a:extLst>
          </p:cNvPr>
          <p:cNvSpPr>
            <a:spLocks noGrp="1"/>
          </p:cNvSpPr>
          <p:nvPr>
            <p:ph idx="1"/>
          </p:nvPr>
        </p:nvSpPr>
        <p:spPr>
          <a:noFill/>
        </p:spPr>
        <p:txBody>
          <a:bodyPr/>
          <a:lstStyle/>
          <a:p>
            <a:pPr lvl="1"/>
            <a:r>
              <a:rPr lang="en-US" sz="2000" dirty="0"/>
              <a:t>How well does </a:t>
            </a:r>
            <a:r>
              <a:rPr lang="en-US" sz="2000" dirty="0" err="1"/>
              <a:t>OOAnalyzer</a:t>
            </a:r>
            <a:r>
              <a:rPr lang="en-US" sz="2000" dirty="0"/>
              <a:t> identify C++ classes and their constituent methods?</a:t>
            </a:r>
          </a:p>
          <a:p>
            <a:pPr lvl="2"/>
            <a:r>
              <a:rPr lang="en-US" sz="1600" dirty="0" err="1"/>
              <a:t>OOAnalyzer</a:t>
            </a:r>
            <a:r>
              <a:rPr lang="en-US" sz="1600" dirty="0"/>
              <a:t> classes may not naturally correspond to ground truth classes</a:t>
            </a:r>
          </a:p>
          <a:p>
            <a:pPr lvl="2"/>
            <a:r>
              <a:rPr lang="en-US" sz="1600" dirty="0"/>
              <a:t>New metric: </a:t>
            </a:r>
            <a:r>
              <a:rPr lang="en-US" sz="1600" u="sng" dirty="0"/>
              <a:t>edit distance</a:t>
            </a:r>
          </a:p>
        </p:txBody>
      </p:sp>
      <p:sp>
        <p:nvSpPr>
          <p:cNvPr id="4" name="Picture Placeholder 3">
            <a:extLst>
              <a:ext uri="{FF2B5EF4-FFF2-40B4-BE49-F238E27FC236}">
                <a16:creationId xmlns:a16="http://schemas.microsoft.com/office/drawing/2014/main" id="{4C0881E0-D0A1-4EDE-A710-10A1A03951C9}"/>
              </a:ext>
            </a:extLst>
          </p:cNvPr>
          <p:cNvSpPr>
            <a:spLocks noGrp="1"/>
          </p:cNvSpPr>
          <p:nvPr>
            <p:ph type="pic" sz="quarter" idx="11"/>
          </p:nvPr>
        </p:nvSpPr>
        <p:spPr/>
      </p:sp>
      <p:sp>
        <p:nvSpPr>
          <p:cNvPr id="5" name="Text Placeholder 4">
            <a:extLst>
              <a:ext uri="{FF2B5EF4-FFF2-40B4-BE49-F238E27FC236}">
                <a16:creationId xmlns:a16="http://schemas.microsoft.com/office/drawing/2014/main" id="{B57722C7-0595-45A7-A166-DA9C39517D1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99748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6FB9-BFA7-48D7-9E36-092C0BFF75A6}"/>
              </a:ext>
            </a:extLst>
          </p:cNvPr>
          <p:cNvSpPr>
            <a:spLocks noGrp="1"/>
          </p:cNvSpPr>
          <p:nvPr>
            <p:ph type="title"/>
          </p:nvPr>
        </p:nvSpPr>
        <p:spPr/>
        <p:txBody>
          <a:bodyPr/>
          <a:lstStyle/>
          <a:p>
            <a:r>
              <a:rPr lang="en-US" dirty="0"/>
              <a:t>Edit Distance Example</a:t>
            </a:r>
          </a:p>
        </p:txBody>
      </p:sp>
      <p:sp>
        <p:nvSpPr>
          <p:cNvPr id="3" name="Content Placeholder 2">
            <a:extLst>
              <a:ext uri="{FF2B5EF4-FFF2-40B4-BE49-F238E27FC236}">
                <a16:creationId xmlns:a16="http://schemas.microsoft.com/office/drawing/2014/main" id="{EC2C414C-0625-4244-8433-1C7DDB864AAD}"/>
              </a:ext>
            </a:extLst>
          </p:cNvPr>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3C96D541-6361-4A5F-88B8-D5933F28FD00}"/>
              </a:ext>
            </a:extLst>
          </p:cNvPr>
          <p:cNvGrpSpPr/>
          <p:nvPr/>
        </p:nvGrpSpPr>
        <p:grpSpPr>
          <a:xfrm>
            <a:off x="44111" y="604120"/>
            <a:ext cx="2042393" cy="3407399"/>
            <a:chOff x="1144247" y="868050"/>
            <a:chExt cx="2042393" cy="3407399"/>
          </a:xfrm>
        </p:grpSpPr>
        <p:sp>
          <p:nvSpPr>
            <p:cNvPr id="5" name="Rectangle 4">
              <a:extLst>
                <a:ext uri="{FF2B5EF4-FFF2-40B4-BE49-F238E27FC236}">
                  <a16:creationId xmlns:a16="http://schemas.microsoft.com/office/drawing/2014/main" id="{6A1CBC19-AF17-4EB5-84F2-EA429C3AB43F}"/>
                </a:ext>
              </a:extLst>
            </p:cNvPr>
            <p:cNvSpPr/>
            <p:nvPr/>
          </p:nvSpPr>
          <p:spPr>
            <a:xfrm>
              <a:off x="1144247" y="868050"/>
              <a:ext cx="2042393" cy="3407399"/>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8908693-8507-48BA-AA73-940449506314}"/>
                </a:ext>
              </a:extLst>
            </p:cNvPr>
            <p:cNvSpPr/>
            <p:nvPr/>
          </p:nvSpPr>
          <p:spPr>
            <a:xfrm>
              <a:off x="1439610" y="2749357"/>
              <a:ext cx="1337493" cy="1344706"/>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Class ?</a:t>
              </a:r>
              <a:endParaRPr lang="en-US" dirty="0">
                <a:latin typeface="Consolas" panose="020B0609020204030204" pitchFamily="49" charset="0"/>
              </a:endParaRP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&amp;Class1::B</a:t>
              </a:r>
            </a:p>
            <a:p>
              <a:pPr marL="68580" lvl="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&amp;Class2::A</a:t>
              </a:r>
              <a:endParaRPr lang="en-US" dirty="0">
                <a:solidFill>
                  <a:srgbClr val="000000"/>
                </a:solidFill>
              </a:endParaRPr>
            </a:p>
            <a:p>
              <a:pPr marL="68580" defTabSz="685800" fontAlgn="base">
                <a:spcAft>
                  <a:spcPct val="0"/>
                </a:spcAft>
              </a:pPr>
              <a:endParaRPr lang="en-US" dirty="0"/>
            </a:p>
          </p:txBody>
        </p:sp>
        <p:sp>
          <p:nvSpPr>
            <p:cNvPr id="7" name="Rectangle: Rounded Corners 6">
              <a:extLst>
                <a:ext uri="{FF2B5EF4-FFF2-40B4-BE49-F238E27FC236}">
                  <a16:creationId xmlns:a16="http://schemas.microsoft.com/office/drawing/2014/main" id="{0AFD4728-7579-4696-B0FA-3D8D6BF5A646}"/>
                </a:ext>
              </a:extLst>
            </p:cNvPr>
            <p:cNvSpPr/>
            <p:nvPr/>
          </p:nvSpPr>
          <p:spPr>
            <a:xfrm>
              <a:off x="1437489" y="1235858"/>
              <a:ext cx="1339614" cy="1344706"/>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Class ?</a:t>
              </a:r>
              <a:endParaRPr lang="en-US" dirty="0">
                <a:latin typeface="Consolas" panose="020B0609020204030204" pitchFamily="49" charset="0"/>
              </a:endParaRP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&amp;Class1::A</a:t>
              </a: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&amp;Class2::B</a:t>
              </a:r>
            </a:p>
          </p:txBody>
        </p:sp>
        <p:sp>
          <p:nvSpPr>
            <p:cNvPr id="8" name="TextBox 7">
              <a:extLst>
                <a:ext uri="{FF2B5EF4-FFF2-40B4-BE49-F238E27FC236}">
                  <a16:creationId xmlns:a16="http://schemas.microsoft.com/office/drawing/2014/main" id="{BCD4901A-612B-4502-A595-080C78D577CB}"/>
                </a:ext>
              </a:extLst>
            </p:cNvPr>
            <p:cNvSpPr txBox="1"/>
            <p:nvPr/>
          </p:nvSpPr>
          <p:spPr>
            <a:xfrm>
              <a:off x="1225130" y="868050"/>
              <a:ext cx="1876778" cy="338554"/>
            </a:xfrm>
            <a:prstGeom prst="rect">
              <a:avLst/>
            </a:prstGeom>
            <a:noFill/>
          </p:spPr>
          <p:txBody>
            <a:bodyPr wrap="square" lIns="0" tIns="0" rIns="0" bIns="0" rtlCol="0">
              <a:spAutoFit/>
            </a:bodyPr>
            <a:lstStyle/>
            <a:p>
              <a:pPr algn="ctr"/>
              <a:r>
                <a:rPr lang="en-US" sz="2200" dirty="0" err="1">
                  <a:cs typeface="Arial"/>
                </a:rPr>
                <a:t>OOAnalyzer</a:t>
              </a:r>
              <a:endParaRPr lang="en-US" sz="2200" dirty="0">
                <a:cs typeface="Arial"/>
              </a:endParaRPr>
            </a:p>
          </p:txBody>
        </p:sp>
      </p:grpSp>
      <p:grpSp>
        <p:nvGrpSpPr>
          <p:cNvPr id="9" name="Group 8">
            <a:extLst>
              <a:ext uri="{FF2B5EF4-FFF2-40B4-BE49-F238E27FC236}">
                <a16:creationId xmlns:a16="http://schemas.microsoft.com/office/drawing/2014/main" id="{F10D7E34-74EF-47A6-84C2-456FD76CD1A2}"/>
              </a:ext>
            </a:extLst>
          </p:cNvPr>
          <p:cNvGrpSpPr/>
          <p:nvPr/>
        </p:nvGrpSpPr>
        <p:grpSpPr>
          <a:xfrm>
            <a:off x="2374928" y="604120"/>
            <a:ext cx="2042393" cy="3407399"/>
            <a:chOff x="1144247" y="868050"/>
            <a:chExt cx="2042393" cy="3407399"/>
          </a:xfrm>
        </p:grpSpPr>
        <p:sp>
          <p:nvSpPr>
            <p:cNvPr id="10" name="Rectangle 9">
              <a:extLst>
                <a:ext uri="{FF2B5EF4-FFF2-40B4-BE49-F238E27FC236}">
                  <a16:creationId xmlns:a16="http://schemas.microsoft.com/office/drawing/2014/main" id="{A791F283-0D7C-4005-810E-A7C9EDACDE44}"/>
                </a:ext>
              </a:extLst>
            </p:cNvPr>
            <p:cNvSpPr/>
            <p:nvPr/>
          </p:nvSpPr>
          <p:spPr>
            <a:xfrm>
              <a:off x="1144247" y="868050"/>
              <a:ext cx="2042393" cy="3407399"/>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3561FCE-5261-48F0-A8DF-22A5ECCB396D}"/>
                </a:ext>
              </a:extLst>
            </p:cNvPr>
            <p:cNvSpPr/>
            <p:nvPr/>
          </p:nvSpPr>
          <p:spPr>
            <a:xfrm>
              <a:off x="1439610" y="2749357"/>
              <a:ext cx="1337493" cy="1344706"/>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Class ?</a:t>
              </a:r>
              <a:endParaRPr lang="en-US" dirty="0">
                <a:latin typeface="Consolas" panose="020B0609020204030204" pitchFamily="49" charset="0"/>
              </a:endParaRP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&amp;Class1::B</a:t>
              </a:r>
            </a:p>
            <a:p>
              <a:pPr marL="68580" lvl="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&amp;Class2::A</a:t>
              </a:r>
            </a:p>
            <a:p>
              <a:pPr marL="68580" lvl="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&amp;Class2::B</a:t>
              </a:r>
              <a:endParaRPr lang="en-US" dirty="0">
                <a:solidFill>
                  <a:srgbClr val="000000"/>
                </a:solidFill>
              </a:endParaRPr>
            </a:p>
            <a:p>
              <a:pPr marL="68580" defTabSz="685800" fontAlgn="base">
                <a:spcAft>
                  <a:spcPct val="0"/>
                </a:spcAft>
              </a:pPr>
              <a:endParaRPr lang="en-US" dirty="0"/>
            </a:p>
          </p:txBody>
        </p:sp>
        <p:sp>
          <p:nvSpPr>
            <p:cNvPr id="12" name="Rectangle: Rounded Corners 11">
              <a:extLst>
                <a:ext uri="{FF2B5EF4-FFF2-40B4-BE49-F238E27FC236}">
                  <a16:creationId xmlns:a16="http://schemas.microsoft.com/office/drawing/2014/main" id="{E57C712F-0F7D-4EFE-8E6F-D4604E81B520}"/>
                </a:ext>
              </a:extLst>
            </p:cNvPr>
            <p:cNvSpPr/>
            <p:nvPr/>
          </p:nvSpPr>
          <p:spPr>
            <a:xfrm>
              <a:off x="1437489" y="1235858"/>
              <a:ext cx="1339614" cy="1344706"/>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Class ?</a:t>
              </a:r>
              <a:endParaRPr lang="en-US" dirty="0">
                <a:latin typeface="Consolas" panose="020B0609020204030204" pitchFamily="49" charset="0"/>
              </a:endParaRP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&amp;Class1::A</a:t>
              </a:r>
            </a:p>
            <a:p>
              <a:pPr marL="68580" defTabSz="685800" fontAlgn="base">
                <a:spcAft>
                  <a:spcPct val="0"/>
                </a:spcAft>
              </a:pPr>
              <a:endParaRPr lang="en-US" sz="1200" dirty="0">
                <a:solidFill>
                  <a:prstClr val="black"/>
                </a:solidFill>
                <a:latin typeface="Consolas" panose="020B0609020204030204" pitchFamily="49" charset="0"/>
                <a:cs typeface="Arial" panose="020B0604020202020204" pitchFamily="34" charset="0"/>
              </a:endParaRPr>
            </a:p>
          </p:txBody>
        </p:sp>
        <p:sp>
          <p:nvSpPr>
            <p:cNvPr id="13" name="TextBox 12">
              <a:extLst>
                <a:ext uri="{FF2B5EF4-FFF2-40B4-BE49-F238E27FC236}">
                  <a16:creationId xmlns:a16="http://schemas.microsoft.com/office/drawing/2014/main" id="{C9E257F2-B50E-419B-884F-8A399027DA61}"/>
                </a:ext>
              </a:extLst>
            </p:cNvPr>
            <p:cNvSpPr txBox="1"/>
            <p:nvPr/>
          </p:nvSpPr>
          <p:spPr>
            <a:xfrm>
              <a:off x="1225130" y="868050"/>
              <a:ext cx="1876778" cy="338554"/>
            </a:xfrm>
            <a:prstGeom prst="rect">
              <a:avLst/>
            </a:prstGeom>
            <a:noFill/>
          </p:spPr>
          <p:txBody>
            <a:bodyPr wrap="square" lIns="0" tIns="0" rIns="0" bIns="0" rtlCol="0">
              <a:spAutoFit/>
            </a:bodyPr>
            <a:lstStyle/>
            <a:p>
              <a:pPr algn="ctr"/>
              <a:r>
                <a:rPr lang="en-US" sz="2200" dirty="0">
                  <a:cs typeface="Arial"/>
                </a:rPr>
                <a:t>Edit 1</a:t>
              </a:r>
            </a:p>
          </p:txBody>
        </p:sp>
      </p:grpSp>
      <p:grpSp>
        <p:nvGrpSpPr>
          <p:cNvPr id="14" name="Group 13">
            <a:extLst>
              <a:ext uri="{FF2B5EF4-FFF2-40B4-BE49-F238E27FC236}">
                <a16:creationId xmlns:a16="http://schemas.microsoft.com/office/drawing/2014/main" id="{4CEB8B23-53B4-4CD0-AD0B-A554FCA57795}"/>
              </a:ext>
            </a:extLst>
          </p:cNvPr>
          <p:cNvGrpSpPr/>
          <p:nvPr/>
        </p:nvGrpSpPr>
        <p:grpSpPr>
          <a:xfrm>
            <a:off x="4705745" y="604120"/>
            <a:ext cx="2042393" cy="3407399"/>
            <a:chOff x="1144247" y="868050"/>
            <a:chExt cx="2042393" cy="3407399"/>
          </a:xfrm>
        </p:grpSpPr>
        <p:sp>
          <p:nvSpPr>
            <p:cNvPr id="15" name="Rectangle 14">
              <a:extLst>
                <a:ext uri="{FF2B5EF4-FFF2-40B4-BE49-F238E27FC236}">
                  <a16:creationId xmlns:a16="http://schemas.microsoft.com/office/drawing/2014/main" id="{5771C2C1-BF3F-445F-A5F6-A1CE71F31A3F}"/>
                </a:ext>
              </a:extLst>
            </p:cNvPr>
            <p:cNvSpPr/>
            <p:nvPr/>
          </p:nvSpPr>
          <p:spPr>
            <a:xfrm>
              <a:off x="1144247" y="868050"/>
              <a:ext cx="2042393" cy="3407399"/>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A451754-B1A9-4973-997D-BF0E8690CD4C}"/>
                </a:ext>
              </a:extLst>
            </p:cNvPr>
            <p:cNvSpPr/>
            <p:nvPr/>
          </p:nvSpPr>
          <p:spPr>
            <a:xfrm>
              <a:off x="1439610" y="2749357"/>
              <a:ext cx="1337493" cy="1344706"/>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Class ?</a:t>
              </a:r>
              <a:endParaRPr lang="en-US" dirty="0">
                <a:latin typeface="Consolas" panose="020B0609020204030204" pitchFamily="49" charset="0"/>
              </a:endParaRP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&amp;Class2::A</a:t>
              </a:r>
            </a:p>
            <a:p>
              <a:pPr marL="68580" lvl="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&amp;Class2::B</a:t>
              </a:r>
              <a:endParaRPr lang="en-US" dirty="0">
                <a:solidFill>
                  <a:srgbClr val="000000"/>
                </a:solidFill>
              </a:endParaRPr>
            </a:p>
            <a:p>
              <a:pPr marL="68580" defTabSz="685800" fontAlgn="base">
                <a:spcAft>
                  <a:spcPct val="0"/>
                </a:spcAft>
              </a:pPr>
              <a:endParaRPr lang="en-US" dirty="0"/>
            </a:p>
          </p:txBody>
        </p:sp>
        <p:sp>
          <p:nvSpPr>
            <p:cNvPr id="17" name="Rectangle: Rounded Corners 16">
              <a:extLst>
                <a:ext uri="{FF2B5EF4-FFF2-40B4-BE49-F238E27FC236}">
                  <a16:creationId xmlns:a16="http://schemas.microsoft.com/office/drawing/2014/main" id="{135D5B70-0A45-403A-B59A-CDD775D8ECB6}"/>
                </a:ext>
              </a:extLst>
            </p:cNvPr>
            <p:cNvSpPr/>
            <p:nvPr/>
          </p:nvSpPr>
          <p:spPr>
            <a:xfrm>
              <a:off x="1437489" y="1235858"/>
              <a:ext cx="1339614" cy="1344706"/>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Class ?</a:t>
              </a:r>
              <a:endParaRPr lang="en-US" dirty="0">
                <a:latin typeface="Consolas" panose="020B0609020204030204" pitchFamily="49" charset="0"/>
              </a:endParaRP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&amp;Class1::A</a:t>
              </a: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&amp;Class1::B</a:t>
              </a:r>
            </a:p>
          </p:txBody>
        </p:sp>
        <p:sp>
          <p:nvSpPr>
            <p:cNvPr id="18" name="TextBox 17">
              <a:extLst>
                <a:ext uri="{FF2B5EF4-FFF2-40B4-BE49-F238E27FC236}">
                  <a16:creationId xmlns:a16="http://schemas.microsoft.com/office/drawing/2014/main" id="{EEC8EAFD-4842-4B80-B148-C73CA0AA7BDC}"/>
                </a:ext>
              </a:extLst>
            </p:cNvPr>
            <p:cNvSpPr txBox="1"/>
            <p:nvPr/>
          </p:nvSpPr>
          <p:spPr>
            <a:xfrm>
              <a:off x="1225130" y="868050"/>
              <a:ext cx="1876778" cy="338554"/>
            </a:xfrm>
            <a:prstGeom prst="rect">
              <a:avLst/>
            </a:prstGeom>
            <a:noFill/>
          </p:spPr>
          <p:txBody>
            <a:bodyPr wrap="square" lIns="0" tIns="0" rIns="0" bIns="0" rtlCol="0">
              <a:spAutoFit/>
            </a:bodyPr>
            <a:lstStyle/>
            <a:p>
              <a:pPr algn="ctr"/>
              <a:r>
                <a:rPr lang="en-US" sz="2200" dirty="0">
                  <a:cs typeface="Arial"/>
                </a:rPr>
                <a:t>Edit 2</a:t>
              </a:r>
            </a:p>
          </p:txBody>
        </p:sp>
      </p:grpSp>
      <p:grpSp>
        <p:nvGrpSpPr>
          <p:cNvPr id="19" name="Group 18">
            <a:extLst>
              <a:ext uri="{FF2B5EF4-FFF2-40B4-BE49-F238E27FC236}">
                <a16:creationId xmlns:a16="http://schemas.microsoft.com/office/drawing/2014/main" id="{EE168B3D-5BAB-44B7-BBCF-F21B4FC898E2}"/>
              </a:ext>
            </a:extLst>
          </p:cNvPr>
          <p:cNvGrpSpPr/>
          <p:nvPr/>
        </p:nvGrpSpPr>
        <p:grpSpPr>
          <a:xfrm>
            <a:off x="7036563" y="604120"/>
            <a:ext cx="2042393" cy="3407399"/>
            <a:chOff x="1144247" y="868050"/>
            <a:chExt cx="2042393" cy="3407399"/>
          </a:xfrm>
        </p:grpSpPr>
        <p:sp>
          <p:nvSpPr>
            <p:cNvPr id="20" name="Rectangle 19">
              <a:extLst>
                <a:ext uri="{FF2B5EF4-FFF2-40B4-BE49-F238E27FC236}">
                  <a16:creationId xmlns:a16="http://schemas.microsoft.com/office/drawing/2014/main" id="{94247A6C-C18B-40E4-B867-446F473060B2}"/>
                </a:ext>
              </a:extLst>
            </p:cNvPr>
            <p:cNvSpPr/>
            <p:nvPr/>
          </p:nvSpPr>
          <p:spPr>
            <a:xfrm>
              <a:off x="1144247" y="868050"/>
              <a:ext cx="2042393" cy="3407399"/>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E45CE631-6125-4D08-A483-F32E86DC9AA6}"/>
                </a:ext>
              </a:extLst>
            </p:cNvPr>
            <p:cNvSpPr/>
            <p:nvPr/>
          </p:nvSpPr>
          <p:spPr>
            <a:xfrm>
              <a:off x="1439610" y="2749357"/>
              <a:ext cx="1337493" cy="1344706"/>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Class 2</a:t>
              </a:r>
              <a:endParaRPr lang="en-US" dirty="0">
                <a:latin typeface="Consolas" panose="020B0609020204030204" pitchFamily="49" charset="0"/>
              </a:endParaRP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&amp;Class2::A</a:t>
              </a:r>
            </a:p>
            <a:p>
              <a:pPr marL="68580" lvl="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&amp;Class2::B</a:t>
              </a:r>
              <a:endParaRPr lang="en-US" dirty="0">
                <a:solidFill>
                  <a:srgbClr val="000000"/>
                </a:solidFill>
              </a:endParaRPr>
            </a:p>
            <a:p>
              <a:pPr marL="68580" defTabSz="685800" fontAlgn="base">
                <a:spcAft>
                  <a:spcPct val="0"/>
                </a:spcAft>
              </a:pPr>
              <a:endParaRPr lang="en-US" dirty="0"/>
            </a:p>
          </p:txBody>
        </p:sp>
        <p:sp>
          <p:nvSpPr>
            <p:cNvPr id="22" name="Rectangle: Rounded Corners 21">
              <a:extLst>
                <a:ext uri="{FF2B5EF4-FFF2-40B4-BE49-F238E27FC236}">
                  <a16:creationId xmlns:a16="http://schemas.microsoft.com/office/drawing/2014/main" id="{A8002A04-E463-4550-BCFF-BFD840309A5B}"/>
                </a:ext>
              </a:extLst>
            </p:cNvPr>
            <p:cNvSpPr/>
            <p:nvPr/>
          </p:nvSpPr>
          <p:spPr>
            <a:xfrm>
              <a:off x="1437489" y="1235858"/>
              <a:ext cx="1339614" cy="1344706"/>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Class 1</a:t>
              </a:r>
              <a:endParaRPr lang="en-US" dirty="0">
                <a:latin typeface="Consolas" panose="020B0609020204030204" pitchFamily="49" charset="0"/>
              </a:endParaRP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&amp;Class1::A</a:t>
              </a: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&amp;Class1::B</a:t>
              </a:r>
            </a:p>
          </p:txBody>
        </p:sp>
        <p:sp>
          <p:nvSpPr>
            <p:cNvPr id="23" name="TextBox 22">
              <a:extLst>
                <a:ext uri="{FF2B5EF4-FFF2-40B4-BE49-F238E27FC236}">
                  <a16:creationId xmlns:a16="http://schemas.microsoft.com/office/drawing/2014/main" id="{C3582F30-6B2B-4157-A3C4-C120CB24FA1A}"/>
                </a:ext>
              </a:extLst>
            </p:cNvPr>
            <p:cNvSpPr txBox="1"/>
            <p:nvPr/>
          </p:nvSpPr>
          <p:spPr>
            <a:xfrm>
              <a:off x="1225130" y="868050"/>
              <a:ext cx="1876778" cy="338554"/>
            </a:xfrm>
            <a:prstGeom prst="rect">
              <a:avLst/>
            </a:prstGeom>
            <a:noFill/>
          </p:spPr>
          <p:txBody>
            <a:bodyPr wrap="square" lIns="0" tIns="0" rIns="0" bIns="0" rtlCol="0">
              <a:spAutoFit/>
            </a:bodyPr>
            <a:lstStyle/>
            <a:p>
              <a:pPr algn="ctr"/>
              <a:r>
                <a:rPr lang="en-US" sz="2200" dirty="0">
                  <a:cs typeface="Arial"/>
                </a:rPr>
                <a:t>Ground Truth</a:t>
              </a:r>
            </a:p>
          </p:txBody>
        </p:sp>
      </p:grpSp>
      <p:cxnSp>
        <p:nvCxnSpPr>
          <p:cNvPr id="25" name="Connector: Curved 24">
            <a:extLst>
              <a:ext uri="{FF2B5EF4-FFF2-40B4-BE49-F238E27FC236}">
                <a16:creationId xmlns:a16="http://schemas.microsoft.com/office/drawing/2014/main" id="{ECDBDA3E-117E-4A0F-97B5-57ADAD78FAD4}"/>
              </a:ext>
            </a:extLst>
          </p:cNvPr>
          <p:cNvCxnSpPr>
            <a:stCxn id="5" idx="2"/>
            <a:endCxn id="10" idx="2"/>
          </p:cNvCxnSpPr>
          <p:nvPr/>
        </p:nvCxnSpPr>
        <p:spPr>
          <a:xfrm rot="16200000" flipH="1">
            <a:off x="2230716" y="2846110"/>
            <a:ext cx="12700" cy="2330817"/>
          </a:xfrm>
          <a:prstGeom prst="curvedConnector3">
            <a:avLst>
              <a:gd name="adj1" fmla="val 1800000"/>
            </a:avLst>
          </a:prstGeom>
          <a:ln w="38100">
            <a:solidFill>
              <a:srgbClr val="FF0000"/>
            </a:solidFill>
            <a:tailEnd type="triangle"/>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6" name="Connector: Curved 25">
            <a:extLst>
              <a:ext uri="{FF2B5EF4-FFF2-40B4-BE49-F238E27FC236}">
                <a16:creationId xmlns:a16="http://schemas.microsoft.com/office/drawing/2014/main" id="{EAEE477B-B568-45F9-BD8F-AF7A6C1E836F}"/>
              </a:ext>
            </a:extLst>
          </p:cNvPr>
          <p:cNvCxnSpPr>
            <a:cxnSpLocks/>
            <a:stCxn id="10" idx="2"/>
            <a:endCxn id="15" idx="2"/>
          </p:cNvCxnSpPr>
          <p:nvPr/>
        </p:nvCxnSpPr>
        <p:spPr>
          <a:xfrm rot="16200000" flipH="1">
            <a:off x="4561533" y="2846110"/>
            <a:ext cx="12700" cy="2330817"/>
          </a:xfrm>
          <a:prstGeom prst="curvedConnector3">
            <a:avLst>
              <a:gd name="adj1" fmla="val 1800000"/>
            </a:avLst>
          </a:prstGeom>
          <a:ln w="38100">
            <a:solidFill>
              <a:srgbClr val="FF0000"/>
            </a:solidFill>
            <a:tailEnd type="triangle"/>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32" name="Rectangle: Rounded Corners 31">
            <a:extLst>
              <a:ext uri="{FF2B5EF4-FFF2-40B4-BE49-F238E27FC236}">
                <a16:creationId xmlns:a16="http://schemas.microsoft.com/office/drawing/2014/main" id="{45C1437A-01C2-488C-91D8-304B5F54A677}"/>
              </a:ext>
            </a:extLst>
          </p:cNvPr>
          <p:cNvSpPr/>
          <p:nvPr/>
        </p:nvSpPr>
        <p:spPr>
          <a:xfrm>
            <a:off x="463418" y="1555117"/>
            <a:ext cx="1087483" cy="1828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1590C8EE-A8D2-4D2A-A274-8AF6E3A11F12}"/>
              </a:ext>
            </a:extLst>
          </p:cNvPr>
          <p:cNvSpPr/>
          <p:nvPr/>
        </p:nvSpPr>
        <p:spPr>
          <a:xfrm>
            <a:off x="2755303" y="3243286"/>
            <a:ext cx="1087483" cy="1828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F1D5E99A-119D-41BE-8784-F002F72265AF}"/>
              </a:ext>
            </a:extLst>
          </p:cNvPr>
          <p:cNvCxnSpPr>
            <a:stCxn id="32" idx="3"/>
          </p:cNvCxnSpPr>
          <p:nvPr/>
        </p:nvCxnSpPr>
        <p:spPr>
          <a:xfrm>
            <a:off x="1550901" y="1646557"/>
            <a:ext cx="1204402" cy="1693298"/>
          </a:xfrm>
          <a:prstGeom prst="straightConnector1">
            <a:avLst/>
          </a:prstGeom>
          <a:ln w="381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09C22559-30B1-4713-BE81-8AD1F96D6961}"/>
              </a:ext>
            </a:extLst>
          </p:cNvPr>
          <p:cNvSpPr/>
          <p:nvPr/>
        </p:nvSpPr>
        <p:spPr>
          <a:xfrm>
            <a:off x="2755394" y="2876995"/>
            <a:ext cx="1087483" cy="1828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014E054E-E9FA-4A57-AAB6-FB280CE9C14E}"/>
              </a:ext>
            </a:extLst>
          </p:cNvPr>
          <p:cNvSpPr/>
          <p:nvPr/>
        </p:nvSpPr>
        <p:spPr>
          <a:xfrm>
            <a:off x="5090700" y="1546189"/>
            <a:ext cx="1087483" cy="1828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2BE15967-3B10-4071-A8E2-E2BF6E86E439}"/>
              </a:ext>
            </a:extLst>
          </p:cNvPr>
          <p:cNvCxnSpPr>
            <a:cxnSpLocks/>
            <a:stCxn id="36" idx="3"/>
            <a:endCxn id="37" idx="1"/>
          </p:cNvCxnSpPr>
          <p:nvPr/>
        </p:nvCxnSpPr>
        <p:spPr>
          <a:xfrm flipV="1">
            <a:off x="3842877" y="1637629"/>
            <a:ext cx="1247823" cy="1330806"/>
          </a:xfrm>
          <a:prstGeom prst="straightConnector1">
            <a:avLst/>
          </a:prstGeom>
          <a:ln w="381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930C9F9-B1FD-4D90-ADE3-29A7B49B30D4}"/>
              </a:ext>
            </a:extLst>
          </p:cNvPr>
          <p:cNvSpPr txBox="1"/>
          <p:nvPr/>
        </p:nvSpPr>
        <p:spPr>
          <a:xfrm>
            <a:off x="1550901" y="4257785"/>
            <a:ext cx="1204402" cy="338554"/>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ctr"/>
            <a:r>
              <a:rPr lang="en-US" sz="2200" dirty="0">
                <a:cs typeface="Arial"/>
              </a:rPr>
              <a:t>Move</a:t>
            </a:r>
          </a:p>
        </p:txBody>
      </p:sp>
      <p:sp>
        <p:nvSpPr>
          <p:cNvPr id="42" name="TextBox 41">
            <a:extLst>
              <a:ext uri="{FF2B5EF4-FFF2-40B4-BE49-F238E27FC236}">
                <a16:creationId xmlns:a16="http://schemas.microsoft.com/office/drawing/2014/main" id="{EA4904F9-5330-4663-AF40-A1BD69E3C262}"/>
              </a:ext>
            </a:extLst>
          </p:cNvPr>
          <p:cNvSpPr txBox="1"/>
          <p:nvPr/>
        </p:nvSpPr>
        <p:spPr>
          <a:xfrm>
            <a:off x="3965682" y="4238495"/>
            <a:ext cx="1204402" cy="338554"/>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ctr"/>
            <a:r>
              <a:rPr lang="en-US" sz="2200" dirty="0">
                <a:cs typeface="Arial"/>
              </a:rPr>
              <a:t>Move</a:t>
            </a:r>
          </a:p>
        </p:txBody>
      </p:sp>
      <p:sp>
        <p:nvSpPr>
          <p:cNvPr id="24" name="Equals 23">
            <a:extLst>
              <a:ext uri="{FF2B5EF4-FFF2-40B4-BE49-F238E27FC236}">
                <a16:creationId xmlns:a16="http://schemas.microsoft.com/office/drawing/2014/main" id="{87D58624-75DE-49F7-8F79-D7B843B14F74}"/>
              </a:ext>
            </a:extLst>
          </p:cNvPr>
          <p:cNvSpPr/>
          <p:nvPr/>
        </p:nvSpPr>
        <p:spPr>
          <a:xfrm>
            <a:off x="6298163" y="2019820"/>
            <a:ext cx="1123473" cy="791590"/>
          </a:xfrm>
          <a:prstGeom prst="mathEqual">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7747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6" grpId="0" animBg="1"/>
      <p:bldP spid="37" grpId="0" animBg="1"/>
      <p:bldP spid="41" grpId="0"/>
      <p:bldP spid="42" grpId="0"/>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63F0-F140-4013-BA67-F492245FEA29}"/>
              </a:ext>
            </a:extLst>
          </p:cNvPr>
          <p:cNvSpPr>
            <a:spLocks noGrp="1"/>
          </p:cNvSpPr>
          <p:nvPr>
            <p:ph type="title"/>
          </p:nvPr>
        </p:nvSpPr>
        <p:spPr/>
        <p:txBody>
          <a:bodyPr/>
          <a:lstStyle/>
          <a:p>
            <a:r>
              <a:rPr lang="en-US" dirty="0" err="1"/>
              <a:t>ObjDigger</a:t>
            </a:r>
            <a:r>
              <a:rPr lang="en-US" dirty="0"/>
              <a:t> vs </a:t>
            </a:r>
            <a:r>
              <a:rPr lang="en-US" dirty="0" err="1"/>
              <a:t>OOAnalyzer</a:t>
            </a:r>
            <a:r>
              <a:rPr lang="en-US" dirty="0"/>
              <a:t> Edit Distances on </a:t>
            </a:r>
            <a:r>
              <a:rPr lang="en-US" dirty="0" err="1"/>
              <a:t>ObjDigger</a:t>
            </a:r>
            <a:r>
              <a:rPr lang="en-US" dirty="0"/>
              <a:t> Programs</a:t>
            </a:r>
          </a:p>
        </p:txBody>
      </p:sp>
      <p:graphicFrame>
        <p:nvGraphicFramePr>
          <p:cNvPr id="4" name="Table 3">
            <a:extLst>
              <a:ext uri="{FF2B5EF4-FFF2-40B4-BE49-F238E27FC236}">
                <a16:creationId xmlns:a16="http://schemas.microsoft.com/office/drawing/2014/main" id="{1EB60D74-85D1-4957-B22B-8862DEFD6266}"/>
              </a:ext>
            </a:extLst>
          </p:cNvPr>
          <p:cNvGraphicFramePr>
            <a:graphicFrameLocks noGrp="1"/>
          </p:cNvGraphicFramePr>
          <p:nvPr>
            <p:extLst>
              <p:ext uri="{D42A27DB-BD31-4B8C-83A1-F6EECF244321}">
                <p14:modId xmlns:p14="http://schemas.microsoft.com/office/powerpoint/2010/main" val="3713374704"/>
              </p:ext>
            </p:extLst>
          </p:nvPr>
        </p:nvGraphicFramePr>
        <p:xfrm>
          <a:off x="0" y="2124418"/>
          <a:ext cx="9143998" cy="2357120"/>
        </p:xfrm>
        <a:graphic>
          <a:graphicData uri="http://schemas.openxmlformats.org/drawingml/2006/table">
            <a:tbl>
              <a:tblPr firstRow="1" firstCol="1" bandRow="1">
                <a:tableStyleId>{5C22544A-7EE6-4342-B048-85BDC9FD1C3A}</a:tableStyleId>
              </a:tblPr>
              <a:tblGrid>
                <a:gridCol w="1563334">
                  <a:extLst>
                    <a:ext uri="{9D8B030D-6E8A-4147-A177-3AD203B41FA5}">
                      <a16:colId xmlns:a16="http://schemas.microsoft.com/office/drawing/2014/main" val="2751857621"/>
                    </a:ext>
                  </a:extLst>
                </a:gridCol>
                <a:gridCol w="975697">
                  <a:extLst>
                    <a:ext uri="{9D8B030D-6E8A-4147-A177-3AD203B41FA5}">
                      <a16:colId xmlns:a16="http://schemas.microsoft.com/office/drawing/2014/main" val="513518602"/>
                    </a:ext>
                  </a:extLst>
                </a:gridCol>
                <a:gridCol w="1526903">
                  <a:extLst>
                    <a:ext uri="{9D8B030D-6E8A-4147-A177-3AD203B41FA5}">
                      <a16:colId xmlns:a16="http://schemas.microsoft.com/office/drawing/2014/main" val="1528187147"/>
                    </a:ext>
                  </a:extLst>
                </a:gridCol>
                <a:gridCol w="1269516">
                  <a:extLst>
                    <a:ext uri="{9D8B030D-6E8A-4147-A177-3AD203B41FA5}">
                      <a16:colId xmlns:a16="http://schemas.microsoft.com/office/drawing/2014/main" val="1544467785"/>
                    </a:ext>
                  </a:extLst>
                </a:gridCol>
                <a:gridCol w="1269516">
                  <a:extLst>
                    <a:ext uri="{9D8B030D-6E8A-4147-A177-3AD203B41FA5}">
                      <a16:colId xmlns:a16="http://schemas.microsoft.com/office/drawing/2014/main" val="2987246629"/>
                    </a:ext>
                  </a:extLst>
                </a:gridCol>
                <a:gridCol w="1269516">
                  <a:extLst>
                    <a:ext uri="{9D8B030D-6E8A-4147-A177-3AD203B41FA5}">
                      <a16:colId xmlns:a16="http://schemas.microsoft.com/office/drawing/2014/main" val="2144733316"/>
                    </a:ext>
                  </a:extLst>
                </a:gridCol>
                <a:gridCol w="1269516">
                  <a:extLst>
                    <a:ext uri="{9D8B030D-6E8A-4147-A177-3AD203B41FA5}">
                      <a16:colId xmlns:a16="http://schemas.microsoft.com/office/drawing/2014/main" val="2301715959"/>
                    </a:ext>
                  </a:extLst>
                </a:gridCol>
              </a:tblGrid>
              <a:tr h="370840">
                <a:tc>
                  <a:txBody>
                    <a:bodyPr/>
                    <a:lstStyle/>
                    <a:p>
                      <a:r>
                        <a:rPr lang="en-US" dirty="0"/>
                        <a:t>Program</a:t>
                      </a:r>
                    </a:p>
                  </a:txBody>
                  <a:tcPr/>
                </a:tc>
                <a:tc>
                  <a:txBody>
                    <a:bodyPr/>
                    <a:lstStyle/>
                    <a:p>
                      <a:pPr algn="r"/>
                      <a:r>
                        <a:rPr lang="en-US" dirty="0"/>
                        <a:t># Class</a:t>
                      </a:r>
                    </a:p>
                  </a:txBody>
                  <a:tcPr/>
                </a:tc>
                <a:tc>
                  <a:txBody>
                    <a:bodyPr/>
                    <a:lstStyle/>
                    <a:p>
                      <a:pPr algn="r"/>
                      <a:r>
                        <a:rPr lang="en-US" dirty="0"/>
                        <a:t>#  Method</a:t>
                      </a:r>
                    </a:p>
                  </a:txBody>
                  <a:tcPr/>
                </a:tc>
                <a:tc>
                  <a:txBody>
                    <a:bodyPr/>
                    <a:lstStyle/>
                    <a:p>
                      <a:pPr algn="r"/>
                      <a:r>
                        <a:rPr lang="en-US" dirty="0" err="1"/>
                        <a:t>ObjDigger</a:t>
                      </a:r>
                      <a:endParaRPr lang="en-US" dirty="0"/>
                    </a:p>
                    <a:p>
                      <a:pPr algn="r"/>
                      <a:r>
                        <a:rPr lang="en-US" dirty="0"/>
                        <a:t>Edits</a:t>
                      </a:r>
                    </a:p>
                  </a:txBody>
                  <a:tcPr>
                    <a:solidFill>
                      <a:schemeClr val="accent1">
                        <a:lumMod val="60000"/>
                        <a:lumOff val="40000"/>
                      </a:schemeClr>
                    </a:solidFill>
                  </a:tcPr>
                </a:tc>
                <a:tc>
                  <a:txBody>
                    <a:bodyPr/>
                    <a:lstStyle/>
                    <a:p>
                      <a:pPr algn="r"/>
                      <a:r>
                        <a:rPr lang="en-US" dirty="0" err="1"/>
                        <a:t>ObjDigger</a:t>
                      </a:r>
                      <a:r>
                        <a:rPr lang="en-US" dirty="0"/>
                        <a:t> Edits (%)</a:t>
                      </a:r>
                    </a:p>
                  </a:txBody>
                  <a:tcPr>
                    <a:solidFill>
                      <a:schemeClr val="accent1">
                        <a:lumMod val="60000"/>
                        <a:lumOff val="40000"/>
                      </a:schemeClr>
                    </a:solidFill>
                  </a:tcPr>
                </a:tc>
                <a:tc>
                  <a:txBody>
                    <a:bodyPr/>
                    <a:lstStyle/>
                    <a:p>
                      <a:pPr algn="r"/>
                      <a:r>
                        <a:rPr lang="en-US" dirty="0" err="1"/>
                        <a:t>OOAnalyzer</a:t>
                      </a:r>
                      <a:r>
                        <a:rPr lang="en-US" dirty="0"/>
                        <a:t> Edits</a:t>
                      </a:r>
                    </a:p>
                  </a:txBody>
                  <a:tcPr/>
                </a:tc>
                <a:tc>
                  <a:txBody>
                    <a:bodyPr/>
                    <a:lstStyle/>
                    <a:p>
                      <a:pPr algn="r"/>
                      <a:r>
                        <a:rPr lang="en-US" dirty="0" err="1"/>
                        <a:t>OOAnalyzer</a:t>
                      </a:r>
                      <a:r>
                        <a:rPr lang="en-US" dirty="0"/>
                        <a:t> Edits (%)</a:t>
                      </a:r>
                    </a:p>
                  </a:txBody>
                  <a:tcPr/>
                </a:tc>
                <a:extLst>
                  <a:ext uri="{0D108BD9-81ED-4DB2-BD59-A6C34878D82A}">
                    <a16:rowId xmlns:a16="http://schemas.microsoft.com/office/drawing/2014/main" val="3819842049"/>
                  </a:ext>
                </a:extLst>
              </a:tr>
              <a:tr h="370840">
                <a:tc>
                  <a:txBody>
                    <a:bodyPr/>
                    <a:lstStyle/>
                    <a:p>
                      <a:r>
                        <a:rPr lang="en-US" dirty="0" err="1"/>
                        <a:t>CImg</a:t>
                      </a:r>
                      <a:endParaRPr lang="en-US" dirty="0"/>
                    </a:p>
                  </a:txBody>
                  <a:tcPr/>
                </a:tc>
                <a:tc>
                  <a:txBody>
                    <a:bodyPr/>
                    <a:lstStyle/>
                    <a:p>
                      <a:pPr algn="r"/>
                      <a:r>
                        <a:rPr lang="en-US" dirty="0"/>
                        <a:t>29</a:t>
                      </a:r>
                    </a:p>
                  </a:txBody>
                  <a:tcPr/>
                </a:tc>
                <a:tc>
                  <a:txBody>
                    <a:bodyPr/>
                    <a:lstStyle/>
                    <a:p>
                      <a:pPr algn="r"/>
                      <a:r>
                        <a:rPr lang="en-US" dirty="0"/>
                        <a:t>220</a:t>
                      </a:r>
                    </a:p>
                  </a:txBody>
                  <a:tcPr/>
                </a:tc>
                <a:tc>
                  <a:txBody>
                    <a:bodyPr/>
                    <a:lstStyle/>
                    <a:p>
                      <a:pPr algn="r"/>
                      <a:r>
                        <a:rPr lang="en-US" dirty="0"/>
                        <a:t>121</a:t>
                      </a:r>
                    </a:p>
                  </a:txBody>
                  <a:tcPr>
                    <a:solidFill>
                      <a:schemeClr val="accent6">
                        <a:lumMod val="20000"/>
                        <a:lumOff val="80000"/>
                      </a:schemeClr>
                    </a:solidFill>
                  </a:tcPr>
                </a:tc>
                <a:tc>
                  <a:txBody>
                    <a:bodyPr/>
                    <a:lstStyle/>
                    <a:p>
                      <a:pPr algn="r"/>
                      <a:r>
                        <a:rPr lang="en-US" dirty="0"/>
                        <a:t>55.0%</a:t>
                      </a:r>
                    </a:p>
                  </a:txBody>
                  <a:tcPr>
                    <a:solidFill>
                      <a:schemeClr val="accent6">
                        <a:lumMod val="20000"/>
                        <a:lumOff val="80000"/>
                      </a:schemeClr>
                    </a:solidFill>
                  </a:tcPr>
                </a:tc>
                <a:tc>
                  <a:txBody>
                    <a:bodyPr/>
                    <a:lstStyle/>
                    <a:p>
                      <a:pPr algn="r"/>
                      <a:r>
                        <a:rPr lang="en-US" dirty="0"/>
                        <a:t>21</a:t>
                      </a:r>
                    </a:p>
                  </a:txBody>
                  <a:tcPr>
                    <a:solidFill>
                      <a:schemeClr val="accent3">
                        <a:lumMod val="20000"/>
                        <a:lumOff val="80000"/>
                      </a:schemeClr>
                    </a:solidFill>
                  </a:tcPr>
                </a:tc>
                <a:tc>
                  <a:txBody>
                    <a:bodyPr/>
                    <a:lstStyle/>
                    <a:p>
                      <a:pPr algn="r"/>
                      <a:r>
                        <a:rPr lang="en-US" dirty="0"/>
                        <a:t>9.5%</a:t>
                      </a:r>
                    </a:p>
                  </a:txBody>
                  <a:tcPr>
                    <a:solidFill>
                      <a:schemeClr val="accent3">
                        <a:lumMod val="20000"/>
                        <a:lumOff val="80000"/>
                      </a:schemeClr>
                    </a:solidFill>
                  </a:tcPr>
                </a:tc>
                <a:extLst>
                  <a:ext uri="{0D108BD9-81ED-4DB2-BD59-A6C34878D82A}">
                    <a16:rowId xmlns:a16="http://schemas.microsoft.com/office/drawing/2014/main" val="1892679248"/>
                  </a:ext>
                </a:extLst>
              </a:tr>
              <a:tr h="370840">
                <a:tc>
                  <a:txBody>
                    <a:bodyPr/>
                    <a:lstStyle/>
                    <a:p>
                      <a:r>
                        <a:rPr lang="en-US" dirty="0"/>
                        <a:t>Light-pop3-smtp</a:t>
                      </a:r>
                    </a:p>
                  </a:txBody>
                  <a:tcPr/>
                </a:tc>
                <a:tc>
                  <a:txBody>
                    <a:bodyPr/>
                    <a:lstStyle/>
                    <a:p>
                      <a:pPr algn="r"/>
                      <a:r>
                        <a:rPr lang="en-US" dirty="0"/>
                        <a:t>44</a:t>
                      </a:r>
                    </a:p>
                  </a:txBody>
                  <a:tcPr/>
                </a:tc>
                <a:tc>
                  <a:txBody>
                    <a:bodyPr/>
                    <a:lstStyle/>
                    <a:p>
                      <a:pPr algn="r"/>
                      <a:r>
                        <a:rPr lang="en-US" dirty="0"/>
                        <a:t>295</a:t>
                      </a:r>
                    </a:p>
                  </a:txBody>
                  <a:tcPr/>
                </a:tc>
                <a:tc>
                  <a:txBody>
                    <a:bodyPr/>
                    <a:lstStyle/>
                    <a:p>
                      <a:pPr algn="r"/>
                      <a:r>
                        <a:rPr lang="en-US" dirty="0"/>
                        <a:t>134</a:t>
                      </a:r>
                    </a:p>
                  </a:txBody>
                  <a:tcPr>
                    <a:solidFill>
                      <a:schemeClr val="accent6">
                        <a:lumMod val="20000"/>
                        <a:lumOff val="80000"/>
                      </a:schemeClr>
                    </a:solidFill>
                  </a:tcPr>
                </a:tc>
                <a:tc>
                  <a:txBody>
                    <a:bodyPr/>
                    <a:lstStyle/>
                    <a:p>
                      <a:pPr algn="r"/>
                      <a:r>
                        <a:rPr lang="en-US" dirty="0"/>
                        <a:t>45.4%</a:t>
                      </a:r>
                    </a:p>
                  </a:txBody>
                  <a:tcPr>
                    <a:solidFill>
                      <a:schemeClr val="accent6">
                        <a:lumMod val="20000"/>
                        <a:lumOff val="80000"/>
                      </a:schemeClr>
                    </a:solidFill>
                  </a:tcPr>
                </a:tc>
                <a:tc>
                  <a:txBody>
                    <a:bodyPr/>
                    <a:lstStyle/>
                    <a:p>
                      <a:pPr algn="r"/>
                      <a:r>
                        <a:rPr lang="en-US" dirty="0"/>
                        <a:t>44</a:t>
                      </a:r>
                    </a:p>
                  </a:txBody>
                  <a:tcPr>
                    <a:solidFill>
                      <a:schemeClr val="accent3">
                        <a:lumMod val="20000"/>
                        <a:lumOff val="80000"/>
                      </a:schemeClr>
                    </a:solidFill>
                  </a:tcPr>
                </a:tc>
                <a:tc>
                  <a:txBody>
                    <a:bodyPr/>
                    <a:lstStyle/>
                    <a:p>
                      <a:pPr algn="r"/>
                      <a:r>
                        <a:rPr lang="en-US" dirty="0"/>
                        <a:t>14.9%</a:t>
                      </a:r>
                    </a:p>
                  </a:txBody>
                  <a:tcPr>
                    <a:solidFill>
                      <a:schemeClr val="accent3">
                        <a:lumMod val="20000"/>
                        <a:lumOff val="80000"/>
                      </a:schemeClr>
                    </a:solidFill>
                  </a:tcPr>
                </a:tc>
                <a:extLst>
                  <a:ext uri="{0D108BD9-81ED-4DB2-BD59-A6C34878D82A}">
                    <a16:rowId xmlns:a16="http://schemas.microsoft.com/office/drawing/2014/main" val="661666085"/>
                  </a:ext>
                </a:extLst>
              </a:tr>
              <a:tr h="370840">
                <a:tc>
                  <a:txBody>
                    <a:bodyPr/>
                    <a:lstStyle/>
                    <a:p>
                      <a:r>
                        <a:rPr lang="en-US" dirty="0" err="1"/>
                        <a:t>Optionparser</a:t>
                      </a:r>
                      <a:endParaRPr lang="en-US" dirty="0"/>
                    </a:p>
                  </a:txBody>
                  <a:tcPr/>
                </a:tc>
                <a:tc>
                  <a:txBody>
                    <a:bodyPr/>
                    <a:lstStyle/>
                    <a:p>
                      <a:pPr algn="r"/>
                      <a:r>
                        <a:rPr lang="en-US" dirty="0"/>
                        <a:t>11</a:t>
                      </a:r>
                    </a:p>
                  </a:txBody>
                  <a:tcPr/>
                </a:tc>
                <a:tc>
                  <a:txBody>
                    <a:bodyPr/>
                    <a:lstStyle/>
                    <a:p>
                      <a:pPr algn="r"/>
                      <a:r>
                        <a:rPr lang="en-US" dirty="0"/>
                        <a:t>56</a:t>
                      </a:r>
                    </a:p>
                  </a:txBody>
                  <a:tcPr/>
                </a:tc>
                <a:tc>
                  <a:txBody>
                    <a:bodyPr/>
                    <a:lstStyle/>
                    <a:p>
                      <a:pPr algn="r"/>
                      <a:r>
                        <a:rPr lang="en-US" dirty="0"/>
                        <a:t>23</a:t>
                      </a:r>
                    </a:p>
                  </a:txBody>
                  <a:tcPr>
                    <a:solidFill>
                      <a:schemeClr val="accent6">
                        <a:lumMod val="20000"/>
                        <a:lumOff val="80000"/>
                      </a:schemeClr>
                    </a:solidFill>
                  </a:tcPr>
                </a:tc>
                <a:tc>
                  <a:txBody>
                    <a:bodyPr/>
                    <a:lstStyle/>
                    <a:p>
                      <a:pPr algn="r"/>
                      <a:r>
                        <a:rPr lang="en-US" dirty="0"/>
                        <a:t>41.1%</a:t>
                      </a:r>
                    </a:p>
                  </a:txBody>
                  <a:tcPr>
                    <a:solidFill>
                      <a:schemeClr val="accent6">
                        <a:lumMod val="20000"/>
                        <a:lumOff val="80000"/>
                      </a:schemeClr>
                    </a:solidFill>
                  </a:tcPr>
                </a:tc>
                <a:tc>
                  <a:txBody>
                    <a:bodyPr/>
                    <a:lstStyle/>
                    <a:p>
                      <a:pPr algn="r"/>
                      <a:r>
                        <a:rPr lang="en-US" dirty="0"/>
                        <a:t>6</a:t>
                      </a:r>
                    </a:p>
                  </a:txBody>
                  <a:tcPr>
                    <a:solidFill>
                      <a:schemeClr val="accent3">
                        <a:lumMod val="20000"/>
                        <a:lumOff val="80000"/>
                      </a:schemeClr>
                    </a:solidFill>
                  </a:tcPr>
                </a:tc>
                <a:tc>
                  <a:txBody>
                    <a:bodyPr/>
                    <a:lstStyle/>
                    <a:p>
                      <a:pPr algn="r"/>
                      <a:r>
                        <a:rPr lang="en-US" dirty="0"/>
                        <a:t>10.7%</a:t>
                      </a:r>
                    </a:p>
                  </a:txBody>
                  <a:tcPr>
                    <a:solidFill>
                      <a:schemeClr val="accent3">
                        <a:lumMod val="20000"/>
                        <a:lumOff val="80000"/>
                      </a:schemeClr>
                    </a:solidFill>
                  </a:tcPr>
                </a:tc>
                <a:extLst>
                  <a:ext uri="{0D108BD9-81ED-4DB2-BD59-A6C34878D82A}">
                    <a16:rowId xmlns:a16="http://schemas.microsoft.com/office/drawing/2014/main" val="2568337720"/>
                  </a:ext>
                </a:extLst>
              </a:tr>
              <a:tr h="370840">
                <a:tc>
                  <a:txBody>
                    <a:bodyPr/>
                    <a:lstStyle/>
                    <a:p>
                      <a:r>
                        <a:rPr lang="en-US" dirty="0" err="1"/>
                        <a:t>PicoHttpD</a:t>
                      </a:r>
                      <a:endParaRPr lang="en-US" dirty="0"/>
                    </a:p>
                  </a:txBody>
                  <a:tcPr/>
                </a:tc>
                <a:tc>
                  <a:txBody>
                    <a:bodyPr/>
                    <a:lstStyle/>
                    <a:p>
                      <a:pPr algn="r"/>
                      <a:r>
                        <a:rPr lang="en-US" dirty="0"/>
                        <a:t>95</a:t>
                      </a:r>
                    </a:p>
                  </a:txBody>
                  <a:tcPr/>
                </a:tc>
                <a:tc>
                  <a:txBody>
                    <a:bodyPr/>
                    <a:lstStyle/>
                    <a:p>
                      <a:pPr algn="r"/>
                      <a:r>
                        <a:rPr lang="en-US" dirty="0"/>
                        <a:t>656</a:t>
                      </a:r>
                    </a:p>
                  </a:txBody>
                  <a:tcPr/>
                </a:tc>
                <a:tc>
                  <a:txBody>
                    <a:bodyPr/>
                    <a:lstStyle/>
                    <a:p>
                      <a:pPr algn="r"/>
                      <a:r>
                        <a:rPr lang="en-US" dirty="0"/>
                        <a:t>393</a:t>
                      </a:r>
                    </a:p>
                  </a:txBody>
                  <a:tcPr>
                    <a:solidFill>
                      <a:schemeClr val="accent6">
                        <a:lumMod val="20000"/>
                        <a:lumOff val="80000"/>
                      </a:schemeClr>
                    </a:solidFill>
                  </a:tcPr>
                </a:tc>
                <a:tc>
                  <a:txBody>
                    <a:bodyPr/>
                    <a:lstStyle/>
                    <a:p>
                      <a:pPr algn="r"/>
                      <a:r>
                        <a:rPr lang="en-US" dirty="0"/>
                        <a:t>59.9%</a:t>
                      </a:r>
                    </a:p>
                  </a:txBody>
                  <a:tcPr>
                    <a:solidFill>
                      <a:schemeClr val="accent6">
                        <a:lumMod val="20000"/>
                        <a:lumOff val="80000"/>
                      </a:schemeClr>
                    </a:solidFill>
                  </a:tcPr>
                </a:tc>
                <a:tc>
                  <a:txBody>
                    <a:bodyPr/>
                    <a:lstStyle/>
                    <a:p>
                      <a:pPr algn="r"/>
                      <a:r>
                        <a:rPr lang="en-US" dirty="0"/>
                        <a:t>166</a:t>
                      </a:r>
                    </a:p>
                  </a:txBody>
                  <a:tcPr>
                    <a:solidFill>
                      <a:schemeClr val="accent3">
                        <a:lumMod val="20000"/>
                        <a:lumOff val="80000"/>
                      </a:schemeClr>
                    </a:solidFill>
                  </a:tcPr>
                </a:tc>
                <a:tc>
                  <a:txBody>
                    <a:bodyPr/>
                    <a:lstStyle/>
                    <a:p>
                      <a:pPr algn="r"/>
                      <a:r>
                        <a:rPr lang="en-US" dirty="0"/>
                        <a:t>25.3%</a:t>
                      </a:r>
                    </a:p>
                  </a:txBody>
                  <a:tcPr>
                    <a:solidFill>
                      <a:schemeClr val="accent3">
                        <a:lumMod val="20000"/>
                        <a:lumOff val="80000"/>
                      </a:schemeClr>
                    </a:solidFill>
                  </a:tcPr>
                </a:tc>
                <a:extLst>
                  <a:ext uri="{0D108BD9-81ED-4DB2-BD59-A6C34878D82A}">
                    <a16:rowId xmlns:a16="http://schemas.microsoft.com/office/drawing/2014/main" val="3438676496"/>
                  </a:ext>
                </a:extLst>
              </a:tr>
              <a:tr h="370840">
                <a:tc>
                  <a:txBody>
                    <a:bodyPr/>
                    <a:lstStyle/>
                    <a:p>
                      <a:r>
                        <a:rPr lang="en-US" dirty="0"/>
                        <a:t>X3c</a:t>
                      </a:r>
                    </a:p>
                  </a:txBody>
                  <a:tcPr/>
                </a:tc>
                <a:tc>
                  <a:txBody>
                    <a:bodyPr/>
                    <a:lstStyle/>
                    <a:p>
                      <a:pPr algn="r"/>
                      <a:r>
                        <a:rPr lang="en-US" dirty="0"/>
                        <a:t>6</a:t>
                      </a:r>
                    </a:p>
                  </a:txBody>
                  <a:tcPr/>
                </a:tc>
                <a:tc>
                  <a:txBody>
                    <a:bodyPr/>
                    <a:lstStyle/>
                    <a:p>
                      <a:pPr algn="r"/>
                      <a:r>
                        <a:rPr lang="en-US" dirty="0"/>
                        <a:t>28</a:t>
                      </a:r>
                    </a:p>
                  </a:txBody>
                  <a:tcPr/>
                </a:tc>
                <a:tc>
                  <a:txBody>
                    <a:bodyPr/>
                    <a:lstStyle/>
                    <a:p>
                      <a:pPr algn="r"/>
                      <a:r>
                        <a:rPr lang="en-US" dirty="0"/>
                        <a:t>6</a:t>
                      </a:r>
                    </a:p>
                  </a:txBody>
                  <a:tcPr>
                    <a:solidFill>
                      <a:schemeClr val="accent6">
                        <a:lumMod val="20000"/>
                        <a:lumOff val="80000"/>
                      </a:schemeClr>
                    </a:solidFill>
                  </a:tcPr>
                </a:tc>
                <a:tc>
                  <a:txBody>
                    <a:bodyPr/>
                    <a:lstStyle/>
                    <a:p>
                      <a:pPr algn="r"/>
                      <a:r>
                        <a:rPr lang="en-US" dirty="0"/>
                        <a:t>21.4%</a:t>
                      </a:r>
                    </a:p>
                  </a:txBody>
                  <a:tcPr>
                    <a:solidFill>
                      <a:schemeClr val="accent6">
                        <a:lumMod val="20000"/>
                        <a:lumOff val="80000"/>
                      </a:schemeClr>
                    </a:solidFill>
                  </a:tcPr>
                </a:tc>
                <a:tc>
                  <a:txBody>
                    <a:bodyPr/>
                    <a:lstStyle/>
                    <a:p>
                      <a:pPr algn="r"/>
                      <a:r>
                        <a:rPr lang="en-US" dirty="0"/>
                        <a:t>5</a:t>
                      </a:r>
                    </a:p>
                  </a:txBody>
                  <a:tcPr>
                    <a:solidFill>
                      <a:schemeClr val="accent3">
                        <a:lumMod val="20000"/>
                        <a:lumOff val="80000"/>
                      </a:schemeClr>
                    </a:solidFill>
                  </a:tcPr>
                </a:tc>
                <a:tc>
                  <a:txBody>
                    <a:bodyPr/>
                    <a:lstStyle/>
                    <a:p>
                      <a:pPr algn="r"/>
                      <a:r>
                        <a:rPr lang="en-US" dirty="0"/>
                        <a:t>17.9%</a:t>
                      </a:r>
                    </a:p>
                  </a:txBody>
                  <a:tcPr>
                    <a:solidFill>
                      <a:schemeClr val="accent3">
                        <a:lumMod val="20000"/>
                        <a:lumOff val="80000"/>
                      </a:schemeClr>
                    </a:solidFill>
                  </a:tcPr>
                </a:tc>
                <a:extLst>
                  <a:ext uri="{0D108BD9-81ED-4DB2-BD59-A6C34878D82A}">
                    <a16:rowId xmlns:a16="http://schemas.microsoft.com/office/drawing/2014/main" val="2808478860"/>
                  </a:ext>
                </a:extLst>
              </a:tr>
            </a:tbl>
          </a:graphicData>
        </a:graphic>
      </p:graphicFrame>
      <p:sp>
        <p:nvSpPr>
          <p:cNvPr id="3" name="Rectangle 2">
            <a:extLst>
              <a:ext uri="{FF2B5EF4-FFF2-40B4-BE49-F238E27FC236}">
                <a16:creationId xmlns:a16="http://schemas.microsoft.com/office/drawing/2014/main" id="{083407A1-0DD7-433C-A1E7-83335AD8CE55}"/>
              </a:ext>
            </a:extLst>
          </p:cNvPr>
          <p:cNvSpPr/>
          <p:nvPr/>
        </p:nvSpPr>
        <p:spPr>
          <a:xfrm>
            <a:off x="4072270" y="1333058"/>
            <a:ext cx="2530549" cy="3242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14C348-A9EB-4B17-8B47-C621C44A9DC2}"/>
              </a:ext>
            </a:extLst>
          </p:cNvPr>
          <p:cNvSpPr/>
          <p:nvPr/>
        </p:nvSpPr>
        <p:spPr>
          <a:xfrm>
            <a:off x="6602819" y="1274672"/>
            <a:ext cx="2691810" cy="3242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2749B7FE-62B9-4138-9FC2-B58ED7D697ED}"/>
              </a:ext>
            </a:extLst>
          </p:cNvPr>
          <p:cNvSpPr/>
          <p:nvPr/>
        </p:nvSpPr>
        <p:spPr>
          <a:xfrm>
            <a:off x="3204388" y="1123357"/>
            <a:ext cx="2743200" cy="712381"/>
          </a:xfrm>
          <a:prstGeom prst="wedgeRectCallout">
            <a:avLst>
              <a:gd name="adj1" fmla="val 48976"/>
              <a:gd name="adj2" fmla="val 18190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ObjDigger</a:t>
            </a:r>
            <a:r>
              <a:rPr lang="en-US" dirty="0"/>
              <a:t> recovered about 45% of methods</a:t>
            </a:r>
          </a:p>
        </p:txBody>
      </p:sp>
      <p:sp>
        <p:nvSpPr>
          <p:cNvPr id="7" name="Speech Bubble: Rectangle 6">
            <a:extLst>
              <a:ext uri="{FF2B5EF4-FFF2-40B4-BE49-F238E27FC236}">
                <a16:creationId xmlns:a16="http://schemas.microsoft.com/office/drawing/2014/main" id="{1A124FF1-1AD2-4D83-829C-E97EEBDF327E}"/>
              </a:ext>
            </a:extLst>
          </p:cNvPr>
          <p:cNvSpPr/>
          <p:nvPr/>
        </p:nvSpPr>
        <p:spPr>
          <a:xfrm>
            <a:off x="6400800" y="1123357"/>
            <a:ext cx="2743200" cy="712381"/>
          </a:xfrm>
          <a:prstGeom prst="wedgeRectCallout">
            <a:avLst>
              <a:gd name="adj1" fmla="val 30909"/>
              <a:gd name="adj2" fmla="val 16548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OOAnalyzer</a:t>
            </a:r>
            <a:r>
              <a:rPr lang="en-US" dirty="0"/>
              <a:t> recovered about 90% of methods</a:t>
            </a:r>
          </a:p>
        </p:txBody>
      </p:sp>
      <p:sp>
        <p:nvSpPr>
          <p:cNvPr id="8" name="Speech Bubble: Rectangle 7">
            <a:extLst>
              <a:ext uri="{FF2B5EF4-FFF2-40B4-BE49-F238E27FC236}">
                <a16:creationId xmlns:a16="http://schemas.microsoft.com/office/drawing/2014/main" id="{5174912C-A1DF-4B6D-BA65-F1637C9B02F1}"/>
              </a:ext>
            </a:extLst>
          </p:cNvPr>
          <p:cNvSpPr/>
          <p:nvPr/>
        </p:nvSpPr>
        <p:spPr>
          <a:xfrm>
            <a:off x="7975" y="1123357"/>
            <a:ext cx="2743200" cy="712381"/>
          </a:xfrm>
          <a:prstGeom prst="wedgeRectCallout">
            <a:avLst>
              <a:gd name="adj1" fmla="val 126650"/>
              <a:gd name="adj2" fmla="val 18190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ObjDigger</a:t>
            </a:r>
            <a:r>
              <a:rPr lang="en-US" dirty="0"/>
              <a:t> made 121 mistakes</a:t>
            </a:r>
          </a:p>
        </p:txBody>
      </p:sp>
    </p:spTree>
    <p:extLst>
      <p:ext uri="{BB962C8B-B14F-4D97-AF65-F5344CB8AC3E}">
        <p14:creationId xmlns:p14="http://schemas.microsoft.com/office/powerpoint/2010/main" val="1756939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63F0-F140-4013-BA67-F492245FEA29}"/>
              </a:ext>
            </a:extLst>
          </p:cNvPr>
          <p:cNvSpPr>
            <a:spLocks noGrp="1"/>
          </p:cNvSpPr>
          <p:nvPr>
            <p:ph type="title"/>
          </p:nvPr>
        </p:nvSpPr>
        <p:spPr>
          <a:xfrm>
            <a:off x="381000" y="171740"/>
            <a:ext cx="8656674" cy="639577"/>
          </a:xfrm>
        </p:spPr>
        <p:txBody>
          <a:bodyPr/>
          <a:lstStyle/>
          <a:p>
            <a:r>
              <a:rPr lang="en-US" dirty="0" err="1"/>
              <a:t>ObjDigger</a:t>
            </a:r>
            <a:r>
              <a:rPr lang="en-US" dirty="0"/>
              <a:t> vs </a:t>
            </a:r>
            <a:r>
              <a:rPr lang="en-US" dirty="0" err="1"/>
              <a:t>OOAnalyzer</a:t>
            </a:r>
            <a:r>
              <a:rPr lang="en-US" dirty="0"/>
              <a:t> Edit Distances on </a:t>
            </a:r>
            <a:r>
              <a:rPr lang="en-US" dirty="0" err="1"/>
              <a:t>Cleanware</a:t>
            </a:r>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1EB60D74-85D1-4957-B22B-8862DEFD6266}"/>
                  </a:ext>
                </a:extLst>
              </p:cNvPr>
              <p:cNvGraphicFramePr>
                <a:graphicFrameLocks noGrp="1"/>
              </p:cNvGraphicFramePr>
              <p:nvPr>
                <p:extLst>
                  <p:ext uri="{D42A27DB-BD31-4B8C-83A1-F6EECF244321}">
                    <p14:modId xmlns:p14="http://schemas.microsoft.com/office/powerpoint/2010/main" val="543213708"/>
                  </p:ext>
                </p:extLst>
              </p:nvPr>
            </p:nvGraphicFramePr>
            <p:xfrm>
              <a:off x="0" y="667753"/>
              <a:ext cx="9143998" cy="3972560"/>
            </p:xfrm>
            <a:graphic>
              <a:graphicData uri="http://schemas.openxmlformats.org/drawingml/2006/table">
                <a:tbl>
                  <a:tblPr firstRow="1" firstCol="1" bandRow="1">
                    <a:tableStyleId>{5C22544A-7EE6-4342-B048-85BDC9FD1C3A}</a:tableStyleId>
                  </a:tblPr>
                  <a:tblGrid>
                    <a:gridCol w="1563334">
                      <a:extLst>
                        <a:ext uri="{9D8B030D-6E8A-4147-A177-3AD203B41FA5}">
                          <a16:colId xmlns:a16="http://schemas.microsoft.com/office/drawing/2014/main" val="2751857621"/>
                        </a:ext>
                      </a:extLst>
                    </a:gridCol>
                    <a:gridCol w="975697">
                      <a:extLst>
                        <a:ext uri="{9D8B030D-6E8A-4147-A177-3AD203B41FA5}">
                          <a16:colId xmlns:a16="http://schemas.microsoft.com/office/drawing/2014/main" val="513518602"/>
                        </a:ext>
                      </a:extLst>
                    </a:gridCol>
                    <a:gridCol w="1526903">
                      <a:extLst>
                        <a:ext uri="{9D8B030D-6E8A-4147-A177-3AD203B41FA5}">
                          <a16:colId xmlns:a16="http://schemas.microsoft.com/office/drawing/2014/main" val="1528187147"/>
                        </a:ext>
                      </a:extLst>
                    </a:gridCol>
                    <a:gridCol w="1269516">
                      <a:extLst>
                        <a:ext uri="{9D8B030D-6E8A-4147-A177-3AD203B41FA5}">
                          <a16:colId xmlns:a16="http://schemas.microsoft.com/office/drawing/2014/main" val="1544467785"/>
                        </a:ext>
                      </a:extLst>
                    </a:gridCol>
                    <a:gridCol w="1269516">
                      <a:extLst>
                        <a:ext uri="{9D8B030D-6E8A-4147-A177-3AD203B41FA5}">
                          <a16:colId xmlns:a16="http://schemas.microsoft.com/office/drawing/2014/main" val="2987246629"/>
                        </a:ext>
                      </a:extLst>
                    </a:gridCol>
                    <a:gridCol w="1269516">
                      <a:extLst>
                        <a:ext uri="{9D8B030D-6E8A-4147-A177-3AD203B41FA5}">
                          <a16:colId xmlns:a16="http://schemas.microsoft.com/office/drawing/2014/main" val="2144733316"/>
                        </a:ext>
                      </a:extLst>
                    </a:gridCol>
                    <a:gridCol w="1269516">
                      <a:extLst>
                        <a:ext uri="{9D8B030D-6E8A-4147-A177-3AD203B41FA5}">
                          <a16:colId xmlns:a16="http://schemas.microsoft.com/office/drawing/2014/main" val="2301715959"/>
                        </a:ext>
                      </a:extLst>
                    </a:gridCol>
                  </a:tblGrid>
                  <a:tr h="370840">
                    <a:tc>
                      <a:txBody>
                        <a:bodyPr/>
                        <a:lstStyle/>
                        <a:p>
                          <a:r>
                            <a:rPr lang="en-US" dirty="0"/>
                            <a:t>Program</a:t>
                          </a:r>
                        </a:p>
                      </a:txBody>
                      <a:tcPr/>
                    </a:tc>
                    <a:tc>
                      <a:txBody>
                        <a:bodyPr/>
                        <a:lstStyle/>
                        <a:p>
                          <a:pPr algn="r"/>
                          <a:r>
                            <a:rPr lang="en-US" dirty="0"/>
                            <a:t># Class</a:t>
                          </a:r>
                        </a:p>
                      </a:txBody>
                      <a:tcPr/>
                    </a:tc>
                    <a:tc>
                      <a:txBody>
                        <a:bodyPr/>
                        <a:lstStyle/>
                        <a:p>
                          <a:pPr algn="r"/>
                          <a:r>
                            <a:rPr lang="en-US" dirty="0"/>
                            <a:t>#  Method</a:t>
                          </a:r>
                        </a:p>
                      </a:txBody>
                      <a:tcPr/>
                    </a:tc>
                    <a:tc>
                      <a:txBody>
                        <a:bodyPr/>
                        <a:lstStyle/>
                        <a:p>
                          <a:pPr algn="r"/>
                          <a:r>
                            <a:rPr lang="en-US" dirty="0" err="1"/>
                            <a:t>ObjDigger</a:t>
                          </a:r>
                          <a:endParaRPr lang="en-US" dirty="0"/>
                        </a:p>
                        <a:p>
                          <a:pPr algn="r"/>
                          <a:r>
                            <a:rPr lang="en-US" dirty="0"/>
                            <a:t>Edits</a:t>
                          </a:r>
                        </a:p>
                      </a:txBody>
                      <a:tcPr>
                        <a:solidFill>
                          <a:schemeClr val="accent1">
                            <a:lumMod val="60000"/>
                            <a:lumOff val="40000"/>
                          </a:schemeClr>
                        </a:solidFill>
                      </a:tcPr>
                    </a:tc>
                    <a:tc>
                      <a:txBody>
                        <a:bodyPr/>
                        <a:lstStyle/>
                        <a:p>
                          <a:pPr algn="r"/>
                          <a:r>
                            <a:rPr lang="en-US" dirty="0" err="1"/>
                            <a:t>ObjDigger</a:t>
                          </a:r>
                          <a:r>
                            <a:rPr lang="en-US" dirty="0"/>
                            <a:t> Edits (%)</a:t>
                          </a:r>
                        </a:p>
                      </a:txBody>
                      <a:tcPr>
                        <a:solidFill>
                          <a:schemeClr val="accent1">
                            <a:lumMod val="60000"/>
                            <a:lumOff val="40000"/>
                          </a:schemeClr>
                        </a:solidFill>
                      </a:tcPr>
                    </a:tc>
                    <a:tc>
                      <a:txBody>
                        <a:bodyPr/>
                        <a:lstStyle/>
                        <a:p>
                          <a:pPr algn="r"/>
                          <a:r>
                            <a:rPr lang="en-US" dirty="0" err="1"/>
                            <a:t>OOAnalyzer</a:t>
                          </a:r>
                          <a:r>
                            <a:rPr lang="en-US" dirty="0"/>
                            <a:t> Edits</a:t>
                          </a:r>
                        </a:p>
                      </a:txBody>
                      <a:tcPr/>
                    </a:tc>
                    <a:tc>
                      <a:txBody>
                        <a:bodyPr/>
                        <a:lstStyle/>
                        <a:p>
                          <a:pPr algn="r"/>
                          <a:r>
                            <a:rPr lang="en-US" dirty="0" err="1"/>
                            <a:t>OOAnalyzer</a:t>
                          </a:r>
                          <a:r>
                            <a:rPr lang="en-US" dirty="0"/>
                            <a:t> Edits (%)</a:t>
                          </a:r>
                        </a:p>
                      </a:txBody>
                      <a:tcPr/>
                    </a:tc>
                    <a:extLst>
                      <a:ext uri="{0D108BD9-81ED-4DB2-BD59-A6C34878D82A}">
                        <a16:rowId xmlns:a16="http://schemas.microsoft.com/office/drawing/2014/main" val="3819842049"/>
                      </a:ext>
                    </a:extLst>
                  </a:tr>
                  <a:tr h="370840">
                    <a:tc>
                      <a:txBody>
                        <a:bodyPr/>
                        <a:lstStyle/>
                        <a:p>
                          <a:r>
                            <a:rPr lang="en-US" dirty="0"/>
                            <a:t>Firefox.exe</a:t>
                          </a:r>
                        </a:p>
                      </a:txBody>
                      <a:tcPr/>
                    </a:tc>
                    <a:tc>
                      <a:txBody>
                        <a:bodyPr/>
                        <a:lstStyle/>
                        <a:p>
                          <a:pPr algn="r"/>
                          <a:r>
                            <a:rPr lang="en-US" dirty="0"/>
                            <a:t>141</a:t>
                          </a:r>
                        </a:p>
                      </a:txBody>
                      <a:tcPr/>
                    </a:tc>
                    <a:tc>
                      <a:txBody>
                        <a:bodyPr/>
                        <a:lstStyle/>
                        <a:p>
                          <a:pPr algn="r"/>
                          <a:r>
                            <a:rPr lang="en-US" dirty="0"/>
                            <a:t>638</a:t>
                          </a:r>
                        </a:p>
                      </a:txBody>
                      <a:tcPr/>
                    </a:tc>
                    <a:tc>
                      <a:txBody>
                        <a:bodyPr/>
                        <a:lstStyle/>
                        <a:p>
                          <a:pPr algn="r"/>
                          <a:r>
                            <a:rPr lang="en-US" dirty="0"/>
                            <a:t>507</a:t>
                          </a:r>
                        </a:p>
                      </a:txBody>
                      <a:tcPr>
                        <a:solidFill>
                          <a:schemeClr val="accent6">
                            <a:lumMod val="20000"/>
                            <a:lumOff val="80000"/>
                          </a:schemeClr>
                        </a:solidFill>
                      </a:tcPr>
                    </a:tc>
                    <a:tc>
                      <a:txBody>
                        <a:bodyPr/>
                        <a:lstStyle/>
                        <a:p>
                          <a:pPr algn="r"/>
                          <a:r>
                            <a:rPr lang="en-US" dirty="0"/>
                            <a:t>79.5%</a:t>
                          </a:r>
                        </a:p>
                      </a:txBody>
                      <a:tcPr>
                        <a:solidFill>
                          <a:schemeClr val="accent6">
                            <a:lumMod val="20000"/>
                            <a:lumOff val="80000"/>
                          </a:schemeClr>
                        </a:solidFill>
                      </a:tcPr>
                    </a:tc>
                    <a:tc>
                      <a:txBody>
                        <a:bodyPr/>
                        <a:lstStyle/>
                        <a:p>
                          <a:pPr algn="r"/>
                          <a:r>
                            <a:rPr lang="en-US" dirty="0"/>
                            <a:t>212</a:t>
                          </a:r>
                        </a:p>
                      </a:txBody>
                      <a:tcPr>
                        <a:solidFill>
                          <a:schemeClr val="accent3">
                            <a:lumMod val="20000"/>
                            <a:lumOff val="80000"/>
                          </a:schemeClr>
                        </a:solidFill>
                      </a:tcPr>
                    </a:tc>
                    <a:tc>
                      <a:txBody>
                        <a:bodyPr/>
                        <a:lstStyle/>
                        <a:p>
                          <a:pPr algn="r"/>
                          <a:r>
                            <a:rPr lang="en-US" dirty="0"/>
                            <a:t>33.2%</a:t>
                          </a:r>
                        </a:p>
                      </a:txBody>
                      <a:tcPr>
                        <a:solidFill>
                          <a:schemeClr val="accent3">
                            <a:lumMod val="20000"/>
                            <a:lumOff val="80000"/>
                          </a:schemeClr>
                        </a:solidFill>
                      </a:tcPr>
                    </a:tc>
                    <a:extLst>
                      <a:ext uri="{0D108BD9-81ED-4DB2-BD59-A6C34878D82A}">
                        <a16:rowId xmlns:a16="http://schemas.microsoft.com/office/drawing/2014/main" val="1892679248"/>
                      </a:ext>
                    </a:extLst>
                  </a:tr>
                  <a:tr h="370840">
                    <a:tc>
                      <a:txBody>
                        <a:bodyPr/>
                        <a:lstStyle/>
                        <a:p>
                          <a:r>
                            <a:rPr lang="en-US" dirty="0"/>
                            <a:t>Log4cpp Debug</a:t>
                          </a:r>
                        </a:p>
                      </a:txBody>
                      <a:tcPr/>
                    </a:tc>
                    <a:tc>
                      <a:txBody>
                        <a:bodyPr/>
                        <a:lstStyle/>
                        <a:p>
                          <a:pPr algn="r"/>
                          <a:r>
                            <a:rPr lang="en-US" dirty="0"/>
                            <a:t>139</a:t>
                          </a:r>
                        </a:p>
                      </a:txBody>
                      <a:tcPr/>
                    </a:tc>
                    <a:tc>
                      <a:txBody>
                        <a:bodyPr/>
                        <a:lstStyle/>
                        <a:p>
                          <a:pPr algn="r"/>
                          <a:r>
                            <a:rPr lang="en-US" dirty="0"/>
                            <a:t>893</a:t>
                          </a:r>
                        </a:p>
                      </a:txBody>
                      <a:tcPr/>
                    </a:tc>
                    <a:tc>
                      <a:txBody>
                        <a:bodyPr/>
                        <a:lstStyle/>
                        <a:p>
                          <a:pPr algn="r"/>
                          <a:r>
                            <a:rPr lang="en-US" dirty="0"/>
                            <a:t>829</a:t>
                          </a:r>
                        </a:p>
                      </a:txBody>
                      <a:tcPr>
                        <a:solidFill>
                          <a:schemeClr val="accent6">
                            <a:lumMod val="20000"/>
                            <a:lumOff val="80000"/>
                          </a:schemeClr>
                        </a:solidFill>
                      </a:tcPr>
                    </a:tc>
                    <a:tc>
                      <a:txBody>
                        <a:bodyPr/>
                        <a:lstStyle/>
                        <a:p>
                          <a:pPr algn="r"/>
                          <a:r>
                            <a:rPr lang="en-US" dirty="0"/>
                            <a:t>92.8%</a:t>
                          </a:r>
                        </a:p>
                      </a:txBody>
                      <a:tcPr>
                        <a:solidFill>
                          <a:schemeClr val="accent6">
                            <a:lumMod val="20000"/>
                            <a:lumOff val="80000"/>
                          </a:schemeClr>
                        </a:solidFill>
                      </a:tcPr>
                    </a:tc>
                    <a:tc>
                      <a:txBody>
                        <a:bodyPr/>
                        <a:lstStyle/>
                        <a:p>
                          <a:pPr algn="r"/>
                          <a:r>
                            <a:rPr lang="en-US" dirty="0"/>
                            <a:t>239</a:t>
                          </a:r>
                        </a:p>
                      </a:txBody>
                      <a:tcPr>
                        <a:solidFill>
                          <a:schemeClr val="accent3">
                            <a:lumMod val="20000"/>
                            <a:lumOff val="80000"/>
                          </a:schemeClr>
                        </a:solidFill>
                      </a:tcPr>
                    </a:tc>
                    <a:tc>
                      <a:txBody>
                        <a:bodyPr/>
                        <a:lstStyle/>
                        <a:p>
                          <a:pPr algn="r"/>
                          <a:r>
                            <a:rPr lang="en-US" dirty="0"/>
                            <a:t>26.8%</a:t>
                          </a:r>
                        </a:p>
                      </a:txBody>
                      <a:tcPr>
                        <a:solidFill>
                          <a:schemeClr val="accent3">
                            <a:lumMod val="20000"/>
                            <a:lumOff val="80000"/>
                          </a:schemeClr>
                        </a:solidFill>
                      </a:tcPr>
                    </a:tc>
                    <a:extLst>
                      <a:ext uri="{0D108BD9-81ED-4DB2-BD59-A6C34878D82A}">
                        <a16:rowId xmlns:a16="http://schemas.microsoft.com/office/drawing/2014/main" val="661666085"/>
                      </a:ext>
                    </a:extLst>
                  </a:tr>
                  <a:tr h="370840">
                    <a:tc>
                      <a:txBody>
                        <a:bodyPr/>
                        <a:lstStyle/>
                        <a:p>
                          <a:r>
                            <a:rPr lang="en-US" dirty="0"/>
                            <a:t>Log4cpp Release</a:t>
                          </a:r>
                        </a:p>
                      </a:txBody>
                      <a:tcPr/>
                    </a:tc>
                    <a:tc>
                      <a:txBody>
                        <a:bodyPr/>
                        <a:lstStyle/>
                        <a:p>
                          <a:pPr algn="r"/>
                          <a:r>
                            <a:rPr lang="en-US" dirty="0"/>
                            <a:t>76</a:t>
                          </a:r>
                        </a:p>
                      </a:txBody>
                      <a:tcPr/>
                    </a:tc>
                    <a:tc>
                      <a:txBody>
                        <a:bodyPr/>
                        <a:lstStyle/>
                        <a:p>
                          <a:pPr algn="r"/>
                          <a:r>
                            <a:rPr lang="en-US" dirty="0"/>
                            <a:t>378</a:t>
                          </a:r>
                        </a:p>
                      </a:txBody>
                      <a:tcPr/>
                    </a:tc>
                    <a:tc>
                      <a:txBody>
                        <a:bodyPr/>
                        <a:lstStyle/>
                        <a:p>
                          <a:pPr algn="r"/>
                          <a:r>
                            <a:rPr lang="en-US" dirty="0"/>
                            <a:t>272</a:t>
                          </a:r>
                        </a:p>
                      </a:txBody>
                      <a:tcPr>
                        <a:solidFill>
                          <a:schemeClr val="accent6">
                            <a:lumMod val="20000"/>
                            <a:lumOff val="80000"/>
                          </a:schemeClr>
                        </a:solidFill>
                      </a:tcPr>
                    </a:tc>
                    <a:tc>
                      <a:txBody>
                        <a:bodyPr/>
                        <a:lstStyle/>
                        <a:p>
                          <a:pPr algn="r"/>
                          <a:r>
                            <a:rPr lang="en-US" dirty="0"/>
                            <a:t>72.0%</a:t>
                          </a:r>
                        </a:p>
                      </a:txBody>
                      <a:tcPr>
                        <a:solidFill>
                          <a:schemeClr val="accent6">
                            <a:lumMod val="20000"/>
                            <a:lumOff val="80000"/>
                          </a:schemeClr>
                        </a:solidFill>
                      </a:tcPr>
                    </a:tc>
                    <a:tc>
                      <a:txBody>
                        <a:bodyPr/>
                        <a:lstStyle/>
                        <a:p>
                          <a:pPr algn="r"/>
                          <a:r>
                            <a:rPr lang="en-US" dirty="0"/>
                            <a:t>75</a:t>
                          </a:r>
                        </a:p>
                      </a:txBody>
                      <a:tcPr>
                        <a:solidFill>
                          <a:schemeClr val="accent3">
                            <a:lumMod val="20000"/>
                            <a:lumOff val="80000"/>
                          </a:schemeClr>
                        </a:solidFill>
                      </a:tcPr>
                    </a:tc>
                    <a:tc>
                      <a:txBody>
                        <a:bodyPr/>
                        <a:lstStyle/>
                        <a:p>
                          <a:pPr algn="r"/>
                          <a:r>
                            <a:rPr lang="en-US" dirty="0"/>
                            <a:t>19.8%</a:t>
                          </a:r>
                        </a:p>
                      </a:txBody>
                      <a:tcPr>
                        <a:solidFill>
                          <a:schemeClr val="accent3">
                            <a:lumMod val="20000"/>
                            <a:lumOff val="80000"/>
                          </a:schemeClr>
                        </a:solidFill>
                      </a:tcPr>
                    </a:tc>
                    <a:extLst>
                      <a:ext uri="{0D108BD9-81ED-4DB2-BD59-A6C34878D82A}">
                        <a16:rowId xmlns:a16="http://schemas.microsoft.com/office/drawing/2014/main" val="2568337720"/>
                      </a:ext>
                    </a:extLst>
                  </a:tr>
                  <a:tr h="370840">
                    <a:tc>
                      <a:txBody>
                        <a:bodyPr/>
                        <a:lstStyle/>
                        <a:p>
                          <a:r>
                            <a:rPr lang="en-US" dirty="0" err="1"/>
                            <a:t>muParser</a:t>
                          </a:r>
                          <a:r>
                            <a:rPr lang="en-US" dirty="0"/>
                            <a:t> Debug</a:t>
                          </a:r>
                        </a:p>
                      </a:txBody>
                      <a:tcPr/>
                    </a:tc>
                    <a:tc>
                      <a:txBody>
                        <a:bodyPr/>
                        <a:lstStyle/>
                        <a:p>
                          <a:pPr algn="r"/>
                          <a:r>
                            <a:rPr lang="en-US" dirty="0"/>
                            <a:t>180</a:t>
                          </a:r>
                        </a:p>
                      </a:txBody>
                      <a:tcPr/>
                    </a:tc>
                    <a:tc>
                      <a:txBody>
                        <a:bodyPr/>
                        <a:lstStyle/>
                        <a:p>
                          <a:pPr algn="r"/>
                          <a:r>
                            <a:rPr lang="en-US" dirty="0"/>
                            <a:t>1437</a:t>
                          </a:r>
                        </a:p>
                      </a:txBody>
                      <a:tcPr/>
                    </a:tc>
                    <a:tc>
                      <a:txBody>
                        <a:bodyPr/>
                        <a:lstStyle/>
                        <a:p>
                          <a:pPr algn="r"/>
                          <a:r>
                            <a:rPr lang="en-US" dirty="0"/>
                            <a:t>1361</a:t>
                          </a:r>
                        </a:p>
                      </a:txBody>
                      <a:tcPr>
                        <a:solidFill>
                          <a:schemeClr val="accent6">
                            <a:lumMod val="20000"/>
                            <a:lumOff val="80000"/>
                          </a:schemeClr>
                        </a:solidFill>
                      </a:tcPr>
                    </a:tc>
                    <a:tc>
                      <a:txBody>
                        <a:bodyPr/>
                        <a:lstStyle/>
                        <a:p>
                          <a:pPr algn="r"/>
                          <a:r>
                            <a:rPr lang="en-US" dirty="0"/>
                            <a:t>94.7%</a:t>
                          </a:r>
                        </a:p>
                      </a:txBody>
                      <a:tcPr>
                        <a:solidFill>
                          <a:schemeClr val="accent6">
                            <a:lumMod val="20000"/>
                            <a:lumOff val="80000"/>
                          </a:schemeClr>
                        </a:solidFill>
                      </a:tcPr>
                    </a:tc>
                    <a:tc>
                      <a:txBody>
                        <a:bodyPr/>
                        <a:lstStyle/>
                        <a:p>
                          <a:pPr algn="r"/>
                          <a:r>
                            <a:rPr lang="en-US" dirty="0"/>
                            <a:t>483</a:t>
                          </a:r>
                        </a:p>
                      </a:txBody>
                      <a:tcPr>
                        <a:solidFill>
                          <a:schemeClr val="accent3">
                            <a:lumMod val="20000"/>
                            <a:lumOff val="80000"/>
                          </a:schemeClr>
                        </a:solidFill>
                      </a:tcPr>
                    </a:tc>
                    <a:tc>
                      <a:txBody>
                        <a:bodyPr/>
                        <a:lstStyle/>
                        <a:p>
                          <a:pPr algn="r"/>
                          <a:r>
                            <a:rPr lang="en-US" dirty="0"/>
                            <a:t>33.6%</a:t>
                          </a:r>
                        </a:p>
                      </a:txBody>
                      <a:tcPr>
                        <a:solidFill>
                          <a:schemeClr val="accent3">
                            <a:lumMod val="20000"/>
                            <a:lumOff val="80000"/>
                          </a:schemeClr>
                        </a:solidFill>
                      </a:tcPr>
                    </a:tc>
                    <a:extLst>
                      <a:ext uri="{0D108BD9-81ED-4DB2-BD59-A6C34878D82A}">
                        <a16:rowId xmlns:a16="http://schemas.microsoft.com/office/drawing/2014/main" val="3438676496"/>
                      </a:ext>
                    </a:extLst>
                  </a:tr>
                  <a:tr h="370840">
                    <a:tc>
                      <a:txBody>
                        <a:bodyPr/>
                        <a:lstStyle/>
                        <a:p>
                          <a:r>
                            <a:rPr lang="en-US" dirty="0" err="1"/>
                            <a:t>muParser</a:t>
                          </a:r>
                          <a:r>
                            <a:rPr lang="en-US" dirty="0"/>
                            <a:t> Release</a:t>
                          </a:r>
                        </a:p>
                      </a:txBody>
                      <a:tcPr/>
                    </a:tc>
                    <a:tc>
                      <a:txBody>
                        <a:bodyPr/>
                        <a:lstStyle/>
                        <a:p>
                          <a:pPr algn="r"/>
                          <a:r>
                            <a:rPr lang="en-US" dirty="0"/>
                            <a:t>94</a:t>
                          </a:r>
                        </a:p>
                      </a:txBody>
                      <a:tcPr/>
                    </a:tc>
                    <a:tc>
                      <a:txBody>
                        <a:bodyPr/>
                        <a:lstStyle/>
                        <a:p>
                          <a:pPr algn="r"/>
                          <a:r>
                            <a:rPr lang="en-US" dirty="0"/>
                            <a:t>598</a:t>
                          </a:r>
                        </a:p>
                      </a:txBody>
                      <a:tcPr/>
                    </a:tc>
                    <a:tc>
                      <a:txBody>
                        <a:bodyPr/>
                        <a:lstStyle/>
                        <a:p>
                          <a:pPr algn="r"/>
                          <a:r>
                            <a:rPr lang="en-US" dirty="0"/>
                            <a:t>369</a:t>
                          </a:r>
                        </a:p>
                      </a:txBody>
                      <a:tcPr>
                        <a:solidFill>
                          <a:schemeClr val="accent6">
                            <a:lumMod val="20000"/>
                            <a:lumOff val="80000"/>
                          </a:schemeClr>
                        </a:solidFill>
                      </a:tcPr>
                    </a:tc>
                    <a:tc>
                      <a:txBody>
                        <a:bodyPr/>
                        <a:lstStyle/>
                        <a:p>
                          <a:pPr algn="r"/>
                          <a:r>
                            <a:rPr lang="en-US" dirty="0"/>
                            <a:t>61.7%</a:t>
                          </a:r>
                        </a:p>
                      </a:txBody>
                      <a:tcPr>
                        <a:solidFill>
                          <a:schemeClr val="accent6">
                            <a:lumMod val="20000"/>
                            <a:lumOff val="80000"/>
                          </a:schemeClr>
                        </a:solidFill>
                      </a:tcPr>
                    </a:tc>
                    <a:tc>
                      <a:txBody>
                        <a:bodyPr/>
                        <a:lstStyle/>
                        <a:p>
                          <a:pPr algn="r"/>
                          <a:r>
                            <a:rPr lang="en-US" dirty="0"/>
                            <a:t>183</a:t>
                          </a:r>
                        </a:p>
                      </a:txBody>
                      <a:tcPr>
                        <a:solidFill>
                          <a:schemeClr val="accent3">
                            <a:lumMod val="20000"/>
                            <a:lumOff val="80000"/>
                          </a:schemeClr>
                        </a:solidFill>
                      </a:tcPr>
                    </a:tc>
                    <a:tc>
                      <a:txBody>
                        <a:bodyPr/>
                        <a:lstStyle/>
                        <a:p>
                          <a:pPr algn="r"/>
                          <a:r>
                            <a:rPr lang="en-US" dirty="0"/>
                            <a:t>30.6%</a:t>
                          </a:r>
                        </a:p>
                      </a:txBody>
                      <a:tcPr>
                        <a:solidFill>
                          <a:schemeClr val="accent3">
                            <a:lumMod val="20000"/>
                            <a:lumOff val="80000"/>
                          </a:schemeClr>
                        </a:solidFill>
                      </a:tcPr>
                    </a:tc>
                    <a:extLst>
                      <a:ext uri="{0D108BD9-81ED-4DB2-BD59-A6C34878D82A}">
                        <a16:rowId xmlns:a16="http://schemas.microsoft.com/office/drawing/2014/main" val="2808478860"/>
                      </a:ext>
                    </a:extLst>
                  </a:tr>
                  <a:tr h="370840">
                    <a:tc>
                      <a:txBody>
                        <a:bodyPr/>
                        <a:lstStyle/>
                        <a:p>
                          <a:r>
                            <a:rPr lang="en-US" dirty="0"/>
                            <a:t>MySQL cfg_editor.dll</a:t>
                          </a:r>
                        </a:p>
                      </a:txBody>
                      <a:tcPr/>
                    </a:tc>
                    <a:tc>
                      <a:txBody>
                        <a:bodyPr/>
                        <a:lstStyle/>
                        <a:p>
                          <a:pPr algn="r"/>
                          <a:r>
                            <a:rPr lang="en-US" dirty="0"/>
                            <a:t>190</a:t>
                          </a:r>
                        </a:p>
                      </a:txBody>
                      <a:tcPr/>
                    </a:tc>
                    <a:tc>
                      <a:txBody>
                        <a:bodyPr/>
                        <a:lstStyle/>
                        <a:p>
                          <a:pPr algn="r"/>
                          <a:r>
                            <a:rPr lang="en-US" dirty="0"/>
                            <a:t>1266</a:t>
                          </a:r>
                        </a:p>
                      </a:txBody>
                      <a:tcPr/>
                    </a:tc>
                    <a:tc>
                      <a:txBody>
                        <a:bodyPr/>
                        <a:lstStyle/>
                        <a:p>
                          <a:pPr algn="r"/>
                          <a14:m>
                            <m:oMathPara xmlns:m="http://schemas.openxmlformats.org/officeDocument/2006/math">
                              <m:oMathParaPr>
                                <m:jc m:val="right"/>
                              </m:oMathParaPr>
                              <m:oMath xmlns:m="http://schemas.openxmlformats.org/officeDocument/2006/math">
                                <m:r>
                                  <a:rPr lang="en-US" smtClean="0">
                                    <a:latin typeface="Cambria Math" panose="02040503050406030204" pitchFamily="18" charset="0"/>
                                  </a:rPr>
                                  <m:t>∞</m:t>
                                </m:r>
                              </m:oMath>
                            </m:oMathPara>
                          </a14:m>
                          <a:endParaRPr lang="en-US" dirty="0"/>
                        </a:p>
                      </a:txBody>
                      <a:tcPr>
                        <a:solidFill>
                          <a:schemeClr val="accent6">
                            <a:lumMod val="20000"/>
                            <a:lumOff val="80000"/>
                          </a:schemeClr>
                        </a:solidFill>
                      </a:tcPr>
                    </a:tc>
                    <a:tc>
                      <a:txBody>
                        <a:bodyPr/>
                        <a:lstStyle/>
                        <a:p>
                          <a:pPr algn="r"/>
                          <a14:m>
                            <m:oMathPara xmlns:m="http://schemas.openxmlformats.org/officeDocument/2006/math">
                              <m:oMathParaPr>
                                <m:jc m:val="right"/>
                              </m:oMathParaPr>
                              <m:oMath xmlns:m="http://schemas.openxmlformats.org/officeDocument/2006/math">
                                <m:r>
                                  <a:rPr lang="en-US" smtClean="0">
                                    <a:latin typeface="Cambria Math" panose="02040503050406030204" pitchFamily="18" charset="0"/>
                                  </a:rPr>
                                  <m:t>∞</m:t>
                                </m:r>
                              </m:oMath>
                            </m:oMathPara>
                          </a14:m>
                          <a:endParaRPr lang="en-US" dirty="0"/>
                        </a:p>
                      </a:txBody>
                      <a:tcPr>
                        <a:solidFill>
                          <a:schemeClr val="accent6">
                            <a:lumMod val="20000"/>
                            <a:lumOff val="80000"/>
                          </a:schemeClr>
                        </a:solidFill>
                      </a:tcPr>
                    </a:tc>
                    <a:tc>
                      <a:txBody>
                        <a:bodyPr/>
                        <a:lstStyle/>
                        <a:p>
                          <a:pPr algn="r"/>
                          <a:r>
                            <a:rPr lang="en-US" dirty="0"/>
                            <a:t>391</a:t>
                          </a:r>
                        </a:p>
                      </a:txBody>
                      <a:tcPr>
                        <a:solidFill>
                          <a:schemeClr val="accent3">
                            <a:lumMod val="20000"/>
                            <a:lumOff val="80000"/>
                          </a:schemeClr>
                        </a:solidFill>
                      </a:tcPr>
                    </a:tc>
                    <a:tc>
                      <a:txBody>
                        <a:bodyPr/>
                        <a:lstStyle/>
                        <a:p>
                          <a:pPr algn="r"/>
                          <a:r>
                            <a:rPr lang="en-US" dirty="0"/>
                            <a:t>30.9%</a:t>
                          </a:r>
                        </a:p>
                      </a:txBody>
                      <a:tcPr>
                        <a:solidFill>
                          <a:schemeClr val="accent3">
                            <a:lumMod val="20000"/>
                            <a:lumOff val="80000"/>
                          </a:schemeClr>
                        </a:solidFill>
                      </a:tcPr>
                    </a:tc>
                    <a:extLst>
                      <a:ext uri="{0D108BD9-81ED-4DB2-BD59-A6C34878D82A}">
                        <a16:rowId xmlns:a16="http://schemas.microsoft.com/office/drawing/2014/main" val="2426278196"/>
                      </a:ext>
                    </a:extLst>
                  </a:tr>
                  <a:tr h="370840">
                    <a:tc>
                      <a:txBody>
                        <a:bodyPr/>
                        <a:lstStyle/>
                        <a:p>
                          <a:r>
                            <a:rPr lang="en-US" dirty="0"/>
                            <a:t>MySQL mysql.exe</a:t>
                          </a:r>
                        </a:p>
                      </a:txBody>
                      <a:tcPr/>
                    </a:tc>
                    <a:tc>
                      <a:txBody>
                        <a:bodyPr/>
                        <a:lstStyle/>
                        <a:p>
                          <a:pPr algn="r"/>
                          <a:r>
                            <a:rPr lang="en-US" dirty="0"/>
                            <a:t>202</a:t>
                          </a:r>
                        </a:p>
                      </a:txBody>
                      <a:tcPr/>
                    </a:tc>
                    <a:tc>
                      <a:txBody>
                        <a:bodyPr/>
                        <a:lstStyle/>
                        <a:p>
                          <a:pPr algn="r"/>
                          <a:r>
                            <a:rPr lang="en-US" dirty="0"/>
                            <a:t>1395</a:t>
                          </a:r>
                        </a:p>
                      </a:txBody>
                      <a:tcPr/>
                    </a:tc>
                    <a:tc>
                      <a:txBody>
                        <a:bodyPr/>
                        <a:lstStyle/>
                        <a:p>
                          <a:pPr algn="r"/>
                          <a14:m>
                            <m:oMathPara xmlns:m="http://schemas.openxmlformats.org/officeDocument/2006/math">
                              <m:oMathParaPr>
                                <m:jc m:val="right"/>
                              </m:oMathParaPr>
                              <m:oMath xmlns:m="http://schemas.openxmlformats.org/officeDocument/2006/math">
                                <m:r>
                                  <a:rPr lang="en-US" smtClean="0">
                                    <a:latin typeface="Cambria Math" panose="02040503050406030204" pitchFamily="18" charset="0"/>
                                  </a:rPr>
                                  <m:t>∞</m:t>
                                </m:r>
                              </m:oMath>
                            </m:oMathPara>
                          </a14:m>
                          <a:endParaRPr lang="en-US" dirty="0"/>
                        </a:p>
                      </a:txBody>
                      <a:tcPr>
                        <a:solidFill>
                          <a:schemeClr val="accent6">
                            <a:lumMod val="20000"/>
                            <a:lumOff val="80000"/>
                          </a:schemeClr>
                        </a:solidFill>
                      </a:tcPr>
                    </a:tc>
                    <a:tc>
                      <a:txBody>
                        <a:bodyPr/>
                        <a:lstStyle/>
                        <a:p>
                          <a:pPr algn="r"/>
                          <a14:m>
                            <m:oMathPara xmlns:m="http://schemas.openxmlformats.org/officeDocument/2006/math">
                              <m:oMathParaPr>
                                <m:jc m:val="right"/>
                              </m:oMathParaPr>
                              <m:oMath xmlns:m="http://schemas.openxmlformats.org/officeDocument/2006/math">
                                <m:r>
                                  <a:rPr lang="en-US" smtClean="0">
                                    <a:latin typeface="Cambria Math" panose="02040503050406030204" pitchFamily="18" charset="0"/>
                                  </a:rPr>
                                  <m:t>∞</m:t>
                                </m:r>
                              </m:oMath>
                            </m:oMathPara>
                          </a14:m>
                          <a:endParaRPr lang="en-US" dirty="0"/>
                        </a:p>
                      </a:txBody>
                      <a:tcPr>
                        <a:solidFill>
                          <a:schemeClr val="accent6">
                            <a:lumMod val="20000"/>
                            <a:lumOff val="80000"/>
                          </a:schemeClr>
                        </a:solidFill>
                      </a:tcPr>
                    </a:tc>
                    <a:tc>
                      <a:txBody>
                        <a:bodyPr/>
                        <a:lstStyle/>
                        <a:p>
                          <a:pPr algn="r"/>
                          <a:r>
                            <a:rPr lang="en-US" dirty="0"/>
                            <a:t>439</a:t>
                          </a:r>
                        </a:p>
                      </a:txBody>
                      <a:tcPr>
                        <a:solidFill>
                          <a:schemeClr val="accent3">
                            <a:lumMod val="20000"/>
                            <a:lumOff val="80000"/>
                          </a:schemeClr>
                        </a:solidFill>
                      </a:tcPr>
                    </a:tc>
                    <a:tc>
                      <a:txBody>
                        <a:bodyPr/>
                        <a:lstStyle/>
                        <a:p>
                          <a:pPr algn="r"/>
                          <a:r>
                            <a:rPr lang="en-US" dirty="0"/>
                            <a:t>31.5%</a:t>
                          </a:r>
                        </a:p>
                      </a:txBody>
                      <a:tcPr>
                        <a:solidFill>
                          <a:schemeClr val="accent3">
                            <a:lumMod val="20000"/>
                            <a:lumOff val="80000"/>
                          </a:schemeClr>
                        </a:solidFill>
                      </a:tcPr>
                    </a:tc>
                    <a:extLst>
                      <a:ext uri="{0D108BD9-81ED-4DB2-BD59-A6C34878D82A}">
                        <a16:rowId xmlns:a16="http://schemas.microsoft.com/office/drawing/2014/main" val="233360776"/>
                      </a:ext>
                    </a:extLst>
                  </a:tr>
                  <a:tr h="370840">
                    <a:tc>
                      <a:txBody>
                        <a:bodyPr/>
                        <a:lstStyle/>
                        <a:p>
                          <a:r>
                            <a:rPr lang="en-US" dirty="0" err="1"/>
                            <a:t>TinyXML</a:t>
                          </a:r>
                          <a:r>
                            <a:rPr lang="en-US" dirty="0"/>
                            <a:t> Debug</a:t>
                          </a:r>
                        </a:p>
                      </a:txBody>
                      <a:tcPr/>
                    </a:tc>
                    <a:tc>
                      <a:txBody>
                        <a:bodyPr/>
                        <a:lstStyle/>
                        <a:p>
                          <a:pPr algn="r"/>
                          <a:r>
                            <a:rPr lang="en-US" dirty="0"/>
                            <a:t>35</a:t>
                          </a:r>
                        </a:p>
                      </a:txBody>
                      <a:tcPr/>
                    </a:tc>
                    <a:tc>
                      <a:txBody>
                        <a:bodyPr/>
                        <a:lstStyle/>
                        <a:p>
                          <a:pPr algn="r"/>
                          <a:r>
                            <a:rPr lang="en-US" dirty="0"/>
                            <a:t>415</a:t>
                          </a:r>
                        </a:p>
                      </a:txBody>
                      <a:tcPr/>
                    </a:tc>
                    <a:tc>
                      <a:txBody>
                        <a:bodyPr/>
                        <a:lstStyle/>
                        <a:p>
                          <a:pPr algn="r"/>
                          <a:r>
                            <a:rPr lang="en-US" dirty="0"/>
                            <a:t>268</a:t>
                          </a:r>
                        </a:p>
                      </a:txBody>
                      <a:tcPr>
                        <a:solidFill>
                          <a:schemeClr val="accent6">
                            <a:lumMod val="20000"/>
                            <a:lumOff val="80000"/>
                          </a:schemeClr>
                        </a:solidFill>
                      </a:tcPr>
                    </a:tc>
                    <a:tc>
                      <a:txBody>
                        <a:bodyPr/>
                        <a:lstStyle/>
                        <a:p>
                          <a:pPr algn="r"/>
                          <a:r>
                            <a:rPr lang="en-US" dirty="0"/>
                            <a:t>64.6%</a:t>
                          </a:r>
                        </a:p>
                      </a:txBody>
                      <a:tcPr>
                        <a:solidFill>
                          <a:schemeClr val="accent6">
                            <a:lumMod val="20000"/>
                            <a:lumOff val="80000"/>
                          </a:schemeClr>
                        </a:solidFill>
                      </a:tcPr>
                    </a:tc>
                    <a:tc>
                      <a:txBody>
                        <a:bodyPr/>
                        <a:lstStyle/>
                        <a:p>
                          <a:pPr algn="r"/>
                          <a:r>
                            <a:rPr lang="en-US" dirty="0"/>
                            <a:t>69</a:t>
                          </a:r>
                        </a:p>
                      </a:txBody>
                      <a:tcPr>
                        <a:solidFill>
                          <a:schemeClr val="accent3">
                            <a:lumMod val="20000"/>
                            <a:lumOff val="80000"/>
                          </a:schemeClr>
                        </a:solidFill>
                      </a:tcPr>
                    </a:tc>
                    <a:tc>
                      <a:txBody>
                        <a:bodyPr/>
                        <a:lstStyle/>
                        <a:p>
                          <a:pPr algn="r"/>
                          <a:r>
                            <a:rPr lang="en-US" dirty="0"/>
                            <a:t>16.6%</a:t>
                          </a:r>
                        </a:p>
                      </a:txBody>
                      <a:tcPr>
                        <a:solidFill>
                          <a:schemeClr val="accent3">
                            <a:lumMod val="20000"/>
                            <a:lumOff val="80000"/>
                          </a:schemeClr>
                        </a:solidFill>
                      </a:tcPr>
                    </a:tc>
                    <a:extLst>
                      <a:ext uri="{0D108BD9-81ED-4DB2-BD59-A6C34878D82A}">
                        <a16:rowId xmlns:a16="http://schemas.microsoft.com/office/drawing/2014/main" val="3340617209"/>
                      </a:ext>
                    </a:extLst>
                  </a:tr>
                  <a:tr h="370840">
                    <a:tc>
                      <a:txBody>
                        <a:bodyPr/>
                        <a:lstStyle/>
                        <a:p>
                          <a:r>
                            <a:rPr lang="en-US" dirty="0" err="1"/>
                            <a:t>TinyXML</a:t>
                          </a:r>
                          <a:r>
                            <a:rPr lang="en-US" dirty="0"/>
                            <a:t> Release</a:t>
                          </a:r>
                        </a:p>
                      </a:txBody>
                      <a:tcPr/>
                    </a:tc>
                    <a:tc>
                      <a:txBody>
                        <a:bodyPr/>
                        <a:lstStyle/>
                        <a:p>
                          <a:pPr algn="r"/>
                          <a:r>
                            <a:rPr lang="en-US" dirty="0"/>
                            <a:t>33</a:t>
                          </a:r>
                        </a:p>
                      </a:txBody>
                      <a:tcPr/>
                    </a:tc>
                    <a:tc>
                      <a:txBody>
                        <a:bodyPr/>
                        <a:lstStyle/>
                        <a:p>
                          <a:pPr algn="r"/>
                          <a:r>
                            <a:rPr lang="en-US" dirty="0"/>
                            <a:t>283</a:t>
                          </a:r>
                        </a:p>
                      </a:txBody>
                      <a:tcPr/>
                    </a:tc>
                    <a:tc>
                      <a:txBody>
                        <a:bodyPr/>
                        <a:lstStyle/>
                        <a:p>
                          <a:pPr algn="r"/>
                          <a:r>
                            <a:rPr lang="en-US" dirty="0"/>
                            <a:t>174</a:t>
                          </a:r>
                        </a:p>
                      </a:txBody>
                      <a:tcPr>
                        <a:solidFill>
                          <a:schemeClr val="accent6">
                            <a:lumMod val="20000"/>
                            <a:lumOff val="80000"/>
                          </a:schemeClr>
                        </a:solidFill>
                      </a:tcPr>
                    </a:tc>
                    <a:tc>
                      <a:txBody>
                        <a:bodyPr/>
                        <a:lstStyle/>
                        <a:p>
                          <a:pPr algn="r"/>
                          <a:r>
                            <a:rPr lang="en-US" dirty="0"/>
                            <a:t>61.5%</a:t>
                          </a:r>
                        </a:p>
                      </a:txBody>
                      <a:tcPr>
                        <a:solidFill>
                          <a:schemeClr val="accent6">
                            <a:lumMod val="20000"/>
                            <a:lumOff val="80000"/>
                          </a:schemeClr>
                        </a:solidFill>
                      </a:tcPr>
                    </a:tc>
                    <a:tc>
                      <a:txBody>
                        <a:bodyPr/>
                        <a:lstStyle/>
                        <a:p>
                          <a:pPr algn="r"/>
                          <a:r>
                            <a:rPr lang="en-US" dirty="0"/>
                            <a:t>55</a:t>
                          </a:r>
                        </a:p>
                      </a:txBody>
                      <a:tcPr>
                        <a:solidFill>
                          <a:schemeClr val="accent3">
                            <a:lumMod val="20000"/>
                            <a:lumOff val="80000"/>
                          </a:schemeClr>
                        </a:solidFill>
                      </a:tcPr>
                    </a:tc>
                    <a:tc>
                      <a:txBody>
                        <a:bodyPr/>
                        <a:lstStyle/>
                        <a:p>
                          <a:pPr algn="r"/>
                          <a:r>
                            <a:rPr lang="en-US" dirty="0"/>
                            <a:t>19.4%</a:t>
                          </a:r>
                        </a:p>
                      </a:txBody>
                      <a:tcPr>
                        <a:solidFill>
                          <a:schemeClr val="accent3">
                            <a:lumMod val="20000"/>
                            <a:lumOff val="80000"/>
                          </a:schemeClr>
                        </a:solidFill>
                      </a:tcPr>
                    </a:tc>
                    <a:extLst>
                      <a:ext uri="{0D108BD9-81ED-4DB2-BD59-A6C34878D82A}">
                        <a16:rowId xmlns:a16="http://schemas.microsoft.com/office/drawing/2014/main" val="3711443454"/>
                      </a:ext>
                    </a:extLst>
                  </a:tr>
                </a:tbl>
              </a:graphicData>
            </a:graphic>
          </p:graphicFrame>
        </mc:Choice>
        <mc:Fallback xmlns="">
          <p:graphicFrame>
            <p:nvGraphicFramePr>
              <p:cNvPr id="4" name="Table 3">
                <a:extLst>
                  <a:ext uri="{FF2B5EF4-FFF2-40B4-BE49-F238E27FC236}">
                    <a16:creationId xmlns:a16="http://schemas.microsoft.com/office/drawing/2014/main" id="{1EB60D74-85D1-4957-B22B-8862DEFD6266}"/>
                  </a:ext>
                </a:extLst>
              </p:cNvPr>
              <p:cNvGraphicFramePr>
                <a:graphicFrameLocks noGrp="1"/>
              </p:cNvGraphicFramePr>
              <p:nvPr>
                <p:extLst>
                  <p:ext uri="{D42A27DB-BD31-4B8C-83A1-F6EECF244321}">
                    <p14:modId xmlns:p14="http://schemas.microsoft.com/office/powerpoint/2010/main" val="543213708"/>
                  </p:ext>
                </p:extLst>
              </p:nvPr>
            </p:nvGraphicFramePr>
            <p:xfrm>
              <a:off x="0" y="667753"/>
              <a:ext cx="9143998" cy="3972560"/>
            </p:xfrm>
            <a:graphic>
              <a:graphicData uri="http://schemas.openxmlformats.org/drawingml/2006/table">
                <a:tbl>
                  <a:tblPr firstRow="1" firstCol="1" bandRow="1">
                    <a:tableStyleId>{5C22544A-7EE6-4342-B048-85BDC9FD1C3A}</a:tableStyleId>
                  </a:tblPr>
                  <a:tblGrid>
                    <a:gridCol w="1563334">
                      <a:extLst>
                        <a:ext uri="{9D8B030D-6E8A-4147-A177-3AD203B41FA5}">
                          <a16:colId xmlns:a16="http://schemas.microsoft.com/office/drawing/2014/main" val="2751857621"/>
                        </a:ext>
                      </a:extLst>
                    </a:gridCol>
                    <a:gridCol w="975697">
                      <a:extLst>
                        <a:ext uri="{9D8B030D-6E8A-4147-A177-3AD203B41FA5}">
                          <a16:colId xmlns:a16="http://schemas.microsoft.com/office/drawing/2014/main" val="513518602"/>
                        </a:ext>
                      </a:extLst>
                    </a:gridCol>
                    <a:gridCol w="1526903">
                      <a:extLst>
                        <a:ext uri="{9D8B030D-6E8A-4147-A177-3AD203B41FA5}">
                          <a16:colId xmlns:a16="http://schemas.microsoft.com/office/drawing/2014/main" val="1528187147"/>
                        </a:ext>
                      </a:extLst>
                    </a:gridCol>
                    <a:gridCol w="1269516">
                      <a:extLst>
                        <a:ext uri="{9D8B030D-6E8A-4147-A177-3AD203B41FA5}">
                          <a16:colId xmlns:a16="http://schemas.microsoft.com/office/drawing/2014/main" val="1544467785"/>
                        </a:ext>
                      </a:extLst>
                    </a:gridCol>
                    <a:gridCol w="1269516">
                      <a:extLst>
                        <a:ext uri="{9D8B030D-6E8A-4147-A177-3AD203B41FA5}">
                          <a16:colId xmlns:a16="http://schemas.microsoft.com/office/drawing/2014/main" val="2987246629"/>
                        </a:ext>
                      </a:extLst>
                    </a:gridCol>
                    <a:gridCol w="1269516">
                      <a:extLst>
                        <a:ext uri="{9D8B030D-6E8A-4147-A177-3AD203B41FA5}">
                          <a16:colId xmlns:a16="http://schemas.microsoft.com/office/drawing/2014/main" val="2144733316"/>
                        </a:ext>
                      </a:extLst>
                    </a:gridCol>
                    <a:gridCol w="1269516">
                      <a:extLst>
                        <a:ext uri="{9D8B030D-6E8A-4147-A177-3AD203B41FA5}">
                          <a16:colId xmlns:a16="http://schemas.microsoft.com/office/drawing/2014/main" val="2301715959"/>
                        </a:ext>
                      </a:extLst>
                    </a:gridCol>
                  </a:tblGrid>
                  <a:tr h="502920">
                    <a:tc>
                      <a:txBody>
                        <a:bodyPr/>
                        <a:lstStyle/>
                        <a:p>
                          <a:r>
                            <a:rPr lang="en-US" dirty="0"/>
                            <a:t>Program</a:t>
                          </a:r>
                        </a:p>
                      </a:txBody>
                      <a:tcPr/>
                    </a:tc>
                    <a:tc>
                      <a:txBody>
                        <a:bodyPr/>
                        <a:lstStyle/>
                        <a:p>
                          <a:pPr algn="r"/>
                          <a:r>
                            <a:rPr lang="en-US" dirty="0"/>
                            <a:t># Class</a:t>
                          </a:r>
                        </a:p>
                      </a:txBody>
                      <a:tcPr/>
                    </a:tc>
                    <a:tc>
                      <a:txBody>
                        <a:bodyPr/>
                        <a:lstStyle/>
                        <a:p>
                          <a:pPr algn="r"/>
                          <a:r>
                            <a:rPr lang="en-US" dirty="0"/>
                            <a:t>#  Method</a:t>
                          </a:r>
                        </a:p>
                      </a:txBody>
                      <a:tcPr/>
                    </a:tc>
                    <a:tc>
                      <a:txBody>
                        <a:bodyPr/>
                        <a:lstStyle/>
                        <a:p>
                          <a:pPr algn="r"/>
                          <a:r>
                            <a:rPr lang="en-US" dirty="0" err="1"/>
                            <a:t>ObjDigger</a:t>
                          </a:r>
                          <a:endParaRPr lang="en-US" dirty="0"/>
                        </a:p>
                        <a:p>
                          <a:pPr algn="r"/>
                          <a:r>
                            <a:rPr lang="en-US" dirty="0"/>
                            <a:t>Edits</a:t>
                          </a:r>
                        </a:p>
                      </a:txBody>
                      <a:tcPr>
                        <a:solidFill>
                          <a:schemeClr val="accent1">
                            <a:lumMod val="60000"/>
                            <a:lumOff val="40000"/>
                          </a:schemeClr>
                        </a:solidFill>
                      </a:tcPr>
                    </a:tc>
                    <a:tc>
                      <a:txBody>
                        <a:bodyPr/>
                        <a:lstStyle/>
                        <a:p>
                          <a:pPr algn="r"/>
                          <a:r>
                            <a:rPr lang="en-US" dirty="0" err="1"/>
                            <a:t>ObjDigger</a:t>
                          </a:r>
                          <a:r>
                            <a:rPr lang="en-US" dirty="0"/>
                            <a:t> Edits (%)</a:t>
                          </a:r>
                        </a:p>
                      </a:txBody>
                      <a:tcPr>
                        <a:solidFill>
                          <a:schemeClr val="accent1">
                            <a:lumMod val="60000"/>
                            <a:lumOff val="40000"/>
                          </a:schemeClr>
                        </a:solidFill>
                      </a:tcPr>
                    </a:tc>
                    <a:tc>
                      <a:txBody>
                        <a:bodyPr/>
                        <a:lstStyle/>
                        <a:p>
                          <a:pPr algn="r"/>
                          <a:r>
                            <a:rPr lang="en-US" dirty="0" err="1"/>
                            <a:t>OOAnalyzer</a:t>
                          </a:r>
                          <a:r>
                            <a:rPr lang="en-US" dirty="0"/>
                            <a:t> Edits</a:t>
                          </a:r>
                        </a:p>
                      </a:txBody>
                      <a:tcPr/>
                    </a:tc>
                    <a:tc>
                      <a:txBody>
                        <a:bodyPr/>
                        <a:lstStyle/>
                        <a:p>
                          <a:pPr algn="r"/>
                          <a:r>
                            <a:rPr lang="en-US" dirty="0" err="1"/>
                            <a:t>OOAnalyzer</a:t>
                          </a:r>
                          <a:r>
                            <a:rPr lang="en-US" dirty="0"/>
                            <a:t> Edits (%)</a:t>
                          </a:r>
                        </a:p>
                      </a:txBody>
                      <a:tcPr/>
                    </a:tc>
                    <a:extLst>
                      <a:ext uri="{0D108BD9-81ED-4DB2-BD59-A6C34878D82A}">
                        <a16:rowId xmlns:a16="http://schemas.microsoft.com/office/drawing/2014/main" val="3819842049"/>
                      </a:ext>
                    </a:extLst>
                  </a:tr>
                  <a:tr h="370840">
                    <a:tc>
                      <a:txBody>
                        <a:bodyPr/>
                        <a:lstStyle/>
                        <a:p>
                          <a:r>
                            <a:rPr lang="en-US" dirty="0"/>
                            <a:t>Firefox.exe</a:t>
                          </a:r>
                        </a:p>
                      </a:txBody>
                      <a:tcPr/>
                    </a:tc>
                    <a:tc>
                      <a:txBody>
                        <a:bodyPr/>
                        <a:lstStyle/>
                        <a:p>
                          <a:pPr algn="r"/>
                          <a:r>
                            <a:rPr lang="en-US" dirty="0"/>
                            <a:t>141</a:t>
                          </a:r>
                        </a:p>
                      </a:txBody>
                      <a:tcPr/>
                    </a:tc>
                    <a:tc>
                      <a:txBody>
                        <a:bodyPr/>
                        <a:lstStyle/>
                        <a:p>
                          <a:pPr algn="r"/>
                          <a:r>
                            <a:rPr lang="en-US" dirty="0"/>
                            <a:t>638</a:t>
                          </a:r>
                        </a:p>
                      </a:txBody>
                      <a:tcPr/>
                    </a:tc>
                    <a:tc>
                      <a:txBody>
                        <a:bodyPr/>
                        <a:lstStyle/>
                        <a:p>
                          <a:pPr algn="r"/>
                          <a:r>
                            <a:rPr lang="en-US" dirty="0"/>
                            <a:t>507</a:t>
                          </a:r>
                        </a:p>
                      </a:txBody>
                      <a:tcPr>
                        <a:solidFill>
                          <a:schemeClr val="accent6">
                            <a:lumMod val="20000"/>
                            <a:lumOff val="80000"/>
                          </a:schemeClr>
                        </a:solidFill>
                      </a:tcPr>
                    </a:tc>
                    <a:tc>
                      <a:txBody>
                        <a:bodyPr/>
                        <a:lstStyle/>
                        <a:p>
                          <a:pPr algn="r"/>
                          <a:r>
                            <a:rPr lang="en-US" dirty="0"/>
                            <a:t>79.5%</a:t>
                          </a:r>
                        </a:p>
                      </a:txBody>
                      <a:tcPr>
                        <a:solidFill>
                          <a:schemeClr val="accent6">
                            <a:lumMod val="20000"/>
                            <a:lumOff val="80000"/>
                          </a:schemeClr>
                        </a:solidFill>
                      </a:tcPr>
                    </a:tc>
                    <a:tc>
                      <a:txBody>
                        <a:bodyPr/>
                        <a:lstStyle/>
                        <a:p>
                          <a:pPr algn="r"/>
                          <a:r>
                            <a:rPr lang="en-US" dirty="0"/>
                            <a:t>212</a:t>
                          </a:r>
                        </a:p>
                      </a:txBody>
                      <a:tcPr>
                        <a:solidFill>
                          <a:schemeClr val="accent3">
                            <a:lumMod val="20000"/>
                            <a:lumOff val="80000"/>
                          </a:schemeClr>
                        </a:solidFill>
                      </a:tcPr>
                    </a:tc>
                    <a:tc>
                      <a:txBody>
                        <a:bodyPr/>
                        <a:lstStyle/>
                        <a:p>
                          <a:pPr algn="r"/>
                          <a:r>
                            <a:rPr lang="en-US" dirty="0"/>
                            <a:t>33.2%</a:t>
                          </a:r>
                        </a:p>
                      </a:txBody>
                      <a:tcPr>
                        <a:solidFill>
                          <a:schemeClr val="accent3">
                            <a:lumMod val="20000"/>
                            <a:lumOff val="80000"/>
                          </a:schemeClr>
                        </a:solidFill>
                      </a:tcPr>
                    </a:tc>
                    <a:extLst>
                      <a:ext uri="{0D108BD9-81ED-4DB2-BD59-A6C34878D82A}">
                        <a16:rowId xmlns:a16="http://schemas.microsoft.com/office/drawing/2014/main" val="1892679248"/>
                      </a:ext>
                    </a:extLst>
                  </a:tr>
                  <a:tr h="370840">
                    <a:tc>
                      <a:txBody>
                        <a:bodyPr/>
                        <a:lstStyle/>
                        <a:p>
                          <a:r>
                            <a:rPr lang="en-US" dirty="0"/>
                            <a:t>Log4cpp Debug</a:t>
                          </a:r>
                        </a:p>
                      </a:txBody>
                      <a:tcPr/>
                    </a:tc>
                    <a:tc>
                      <a:txBody>
                        <a:bodyPr/>
                        <a:lstStyle/>
                        <a:p>
                          <a:pPr algn="r"/>
                          <a:r>
                            <a:rPr lang="en-US" dirty="0"/>
                            <a:t>139</a:t>
                          </a:r>
                        </a:p>
                      </a:txBody>
                      <a:tcPr/>
                    </a:tc>
                    <a:tc>
                      <a:txBody>
                        <a:bodyPr/>
                        <a:lstStyle/>
                        <a:p>
                          <a:pPr algn="r"/>
                          <a:r>
                            <a:rPr lang="en-US" dirty="0"/>
                            <a:t>893</a:t>
                          </a:r>
                        </a:p>
                      </a:txBody>
                      <a:tcPr/>
                    </a:tc>
                    <a:tc>
                      <a:txBody>
                        <a:bodyPr/>
                        <a:lstStyle/>
                        <a:p>
                          <a:pPr algn="r"/>
                          <a:r>
                            <a:rPr lang="en-US" dirty="0"/>
                            <a:t>829</a:t>
                          </a:r>
                        </a:p>
                      </a:txBody>
                      <a:tcPr>
                        <a:solidFill>
                          <a:schemeClr val="accent6">
                            <a:lumMod val="20000"/>
                            <a:lumOff val="80000"/>
                          </a:schemeClr>
                        </a:solidFill>
                      </a:tcPr>
                    </a:tc>
                    <a:tc>
                      <a:txBody>
                        <a:bodyPr/>
                        <a:lstStyle/>
                        <a:p>
                          <a:pPr algn="r"/>
                          <a:r>
                            <a:rPr lang="en-US" dirty="0"/>
                            <a:t>92.8%</a:t>
                          </a:r>
                        </a:p>
                      </a:txBody>
                      <a:tcPr>
                        <a:solidFill>
                          <a:schemeClr val="accent6">
                            <a:lumMod val="20000"/>
                            <a:lumOff val="80000"/>
                          </a:schemeClr>
                        </a:solidFill>
                      </a:tcPr>
                    </a:tc>
                    <a:tc>
                      <a:txBody>
                        <a:bodyPr/>
                        <a:lstStyle/>
                        <a:p>
                          <a:pPr algn="r"/>
                          <a:r>
                            <a:rPr lang="en-US" dirty="0"/>
                            <a:t>239</a:t>
                          </a:r>
                        </a:p>
                      </a:txBody>
                      <a:tcPr>
                        <a:solidFill>
                          <a:schemeClr val="accent3">
                            <a:lumMod val="20000"/>
                            <a:lumOff val="80000"/>
                          </a:schemeClr>
                        </a:solidFill>
                      </a:tcPr>
                    </a:tc>
                    <a:tc>
                      <a:txBody>
                        <a:bodyPr/>
                        <a:lstStyle/>
                        <a:p>
                          <a:pPr algn="r"/>
                          <a:r>
                            <a:rPr lang="en-US" dirty="0"/>
                            <a:t>26.8%</a:t>
                          </a:r>
                        </a:p>
                      </a:txBody>
                      <a:tcPr>
                        <a:solidFill>
                          <a:schemeClr val="accent3">
                            <a:lumMod val="20000"/>
                            <a:lumOff val="80000"/>
                          </a:schemeClr>
                        </a:solidFill>
                      </a:tcPr>
                    </a:tc>
                    <a:extLst>
                      <a:ext uri="{0D108BD9-81ED-4DB2-BD59-A6C34878D82A}">
                        <a16:rowId xmlns:a16="http://schemas.microsoft.com/office/drawing/2014/main" val="661666085"/>
                      </a:ext>
                    </a:extLst>
                  </a:tr>
                  <a:tr h="370840">
                    <a:tc>
                      <a:txBody>
                        <a:bodyPr/>
                        <a:lstStyle/>
                        <a:p>
                          <a:r>
                            <a:rPr lang="en-US" dirty="0"/>
                            <a:t>Log4cpp Release</a:t>
                          </a:r>
                        </a:p>
                      </a:txBody>
                      <a:tcPr/>
                    </a:tc>
                    <a:tc>
                      <a:txBody>
                        <a:bodyPr/>
                        <a:lstStyle/>
                        <a:p>
                          <a:pPr algn="r"/>
                          <a:r>
                            <a:rPr lang="en-US" dirty="0"/>
                            <a:t>76</a:t>
                          </a:r>
                        </a:p>
                      </a:txBody>
                      <a:tcPr/>
                    </a:tc>
                    <a:tc>
                      <a:txBody>
                        <a:bodyPr/>
                        <a:lstStyle/>
                        <a:p>
                          <a:pPr algn="r"/>
                          <a:r>
                            <a:rPr lang="en-US" dirty="0"/>
                            <a:t>378</a:t>
                          </a:r>
                        </a:p>
                      </a:txBody>
                      <a:tcPr/>
                    </a:tc>
                    <a:tc>
                      <a:txBody>
                        <a:bodyPr/>
                        <a:lstStyle/>
                        <a:p>
                          <a:pPr algn="r"/>
                          <a:r>
                            <a:rPr lang="en-US" dirty="0"/>
                            <a:t>272</a:t>
                          </a:r>
                        </a:p>
                      </a:txBody>
                      <a:tcPr>
                        <a:solidFill>
                          <a:schemeClr val="accent6">
                            <a:lumMod val="20000"/>
                            <a:lumOff val="80000"/>
                          </a:schemeClr>
                        </a:solidFill>
                      </a:tcPr>
                    </a:tc>
                    <a:tc>
                      <a:txBody>
                        <a:bodyPr/>
                        <a:lstStyle/>
                        <a:p>
                          <a:pPr algn="r"/>
                          <a:r>
                            <a:rPr lang="en-US" dirty="0"/>
                            <a:t>72.0%</a:t>
                          </a:r>
                        </a:p>
                      </a:txBody>
                      <a:tcPr>
                        <a:solidFill>
                          <a:schemeClr val="accent6">
                            <a:lumMod val="20000"/>
                            <a:lumOff val="80000"/>
                          </a:schemeClr>
                        </a:solidFill>
                      </a:tcPr>
                    </a:tc>
                    <a:tc>
                      <a:txBody>
                        <a:bodyPr/>
                        <a:lstStyle/>
                        <a:p>
                          <a:pPr algn="r"/>
                          <a:r>
                            <a:rPr lang="en-US" dirty="0"/>
                            <a:t>75</a:t>
                          </a:r>
                        </a:p>
                      </a:txBody>
                      <a:tcPr>
                        <a:solidFill>
                          <a:schemeClr val="accent3">
                            <a:lumMod val="20000"/>
                            <a:lumOff val="80000"/>
                          </a:schemeClr>
                        </a:solidFill>
                      </a:tcPr>
                    </a:tc>
                    <a:tc>
                      <a:txBody>
                        <a:bodyPr/>
                        <a:lstStyle/>
                        <a:p>
                          <a:pPr algn="r"/>
                          <a:r>
                            <a:rPr lang="en-US" dirty="0"/>
                            <a:t>19.8%</a:t>
                          </a:r>
                        </a:p>
                      </a:txBody>
                      <a:tcPr>
                        <a:solidFill>
                          <a:schemeClr val="accent3">
                            <a:lumMod val="20000"/>
                            <a:lumOff val="80000"/>
                          </a:schemeClr>
                        </a:solidFill>
                      </a:tcPr>
                    </a:tc>
                    <a:extLst>
                      <a:ext uri="{0D108BD9-81ED-4DB2-BD59-A6C34878D82A}">
                        <a16:rowId xmlns:a16="http://schemas.microsoft.com/office/drawing/2014/main" val="2568337720"/>
                      </a:ext>
                    </a:extLst>
                  </a:tr>
                  <a:tr h="370840">
                    <a:tc>
                      <a:txBody>
                        <a:bodyPr/>
                        <a:lstStyle/>
                        <a:p>
                          <a:r>
                            <a:rPr lang="en-US" dirty="0" err="1"/>
                            <a:t>muParser</a:t>
                          </a:r>
                          <a:r>
                            <a:rPr lang="en-US" dirty="0"/>
                            <a:t> Debug</a:t>
                          </a:r>
                        </a:p>
                      </a:txBody>
                      <a:tcPr/>
                    </a:tc>
                    <a:tc>
                      <a:txBody>
                        <a:bodyPr/>
                        <a:lstStyle/>
                        <a:p>
                          <a:pPr algn="r"/>
                          <a:r>
                            <a:rPr lang="en-US" dirty="0"/>
                            <a:t>180</a:t>
                          </a:r>
                        </a:p>
                      </a:txBody>
                      <a:tcPr/>
                    </a:tc>
                    <a:tc>
                      <a:txBody>
                        <a:bodyPr/>
                        <a:lstStyle/>
                        <a:p>
                          <a:pPr algn="r"/>
                          <a:r>
                            <a:rPr lang="en-US" dirty="0"/>
                            <a:t>1437</a:t>
                          </a:r>
                        </a:p>
                      </a:txBody>
                      <a:tcPr/>
                    </a:tc>
                    <a:tc>
                      <a:txBody>
                        <a:bodyPr/>
                        <a:lstStyle/>
                        <a:p>
                          <a:pPr algn="r"/>
                          <a:r>
                            <a:rPr lang="en-US" dirty="0"/>
                            <a:t>1361</a:t>
                          </a:r>
                        </a:p>
                      </a:txBody>
                      <a:tcPr>
                        <a:solidFill>
                          <a:schemeClr val="accent6">
                            <a:lumMod val="20000"/>
                            <a:lumOff val="80000"/>
                          </a:schemeClr>
                        </a:solidFill>
                      </a:tcPr>
                    </a:tc>
                    <a:tc>
                      <a:txBody>
                        <a:bodyPr/>
                        <a:lstStyle/>
                        <a:p>
                          <a:pPr algn="r"/>
                          <a:r>
                            <a:rPr lang="en-US" dirty="0"/>
                            <a:t>94.7%</a:t>
                          </a:r>
                        </a:p>
                      </a:txBody>
                      <a:tcPr>
                        <a:solidFill>
                          <a:schemeClr val="accent6">
                            <a:lumMod val="20000"/>
                            <a:lumOff val="80000"/>
                          </a:schemeClr>
                        </a:solidFill>
                      </a:tcPr>
                    </a:tc>
                    <a:tc>
                      <a:txBody>
                        <a:bodyPr/>
                        <a:lstStyle/>
                        <a:p>
                          <a:pPr algn="r"/>
                          <a:r>
                            <a:rPr lang="en-US" dirty="0"/>
                            <a:t>483</a:t>
                          </a:r>
                        </a:p>
                      </a:txBody>
                      <a:tcPr>
                        <a:solidFill>
                          <a:schemeClr val="accent3">
                            <a:lumMod val="20000"/>
                            <a:lumOff val="80000"/>
                          </a:schemeClr>
                        </a:solidFill>
                      </a:tcPr>
                    </a:tc>
                    <a:tc>
                      <a:txBody>
                        <a:bodyPr/>
                        <a:lstStyle/>
                        <a:p>
                          <a:pPr algn="r"/>
                          <a:r>
                            <a:rPr lang="en-US" dirty="0"/>
                            <a:t>33.6%</a:t>
                          </a:r>
                        </a:p>
                      </a:txBody>
                      <a:tcPr>
                        <a:solidFill>
                          <a:schemeClr val="accent3">
                            <a:lumMod val="20000"/>
                            <a:lumOff val="80000"/>
                          </a:schemeClr>
                        </a:solidFill>
                      </a:tcPr>
                    </a:tc>
                    <a:extLst>
                      <a:ext uri="{0D108BD9-81ED-4DB2-BD59-A6C34878D82A}">
                        <a16:rowId xmlns:a16="http://schemas.microsoft.com/office/drawing/2014/main" val="3438676496"/>
                      </a:ext>
                    </a:extLst>
                  </a:tr>
                  <a:tr h="370840">
                    <a:tc>
                      <a:txBody>
                        <a:bodyPr/>
                        <a:lstStyle/>
                        <a:p>
                          <a:r>
                            <a:rPr lang="en-US" dirty="0" err="1"/>
                            <a:t>muParser</a:t>
                          </a:r>
                          <a:r>
                            <a:rPr lang="en-US" dirty="0"/>
                            <a:t> Release</a:t>
                          </a:r>
                        </a:p>
                      </a:txBody>
                      <a:tcPr/>
                    </a:tc>
                    <a:tc>
                      <a:txBody>
                        <a:bodyPr/>
                        <a:lstStyle/>
                        <a:p>
                          <a:pPr algn="r"/>
                          <a:r>
                            <a:rPr lang="en-US" dirty="0"/>
                            <a:t>94</a:t>
                          </a:r>
                        </a:p>
                      </a:txBody>
                      <a:tcPr/>
                    </a:tc>
                    <a:tc>
                      <a:txBody>
                        <a:bodyPr/>
                        <a:lstStyle/>
                        <a:p>
                          <a:pPr algn="r"/>
                          <a:r>
                            <a:rPr lang="en-US" dirty="0"/>
                            <a:t>598</a:t>
                          </a:r>
                        </a:p>
                      </a:txBody>
                      <a:tcPr/>
                    </a:tc>
                    <a:tc>
                      <a:txBody>
                        <a:bodyPr/>
                        <a:lstStyle/>
                        <a:p>
                          <a:pPr algn="r"/>
                          <a:r>
                            <a:rPr lang="en-US" dirty="0"/>
                            <a:t>369</a:t>
                          </a:r>
                        </a:p>
                      </a:txBody>
                      <a:tcPr>
                        <a:solidFill>
                          <a:schemeClr val="accent6">
                            <a:lumMod val="20000"/>
                            <a:lumOff val="80000"/>
                          </a:schemeClr>
                        </a:solidFill>
                      </a:tcPr>
                    </a:tc>
                    <a:tc>
                      <a:txBody>
                        <a:bodyPr/>
                        <a:lstStyle/>
                        <a:p>
                          <a:pPr algn="r"/>
                          <a:r>
                            <a:rPr lang="en-US" dirty="0"/>
                            <a:t>61.7%</a:t>
                          </a:r>
                        </a:p>
                      </a:txBody>
                      <a:tcPr>
                        <a:solidFill>
                          <a:schemeClr val="accent6">
                            <a:lumMod val="20000"/>
                            <a:lumOff val="80000"/>
                          </a:schemeClr>
                        </a:solidFill>
                      </a:tcPr>
                    </a:tc>
                    <a:tc>
                      <a:txBody>
                        <a:bodyPr/>
                        <a:lstStyle/>
                        <a:p>
                          <a:pPr algn="r"/>
                          <a:r>
                            <a:rPr lang="en-US" dirty="0"/>
                            <a:t>183</a:t>
                          </a:r>
                        </a:p>
                      </a:txBody>
                      <a:tcPr>
                        <a:solidFill>
                          <a:schemeClr val="accent3">
                            <a:lumMod val="20000"/>
                            <a:lumOff val="80000"/>
                          </a:schemeClr>
                        </a:solidFill>
                      </a:tcPr>
                    </a:tc>
                    <a:tc>
                      <a:txBody>
                        <a:bodyPr/>
                        <a:lstStyle/>
                        <a:p>
                          <a:pPr algn="r"/>
                          <a:r>
                            <a:rPr lang="en-US" dirty="0"/>
                            <a:t>30.6%</a:t>
                          </a:r>
                        </a:p>
                      </a:txBody>
                      <a:tcPr>
                        <a:solidFill>
                          <a:schemeClr val="accent3">
                            <a:lumMod val="20000"/>
                            <a:lumOff val="80000"/>
                          </a:schemeClr>
                        </a:solidFill>
                      </a:tcPr>
                    </a:tc>
                    <a:extLst>
                      <a:ext uri="{0D108BD9-81ED-4DB2-BD59-A6C34878D82A}">
                        <a16:rowId xmlns:a16="http://schemas.microsoft.com/office/drawing/2014/main" val="2808478860"/>
                      </a:ext>
                    </a:extLst>
                  </a:tr>
                  <a:tr h="502920">
                    <a:tc>
                      <a:txBody>
                        <a:bodyPr/>
                        <a:lstStyle/>
                        <a:p>
                          <a:r>
                            <a:rPr lang="en-US" dirty="0"/>
                            <a:t>MySQL cfg_editor.dll</a:t>
                          </a:r>
                        </a:p>
                      </a:txBody>
                      <a:tcPr/>
                    </a:tc>
                    <a:tc>
                      <a:txBody>
                        <a:bodyPr/>
                        <a:lstStyle/>
                        <a:p>
                          <a:pPr algn="r"/>
                          <a:r>
                            <a:rPr lang="en-US" dirty="0"/>
                            <a:t>190</a:t>
                          </a:r>
                        </a:p>
                      </a:txBody>
                      <a:tcPr/>
                    </a:tc>
                    <a:tc>
                      <a:txBody>
                        <a:bodyPr/>
                        <a:lstStyle/>
                        <a:p>
                          <a:pPr algn="r"/>
                          <a:r>
                            <a:rPr lang="en-US" dirty="0"/>
                            <a:t>1266</a:t>
                          </a:r>
                        </a:p>
                      </a:txBody>
                      <a:tcPr/>
                    </a:tc>
                    <a:tc>
                      <a:txBody>
                        <a:bodyPr/>
                        <a:lstStyle/>
                        <a:p>
                          <a:endParaRPr lang="en-US"/>
                        </a:p>
                      </a:txBody>
                      <a:tcPr>
                        <a:blipFill>
                          <a:blip r:embed="rId2"/>
                          <a:stretch>
                            <a:fillRect l="-321635" t="-467470" r="-302885" b="-222892"/>
                          </a:stretch>
                        </a:blipFill>
                      </a:tcPr>
                    </a:tc>
                    <a:tc>
                      <a:txBody>
                        <a:bodyPr/>
                        <a:lstStyle/>
                        <a:p>
                          <a:endParaRPr lang="en-US"/>
                        </a:p>
                      </a:txBody>
                      <a:tcPr>
                        <a:blipFill>
                          <a:blip r:embed="rId2"/>
                          <a:stretch>
                            <a:fillRect l="-421635" t="-467470" r="-202885" b="-222892"/>
                          </a:stretch>
                        </a:blipFill>
                      </a:tcPr>
                    </a:tc>
                    <a:tc>
                      <a:txBody>
                        <a:bodyPr/>
                        <a:lstStyle/>
                        <a:p>
                          <a:pPr algn="r"/>
                          <a:r>
                            <a:rPr lang="en-US" dirty="0"/>
                            <a:t>391</a:t>
                          </a:r>
                        </a:p>
                      </a:txBody>
                      <a:tcPr>
                        <a:solidFill>
                          <a:schemeClr val="accent3">
                            <a:lumMod val="20000"/>
                            <a:lumOff val="80000"/>
                          </a:schemeClr>
                        </a:solidFill>
                      </a:tcPr>
                    </a:tc>
                    <a:tc>
                      <a:txBody>
                        <a:bodyPr/>
                        <a:lstStyle/>
                        <a:p>
                          <a:pPr algn="r"/>
                          <a:r>
                            <a:rPr lang="en-US" dirty="0"/>
                            <a:t>30.9%</a:t>
                          </a:r>
                        </a:p>
                      </a:txBody>
                      <a:tcPr>
                        <a:solidFill>
                          <a:schemeClr val="accent3">
                            <a:lumMod val="20000"/>
                            <a:lumOff val="80000"/>
                          </a:schemeClr>
                        </a:solidFill>
                      </a:tcPr>
                    </a:tc>
                    <a:extLst>
                      <a:ext uri="{0D108BD9-81ED-4DB2-BD59-A6C34878D82A}">
                        <a16:rowId xmlns:a16="http://schemas.microsoft.com/office/drawing/2014/main" val="2426278196"/>
                      </a:ext>
                    </a:extLst>
                  </a:tr>
                  <a:tr h="370840">
                    <a:tc>
                      <a:txBody>
                        <a:bodyPr/>
                        <a:lstStyle/>
                        <a:p>
                          <a:r>
                            <a:rPr lang="en-US" dirty="0"/>
                            <a:t>MySQL mysql.exe</a:t>
                          </a:r>
                        </a:p>
                      </a:txBody>
                      <a:tcPr/>
                    </a:tc>
                    <a:tc>
                      <a:txBody>
                        <a:bodyPr/>
                        <a:lstStyle/>
                        <a:p>
                          <a:pPr algn="r"/>
                          <a:r>
                            <a:rPr lang="en-US" dirty="0"/>
                            <a:t>202</a:t>
                          </a:r>
                        </a:p>
                      </a:txBody>
                      <a:tcPr/>
                    </a:tc>
                    <a:tc>
                      <a:txBody>
                        <a:bodyPr/>
                        <a:lstStyle/>
                        <a:p>
                          <a:pPr algn="r"/>
                          <a:r>
                            <a:rPr lang="en-US" dirty="0"/>
                            <a:t>1395</a:t>
                          </a:r>
                        </a:p>
                      </a:txBody>
                      <a:tcPr/>
                    </a:tc>
                    <a:tc>
                      <a:txBody>
                        <a:bodyPr/>
                        <a:lstStyle/>
                        <a:p>
                          <a:endParaRPr lang="en-US"/>
                        </a:p>
                      </a:txBody>
                      <a:tcPr>
                        <a:blipFill>
                          <a:blip r:embed="rId2"/>
                          <a:stretch>
                            <a:fillRect l="-321635" t="-772131" r="-302885" b="-203279"/>
                          </a:stretch>
                        </a:blipFill>
                      </a:tcPr>
                    </a:tc>
                    <a:tc>
                      <a:txBody>
                        <a:bodyPr/>
                        <a:lstStyle/>
                        <a:p>
                          <a:endParaRPr lang="en-US"/>
                        </a:p>
                      </a:txBody>
                      <a:tcPr>
                        <a:blipFill>
                          <a:blip r:embed="rId2"/>
                          <a:stretch>
                            <a:fillRect l="-421635" t="-772131" r="-202885" b="-203279"/>
                          </a:stretch>
                        </a:blipFill>
                      </a:tcPr>
                    </a:tc>
                    <a:tc>
                      <a:txBody>
                        <a:bodyPr/>
                        <a:lstStyle/>
                        <a:p>
                          <a:pPr algn="r"/>
                          <a:r>
                            <a:rPr lang="en-US" dirty="0"/>
                            <a:t>439</a:t>
                          </a:r>
                        </a:p>
                      </a:txBody>
                      <a:tcPr>
                        <a:solidFill>
                          <a:schemeClr val="accent3">
                            <a:lumMod val="20000"/>
                            <a:lumOff val="80000"/>
                          </a:schemeClr>
                        </a:solidFill>
                      </a:tcPr>
                    </a:tc>
                    <a:tc>
                      <a:txBody>
                        <a:bodyPr/>
                        <a:lstStyle/>
                        <a:p>
                          <a:pPr algn="r"/>
                          <a:r>
                            <a:rPr lang="en-US" dirty="0"/>
                            <a:t>31.5%</a:t>
                          </a:r>
                        </a:p>
                      </a:txBody>
                      <a:tcPr>
                        <a:solidFill>
                          <a:schemeClr val="accent3">
                            <a:lumMod val="20000"/>
                            <a:lumOff val="80000"/>
                          </a:schemeClr>
                        </a:solidFill>
                      </a:tcPr>
                    </a:tc>
                    <a:extLst>
                      <a:ext uri="{0D108BD9-81ED-4DB2-BD59-A6C34878D82A}">
                        <a16:rowId xmlns:a16="http://schemas.microsoft.com/office/drawing/2014/main" val="233360776"/>
                      </a:ext>
                    </a:extLst>
                  </a:tr>
                  <a:tr h="370840">
                    <a:tc>
                      <a:txBody>
                        <a:bodyPr/>
                        <a:lstStyle/>
                        <a:p>
                          <a:r>
                            <a:rPr lang="en-US" dirty="0" err="1"/>
                            <a:t>TinyXML</a:t>
                          </a:r>
                          <a:r>
                            <a:rPr lang="en-US" dirty="0"/>
                            <a:t> Debug</a:t>
                          </a:r>
                        </a:p>
                      </a:txBody>
                      <a:tcPr/>
                    </a:tc>
                    <a:tc>
                      <a:txBody>
                        <a:bodyPr/>
                        <a:lstStyle/>
                        <a:p>
                          <a:pPr algn="r"/>
                          <a:r>
                            <a:rPr lang="en-US" dirty="0"/>
                            <a:t>35</a:t>
                          </a:r>
                        </a:p>
                      </a:txBody>
                      <a:tcPr/>
                    </a:tc>
                    <a:tc>
                      <a:txBody>
                        <a:bodyPr/>
                        <a:lstStyle/>
                        <a:p>
                          <a:pPr algn="r"/>
                          <a:r>
                            <a:rPr lang="en-US" dirty="0"/>
                            <a:t>415</a:t>
                          </a:r>
                        </a:p>
                      </a:txBody>
                      <a:tcPr/>
                    </a:tc>
                    <a:tc>
                      <a:txBody>
                        <a:bodyPr/>
                        <a:lstStyle/>
                        <a:p>
                          <a:pPr algn="r"/>
                          <a:r>
                            <a:rPr lang="en-US" dirty="0"/>
                            <a:t>268</a:t>
                          </a:r>
                        </a:p>
                      </a:txBody>
                      <a:tcPr>
                        <a:solidFill>
                          <a:schemeClr val="accent6">
                            <a:lumMod val="20000"/>
                            <a:lumOff val="80000"/>
                          </a:schemeClr>
                        </a:solidFill>
                      </a:tcPr>
                    </a:tc>
                    <a:tc>
                      <a:txBody>
                        <a:bodyPr/>
                        <a:lstStyle/>
                        <a:p>
                          <a:pPr algn="r"/>
                          <a:r>
                            <a:rPr lang="en-US" dirty="0"/>
                            <a:t>64.6%</a:t>
                          </a:r>
                        </a:p>
                      </a:txBody>
                      <a:tcPr>
                        <a:solidFill>
                          <a:schemeClr val="accent6">
                            <a:lumMod val="20000"/>
                            <a:lumOff val="80000"/>
                          </a:schemeClr>
                        </a:solidFill>
                      </a:tcPr>
                    </a:tc>
                    <a:tc>
                      <a:txBody>
                        <a:bodyPr/>
                        <a:lstStyle/>
                        <a:p>
                          <a:pPr algn="r"/>
                          <a:r>
                            <a:rPr lang="en-US" dirty="0"/>
                            <a:t>69</a:t>
                          </a:r>
                        </a:p>
                      </a:txBody>
                      <a:tcPr>
                        <a:solidFill>
                          <a:schemeClr val="accent3">
                            <a:lumMod val="20000"/>
                            <a:lumOff val="80000"/>
                          </a:schemeClr>
                        </a:solidFill>
                      </a:tcPr>
                    </a:tc>
                    <a:tc>
                      <a:txBody>
                        <a:bodyPr/>
                        <a:lstStyle/>
                        <a:p>
                          <a:pPr algn="r"/>
                          <a:r>
                            <a:rPr lang="en-US" dirty="0"/>
                            <a:t>16.6%</a:t>
                          </a:r>
                        </a:p>
                      </a:txBody>
                      <a:tcPr>
                        <a:solidFill>
                          <a:schemeClr val="accent3">
                            <a:lumMod val="20000"/>
                            <a:lumOff val="80000"/>
                          </a:schemeClr>
                        </a:solidFill>
                      </a:tcPr>
                    </a:tc>
                    <a:extLst>
                      <a:ext uri="{0D108BD9-81ED-4DB2-BD59-A6C34878D82A}">
                        <a16:rowId xmlns:a16="http://schemas.microsoft.com/office/drawing/2014/main" val="3340617209"/>
                      </a:ext>
                    </a:extLst>
                  </a:tr>
                  <a:tr h="370840">
                    <a:tc>
                      <a:txBody>
                        <a:bodyPr/>
                        <a:lstStyle/>
                        <a:p>
                          <a:r>
                            <a:rPr lang="en-US" dirty="0" err="1"/>
                            <a:t>TinyXML</a:t>
                          </a:r>
                          <a:r>
                            <a:rPr lang="en-US" dirty="0"/>
                            <a:t> Release</a:t>
                          </a:r>
                        </a:p>
                      </a:txBody>
                      <a:tcPr/>
                    </a:tc>
                    <a:tc>
                      <a:txBody>
                        <a:bodyPr/>
                        <a:lstStyle/>
                        <a:p>
                          <a:pPr algn="r"/>
                          <a:r>
                            <a:rPr lang="en-US" dirty="0"/>
                            <a:t>33</a:t>
                          </a:r>
                        </a:p>
                      </a:txBody>
                      <a:tcPr/>
                    </a:tc>
                    <a:tc>
                      <a:txBody>
                        <a:bodyPr/>
                        <a:lstStyle/>
                        <a:p>
                          <a:pPr algn="r"/>
                          <a:r>
                            <a:rPr lang="en-US" dirty="0"/>
                            <a:t>283</a:t>
                          </a:r>
                        </a:p>
                      </a:txBody>
                      <a:tcPr/>
                    </a:tc>
                    <a:tc>
                      <a:txBody>
                        <a:bodyPr/>
                        <a:lstStyle/>
                        <a:p>
                          <a:pPr algn="r"/>
                          <a:r>
                            <a:rPr lang="en-US" dirty="0"/>
                            <a:t>174</a:t>
                          </a:r>
                        </a:p>
                      </a:txBody>
                      <a:tcPr>
                        <a:solidFill>
                          <a:schemeClr val="accent6">
                            <a:lumMod val="20000"/>
                            <a:lumOff val="80000"/>
                          </a:schemeClr>
                        </a:solidFill>
                      </a:tcPr>
                    </a:tc>
                    <a:tc>
                      <a:txBody>
                        <a:bodyPr/>
                        <a:lstStyle/>
                        <a:p>
                          <a:pPr algn="r"/>
                          <a:r>
                            <a:rPr lang="en-US" dirty="0"/>
                            <a:t>61.5%</a:t>
                          </a:r>
                        </a:p>
                      </a:txBody>
                      <a:tcPr>
                        <a:solidFill>
                          <a:schemeClr val="accent6">
                            <a:lumMod val="20000"/>
                            <a:lumOff val="80000"/>
                          </a:schemeClr>
                        </a:solidFill>
                      </a:tcPr>
                    </a:tc>
                    <a:tc>
                      <a:txBody>
                        <a:bodyPr/>
                        <a:lstStyle/>
                        <a:p>
                          <a:pPr algn="r"/>
                          <a:r>
                            <a:rPr lang="en-US" dirty="0"/>
                            <a:t>55</a:t>
                          </a:r>
                        </a:p>
                      </a:txBody>
                      <a:tcPr>
                        <a:solidFill>
                          <a:schemeClr val="accent3">
                            <a:lumMod val="20000"/>
                            <a:lumOff val="80000"/>
                          </a:schemeClr>
                        </a:solidFill>
                      </a:tcPr>
                    </a:tc>
                    <a:tc>
                      <a:txBody>
                        <a:bodyPr/>
                        <a:lstStyle/>
                        <a:p>
                          <a:pPr algn="r"/>
                          <a:r>
                            <a:rPr lang="en-US" dirty="0"/>
                            <a:t>19.4%</a:t>
                          </a:r>
                        </a:p>
                      </a:txBody>
                      <a:tcPr>
                        <a:solidFill>
                          <a:schemeClr val="accent3">
                            <a:lumMod val="20000"/>
                            <a:lumOff val="80000"/>
                          </a:schemeClr>
                        </a:solidFill>
                      </a:tcPr>
                    </a:tc>
                    <a:extLst>
                      <a:ext uri="{0D108BD9-81ED-4DB2-BD59-A6C34878D82A}">
                        <a16:rowId xmlns:a16="http://schemas.microsoft.com/office/drawing/2014/main" val="3711443454"/>
                      </a:ext>
                    </a:extLst>
                  </a:tr>
                </a:tbl>
              </a:graphicData>
            </a:graphic>
          </p:graphicFrame>
        </mc:Fallback>
      </mc:AlternateContent>
    </p:spTree>
    <p:extLst>
      <p:ext uri="{BB962C8B-B14F-4D97-AF65-F5344CB8AC3E}">
        <p14:creationId xmlns:p14="http://schemas.microsoft.com/office/powerpoint/2010/main" val="408275767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63F0-F140-4013-BA67-F492245FEA29}"/>
              </a:ext>
            </a:extLst>
          </p:cNvPr>
          <p:cNvSpPr>
            <a:spLocks noGrp="1"/>
          </p:cNvSpPr>
          <p:nvPr>
            <p:ph type="title"/>
          </p:nvPr>
        </p:nvSpPr>
        <p:spPr>
          <a:xfrm>
            <a:off x="381000" y="171740"/>
            <a:ext cx="8656674" cy="639577"/>
          </a:xfrm>
        </p:spPr>
        <p:txBody>
          <a:bodyPr/>
          <a:lstStyle/>
          <a:p>
            <a:r>
              <a:rPr lang="en-US" dirty="0" err="1"/>
              <a:t>ObjDigger</a:t>
            </a:r>
            <a:r>
              <a:rPr lang="en-US" dirty="0"/>
              <a:t> vs </a:t>
            </a:r>
            <a:r>
              <a:rPr lang="en-US" dirty="0" err="1"/>
              <a:t>OOAnalyzer</a:t>
            </a:r>
            <a:r>
              <a:rPr lang="en-US" dirty="0"/>
              <a:t> Edit Distances on </a:t>
            </a:r>
            <a:r>
              <a:rPr lang="en-US" dirty="0" err="1"/>
              <a:t>Cleanware</a:t>
            </a:r>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1EB60D74-85D1-4957-B22B-8862DEFD6266}"/>
                  </a:ext>
                </a:extLst>
              </p:cNvPr>
              <p:cNvGraphicFramePr>
                <a:graphicFrameLocks noGrp="1"/>
              </p:cNvGraphicFramePr>
              <p:nvPr>
                <p:extLst>
                  <p:ext uri="{D42A27DB-BD31-4B8C-83A1-F6EECF244321}">
                    <p14:modId xmlns:p14="http://schemas.microsoft.com/office/powerpoint/2010/main" val="2564752762"/>
                  </p:ext>
                </p:extLst>
              </p:nvPr>
            </p:nvGraphicFramePr>
            <p:xfrm>
              <a:off x="0" y="667753"/>
              <a:ext cx="9143998" cy="3972560"/>
            </p:xfrm>
            <a:graphic>
              <a:graphicData uri="http://schemas.openxmlformats.org/drawingml/2006/table">
                <a:tbl>
                  <a:tblPr firstRow="1" firstCol="1" bandRow="1">
                    <a:tableStyleId>{5C22544A-7EE6-4342-B048-85BDC9FD1C3A}</a:tableStyleId>
                  </a:tblPr>
                  <a:tblGrid>
                    <a:gridCol w="1563334">
                      <a:extLst>
                        <a:ext uri="{9D8B030D-6E8A-4147-A177-3AD203B41FA5}">
                          <a16:colId xmlns:a16="http://schemas.microsoft.com/office/drawing/2014/main" val="2751857621"/>
                        </a:ext>
                      </a:extLst>
                    </a:gridCol>
                    <a:gridCol w="975697">
                      <a:extLst>
                        <a:ext uri="{9D8B030D-6E8A-4147-A177-3AD203B41FA5}">
                          <a16:colId xmlns:a16="http://schemas.microsoft.com/office/drawing/2014/main" val="513518602"/>
                        </a:ext>
                      </a:extLst>
                    </a:gridCol>
                    <a:gridCol w="1526903">
                      <a:extLst>
                        <a:ext uri="{9D8B030D-6E8A-4147-A177-3AD203B41FA5}">
                          <a16:colId xmlns:a16="http://schemas.microsoft.com/office/drawing/2014/main" val="1528187147"/>
                        </a:ext>
                      </a:extLst>
                    </a:gridCol>
                    <a:gridCol w="1269516">
                      <a:extLst>
                        <a:ext uri="{9D8B030D-6E8A-4147-A177-3AD203B41FA5}">
                          <a16:colId xmlns:a16="http://schemas.microsoft.com/office/drawing/2014/main" val="1544467785"/>
                        </a:ext>
                      </a:extLst>
                    </a:gridCol>
                    <a:gridCol w="1269516">
                      <a:extLst>
                        <a:ext uri="{9D8B030D-6E8A-4147-A177-3AD203B41FA5}">
                          <a16:colId xmlns:a16="http://schemas.microsoft.com/office/drawing/2014/main" val="2987246629"/>
                        </a:ext>
                      </a:extLst>
                    </a:gridCol>
                    <a:gridCol w="1269516">
                      <a:extLst>
                        <a:ext uri="{9D8B030D-6E8A-4147-A177-3AD203B41FA5}">
                          <a16:colId xmlns:a16="http://schemas.microsoft.com/office/drawing/2014/main" val="2144733316"/>
                        </a:ext>
                      </a:extLst>
                    </a:gridCol>
                    <a:gridCol w="1269516">
                      <a:extLst>
                        <a:ext uri="{9D8B030D-6E8A-4147-A177-3AD203B41FA5}">
                          <a16:colId xmlns:a16="http://schemas.microsoft.com/office/drawing/2014/main" val="2301715959"/>
                        </a:ext>
                      </a:extLst>
                    </a:gridCol>
                  </a:tblGrid>
                  <a:tr h="370840">
                    <a:tc>
                      <a:txBody>
                        <a:bodyPr/>
                        <a:lstStyle/>
                        <a:p>
                          <a:r>
                            <a:rPr lang="en-US" dirty="0"/>
                            <a:t>Program</a:t>
                          </a:r>
                        </a:p>
                      </a:txBody>
                      <a:tcPr/>
                    </a:tc>
                    <a:tc>
                      <a:txBody>
                        <a:bodyPr/>
                        <a:lstStyle/>
                        <a:p>
                          <a:pPr algn="r"/>
                          <a:r>
                            <a:rPr lang="en-US" dirty="0"/>
                            <a:t># Class</a:t>
                          </a:r>
                        </a:p>
                      </a:txBody>
                      <a:tcPr/>
                    </a:tc>
                    <a:tc>
                      <a:txBody>
                        <a:bodyPr/>
                        <a:lstStyle/>
                        <a:p>
                          <a:pPr algn="r"/>
                          <a:r>
                            <a:rPr lang="en-US" dirty="0"/>
                            <a:t>#  Method</a:t>
                          </a:r>
                        </a:p>
                      </a:txBody>
                      <a:tcPr/>
                    </a:tc>
                    <a:tc>
                      <a:txBody>
                        <a:bodyPr/>
                        <a:lstStyle/>
                        <a:p>
                          <a:pPr algn="r"/>
                          <a:r>
                            <a:rPr lang="en-US" dirty="0" err="1"/>
                            <a:t>ObjDigger</a:t>
                          </a:r>
                          <a:endParaRPr lang="en-US" dirty="0"/>
                        </a:p>
                        <a:p>
                          <a:pPr algn="r"/>
                          <a:r>
                            <a:rPr lang="en-US" dirty="0"/>
                            <a:t>Edits</a:t>
                          </a:r>
                        </a:p>
                      </a:txBody>
                      <a:tcPr>
                        <a:solidFill>
                          <a:schemeClr val="accent1">
                            <a:lumMod val="60000"/>
                            <a:lumOff val="40000"/>
                          </a:schemeClr>
                        </a:solidFill>
                      </a:tcPr>
                    </a:tc>
                    <a:tc>
                      <a:txBody>
                        <a:bodyPr/>
                        <a:lstStyle/>
                        <a:p>
                          <a:pPr algn="r"/>
                          <a:r>
                            <a:rPr lang="en-US" dirty="0" err="1"/>
                            <a:t>ObjDigger</a:t>
                          </a:r>
                          <a:r>
                            <a:rPr lang="en-US" dirty="0"/>
                            <a:t> Edits (%)</a:t>
                          </a:r>
                        </a:p>
                      </a:txBody>
                      <a:tcPr>
                        <a:solidFill>
                          <a:schemeClr val="accent1">
                            <a:lumMod val="60000"/>
                            <a:lumOff val="40000"/>
                          </a:schemeClr>
                        </a:solidFill>
                      </a:tcPr>
                    </a:tc>
                    <a:tc>
                      <a:txBody>
                        <a:bodyPr/>
                        <a:lstStyle/>
                        <a:p>
                          <a:pPr algn="r"/>
                          <a:r>
                            <a:rPr lang="en-US" dirty="0" err="1"/>
                            <a:t>OOAnalyzer</a:t>
                          </a:r>
                          <a:r>
                            <a:rPr lang="en-US" dirty="0"/>
                            <a:t> Edits</a:t>
                          </a:r>
                        </a:p>
                      </a:txBody>
                      <a:tcPr/>
                    </a:tc>
                    <a:tc>
                      <a:txBody>
                        <a:bodyPr/>
                        <a:lstStyle/>
                        <a:p>
                          <a:pPr algn="r"/>
                          <a:r>
                            <a:rPr lang="en-US" dirty="0" err="1"/>
                            <a:t>OOAnalyzer</a:t>
                          </a:r>
                          <a:r>
                            <a:rPr lang="en-US" dirty="0"/>
                            <a:t> Edits (%)</a:t>
                          </a:r>
                        </a:p>
                      </a:txBody>
                      <a:tcPr/>
                    </a:tc>
                    <a:extLst>
                      <a:ext uri="{0D108BD9-81ED-4DB2-BD59-A6C34878D82A}">
                        <a16:rowId xmlns:a16="http://schemas.microsoft.com/office/drawing/2014/main" val="3819842049"/>
                      </a:ext>
                    </a:extLst>
                  </a:tr>
                  <a:tr h="370840">
                    <a:tc>
                      <a:txBody>
                        <a:bodyPr/>
                        <a:lstStyle/>
                        <a:p>
                          <a:r>
                            <a:rPr lang="en-US" dirty="0"/>
                            <a:t>Firefox.exe</a:t>
                          </a:r>
                        </a:p>
                      </a:txBody>
                      <a:tcPr/>
                    </a:tc>
                    <a:tc>
                      <a:txBody>
                        <a:bodyPr/>
                        <a:lstStyle/>
                        <a:p>
                          <a:pPr algn="r"/>
                          <a:r>
                            <a:rPr lang="en-US" dirty="0"/>
                            <a:t>141</a:t>
                          </a:r>
                        </a:p>
                      </a:txBody>
                      <a:tcPr/>
                    </a:tc>
                    <a:tc>
                      <a:txBody>
                        <a:bodyPr/>
                        <a:lstStyle/>
                        <a:p>
                          <a:pPr algn="r"/>
                          <a:r>
                            <a:rPr lang="en-US" dirty="0"/>
                            <a:t>638</a:t>
                          </a:r>
                        </a:p>
                      </a:txBody>
                      <a:tcPr/>
                    </a:tc>
                    <a:tc>
                      <a:txBody>
                        <a:bodyPr/>
                        <a:lstStyle/>
                        <a:p>
                          <a:pPr algn="r"/>
                          <a:r>
                            <a:rPr lang="en-US" dirty="0"/>
                            <a:t>507</a:t>
                          </a:r>
                        </a:p>
                      </a:txBody>
                      <a:tcPr>
                        <a:solidFill>
                          <a:schemeClr val="accent6">
                            <a:lumMod val="20000"/>
                            <a:lumOff val="80000"/>
                          </a:schemeClr>
                        </a:solidFill>
                      </a:tcPr>
                    </a:tc>
                    <a:tc>
                      <a:txBody>
                        <a:bodyPr/>
                        <a:lstStyle/>
                        <a:p>
                          <a:pPr algn="r"/>
                          <a:r>
                            <a:rPr lang="en-US" dirty="0"/>
                            <a:t>79.5%</a:t>
                          </a:r>
                        </a:p>
                      </a:txBody>
                      <a:tcPr>
                        <a:solidFill>
                          <a:schemeClr val="accent6">
                            <a:lumMod val="20000"/>
                            <a:lumOff val="80000"/>
                          </a:schemeClr>
                        </a:solidFill>
                      </a:tcPr>
                    </a:tc>
                    <a:tc>
                      <a:txBody>
                        <a:bodyPr/>
                        <a:lstStyle/>
                        <a:p>
                          <a:pPr algn="r"/>
                          <a:r>
                            <a:rPr lang="en-US" sz="1800" b="1" dirty="0"/>
                            <a:t>212</a:t>
                          </a:r>
                        </a:p>
                      </a:txBody>
                      <a:tcPr>
                        <a:solidFill>
                          <a:schemeClr val="accent3">
                            <a:lumMod val="20000"/>
                            <a:lumOff val="80000"/>
                          </a:schemeClr>
                        </a:solidFill>
                      </a:tcPr>
                    </a:tc>
                    <a:tc>
                      <a:txBody>
                        <a:bodyPr/>
                        <a:lstStyle/>
                        <a:p>
                          <a:pPr algn="r"/>
                          <a:r>
                            <a:rPr lang="en-US" sz="1800" b="1" dirty="0"/>
                            <a:t>33.2%</a:t>
                          </a:r>
                        </a:p>
                      </a:txBody>
                      <a:tcPr>
                        <a:solidFill>
                          <a:schemeClr val="accent3">
                            <a:lumMod val="20000"/>
                            <a:lumOff val="80000"/>
                          </a:schemeClr>
                        </a:solidFill>
                      </a:tcPr>
                    </a:tc>
                    <a:extLst>
                      <a:ext uri="{0D108BD9-81ED-4DB2-BD59-A6C34878D82A}">
                        <a16:rowId xmlns:a16="http://schemas.microsoft.com/office/drawing/2014/main" val="1892679248"/>
                      </a:ext>
                    </a:extLst>
                  </a:tr>
                  <a:tr h="370840">
                    <a:tc>
                      <a:txBody>
                        <a:bodyPr/>
                        <a:lstStyle/>
                        <a:p>
                          <a:r>
                            <a:rPr lang="en-US" dirty="0"/>
                            <a:t>Log4cpp Debug</a:t>
                          </a:r>
                        </a:p>
                      </a:txBody>
                      <a:tcPr/>
                    </a:tc>
                    <a:tc>
                      <a:txBody>
                        <a:bodyPr/>
                        <a:lstStyle/>
                        <a:p>
                          <a:pPr algn="r"/>
                          <a:r>
                            <a:rPr lang="en-US" dirty="0"/>
                            <a:t>139</a:t>
                          </a:r>
                        </a:p>
                      </a:txBody>
                      <a:tcPr/>
                    </a:tc>
                    <a:tc>
                      <a:txBody>
                        <a:bodyPr/>
                        <a:lstStyle/>
                        <a:p>
                          <a:pPr algn="r"/>
                          <a:r>
                            <a:rPr lang="en-US" dirty="0"/>
                            <a:t>893</a:t>
                          </a:r>
                        </a:p>
                      </a:txBody>
                      <a:tcPr/>
                    </a:tc>
                    <a:tc>
                      <a:txBody>
                        <a:bodyPr/>
                        <a:lstStyle/>
                        <a:p>
                          <a:pPr algn="r"/>
                          <a:r>
                            <a:rPr lang="en-US" dirty="0"/>
                            <a:t>829</a:t>
                          </a:r>
                        </a:p>
                      </a:txBody>
                      <a:tcPr>
                        <a:solidFill>
                          <a:schemeClr val="accent6">
                            <a:lumMod val="20000"/>
                            <a:lumOff val="80000"/>
                          </a:schemeClr>
                        </a:solidFill>
                      </a:tcPr>
                    </a:tc>
                    <a:tc>
                      <a:txBody>
                        <a:bodyPr/>
                        <a:lstStyle/>
                        <a:p>
                          <a:pPr algn="r"/>
                          <a:r>
                            <a:rPr lang="en-US" dirty="0"/>
                            <a:t>92.8%</a:t>
                          </a:r>
                        </a:p>
                      </a:txBody>
                      <a:tcPr>
                        <a:solidFill>
                          <a:schemeClr val="accent6">
                            <a:lumMod val="20000"/>
                            <a:lumOff val="80000"/>
                          </a:schemeClr>
                        </a:solidFill>
                      </a:tcPr>
                    </a:tc>
                    <a:tc>
                      <a:txBody>
                        <a:bodyPr/>
                        <a:lstStyle/>
                        <a:p>
                          <a:pPr algn="r"/>
                          <a:r>
                            <a:rPr lang="en-US" dirty="0"/>
                            <a:t>239</a:t>
                          </a:r>
                        </a:p>
                      </a:txBody>
                      <a:tcPr>
                        <a:solidFill>
                          <a:schemeClr val="accent3">
                            <a:lumMod val="20000"/>
                            <a:lumOff val="80000"/>
                          </a:schemeClr>
                        </a:solidFill>
                      </a:tcPr>
                    </a:tc>
                    <a:tc>
                      <a:txBody>
                        <a:bodyPr/>
                        <a:lstStyle/>
                        <a:p>
                          <a:pPr algn="r"/>
                          <a:r>
                            <a:rPr lang="en-US" dirty="0"/>
                            <a:t>26.8%</a:t>
                          </a:r>
                        </a:p>
                      </a:txBody>
                      <a:tcPr>
                        <a:solidFill>
                          <a:schemeClr val="accent3">
                            <a:lumMod val="20000"/>
                            <a:lumOff val="80000"/>
                          </a:schemeClr>
                        </a:solidFill>
                      </a:tcPr>
                    </a:tc>
                    <a:extLst>
                      <a:ext uri="{0D108BD9-81ED-4DB2-BD59-A6C34878D82A}">
                        <a16:rowId xmlns:a16="http://schemas.microsoft.com/office/drawing/2014/main" val="661666085"/>
                      </a:ext>
                    </a:extLst>
                  </a:tr>
                  <a:tr h="370840">
                    <a:tc>
                      <a:txBody>
                        <a:bodyPr/>
                        <a:lstStyle/>
                        <a:p>
                          <a:r>
                            <a:rPr lang="en-US" dirty="0"/>
                            <a:t>Log4cpp Release</a:t>
                          </a:r>
                        </a:p>
                      </a:txBody>
                      <a:tcPr/>
                    </a:tc>
                    <a:tc>
                      <a:txBody>
                        <a:bodyPr/>
                        <a:lstStyle/>
                        <a:p>
                          <a:pPr algn="r"/>
                          <a:r>
                            <a:rPr lang="en-US" dirty="0"/>
                            <a:t>76</a:t>
                          </a:r>
                        </a:p>
                      </a:txBody>
                      <a:tcPr/>
                    </a:tc>
                    <a:tc>
                      <a:txBody>
                        <a:bodyPr/>
                        <a:lstStyle/>
                        <a:p>
                          <a:pPr algn="r"/>
                          <a:r>
                            <a:rPr lang="en-US" dirty="0"/>
                            <a:t>378</a:t>
                          </a:r>
                        </a:p>
                      </a:txBody>
                      <a:tcPr/>
                    </a:tc>
                    <a:tc>
                      <a:txBody>
                        <a:bodyPr/>
                        <a:lstStyle/>
                        <a:p>
                          <a:pPr algn="r"/>
                          <a:r>
                            <a:rPr lang="en-US" dirty="0"/>
                            <a:t>272</a:t>
                          </a:r>
                        </a:p>
                      </a:txBody>
                      <a:tcPr>
                        <a:solidFill>
                          <a:schemeClr val="accent6">
                            <a:lumMod val="20000"/>
                            <a:lumOff val="80000"/>
                          </a:schemeClr>
                        </a:solidFill>
                      </a:tcPr>
                    </a:tc>
                    <a:tc>
                      <a:txBody>
                        <a:bodyPr/>
                        <a:lstStyle/>
                        <a:p>
                          <a:pPr algn="r"/>
                          <a:r>
                            <a:rPr lang="en-US" dirty="0"/>
                            <a:t>72.0%</a:t>
                          </a:r>
                        </a:p>
                      </a:txBody>
                      <a:tcPr>
                        <a:solidFill>
                          <a:schemeClr val="accent6">
                            <a:lumMod val="20000"/>
                            <a:lumOff val="80000"/>
                          </a:schemeClr>
                        </a:solidFill>
                      </a:tcPr>
                    </a:tc>
                    <a:tc>
                      <a:txBody>
                        <a:bodyPr/>
                        <a:lstStyle/>
                        <a:p>
                          <a:pPr algn="r"/>
                          <a:r>
                            <a:rPr lang="en-US" dirty="0"/>
                            <a:t>75</a:t>
                          </a:r>
                        </a:p>
                      </a:txBody>
                      <a:tcPr>
                        <a:solidFill>
                          <a:schemeClr val="accent3">
                            <a:lumMod val="20000"/>
                            <a:lumOff val="80000"/>
                          </a:schemeClr>
                        </a:solidFill>
                      </a:tcPr>
                    </a:tc>
                    <a:tc>
                      <a:txBody>
                        <a:bodyPr/>
                        <a:lstStyle/>
                        <a:p>
                          <a:pPr algn="r"/>
                          <a:r>
                            <a:rPr lang="en-US" dirty="0"/>
                            <a:t>19.8%</a:t>
                          </a:r>
                        </a:p>
                      </a:txBody>
                      <a:tcPr>
                        <a:solidFill>
                          <a:schemeClr val="accent3">
                            <a:lumMod val="20000"/>
                            <a:lumOff val="80000"/>
                          </a:schemeClr>
                        </a:solidFill>
                      </a:tcPr>
                    </a:tc>
                    <a:extLst>
                      <a:ext uri="{0D108BD9-81ED-4DB2-BD59-A6C34878D82A}">
                        <a16:rowId xmlns:a16="http://schemas.microsoft.com/office/drawing/2014/main" val="2568337720"/>
                      </a:ext>
                    </a:extLst>
                  </a:tr>
                  <a:tr h="370840">
                    <a:tc>
                      <a:txBody>
                        <a:bodyPr/>
                        <a:lstStyle/>
                        <a:p>
                          <a:r>
                            <a:rPr lang="en-US" dirty="0" err="1"/>
                            <a:t>muParser</a:t>
                          </a:r>
                          <a:r>
                            <a:rPr lang="en-US" dirty="0"/>
                            <a:t> Debug</a:t>
                          </a:r>
                        </a:p>
                      </a:txBody>
                      <a:tcPr/>
                    </a:tc>
                    <a:tc>
                      <a:txBody>
                        <a:bodyPr/>
                        <a:lstStyle/>
                        <a:p>
                          <a:pPr algn="r"/>
                          <a:r>
                            <a:rPr lang="en-US" dirty="0"/>
                            <a:t>180</a:t>
                          </a:r>
                        </a:p>
                      </a:txBody>
                      <a:tcPr/>
                    </a:tc>
                    <a:tc>
                      <a:txBody>
                        <a:bodyPr/>
                        <a:lstStyle/>
                        <a:p>
                          <a:pPr algn="r"/>
                          <a:r>
                            <a:rPr lang="en-US" dirty="0"/>
                            <a:t>1437</a:t>
                          </a:r>
                        </a:p>
                      </a:txBody>
                      <a:tcPr/>
                    </a:tc>
                    <a:tc>
                      <a:txBody>
                        <a:bodyPr/>
                        <a:lstStyle/>
                        <a:p>
                          <a:pPr algn="r"/>
                          <a:r>
                            <a:rPr lang="en-US" dirty="0"/>
                            <a:t>1361</a:t>
                          </a:r>
                        </a:p>
                      </a:txBody>
                      <a:tcPr>
                        <a:solidFill>
                          <a:schemeClr val="accent6">
                            <a:lumMod val="20000"/>
                            <a:lumOff val="80000"/>
                          </a:schemeClr>
                        </a:solidFill>
                      </a:tcPr>
                    </a:tc>
                    <a:tc>
                      <a:txBody>
                        <a:bodyPr/>
                        <a:lstStyle/>
                        <a:p>
                          <a:pPr algn="r"/>
                          <a:r>
                            <a:rPr lang="en-US" dirty="0"/>
                            <a:t>94.7%</a:t>
                          </a:r>
                        </a:p>
                      </a:txBody>
                      <a:tcPr>
                        <a:solidFill>
                          <a:schemeClr val="accent6">
                            <a:lumMod val="20000"/>
                            <a:lumOff val="80000"/>
                          </a:schemeClr>
                        </a:solidFill>
                      </a:tcPr>
                    </a:tc>
                    <a:tc>
                      <a:txBody>
                        <a:bodyPr/>
                        <a:lstStyle/>
                        <a:p>
                          <a:pPr algn="r"/>
                          <a:r>
                            <a:rPr lang="en-US" dirty="0"/>
                            <a:t>483</a:t>
                          </a:r>
                        </a:p>
                      </a:txBody>
                      <a:tcPr>
                        <a:solidFill>
                          <a:schemeClr val="accent3">
                            <a:lumMod val="20000"/>
                            <a:lumOff val="80000"/>
                          </a:schemeClr>
                        </a:solidFill>
                      </a:tcPr>
                    </a:tc>
                    <a:tc>
                      <a:txBody>
                        <a:bodyPr/>
                        <a:lstStyle/>
                        <a:p>
                          <a:pPr algn="r"/>
                          <a:r>
                            <a:rPr lang="en-US" dirty="0"/>
                            <a:t>33.6%</a:t>
                          </a:r>
                        </a:p>
                      </a:txBody>
                      <a:tcPr>
                        <a:solidFill>
                          <a:schemeClr val="accent3">
                            <a:lumMod val="20000"/>
                            <a:lumOff val="80000"/>
                          </a:schemeClr>
                        </a:solidFill>
                      </a:tcPr>
                    </a:tc>
                    <a:extLst>
                      <a:ext uri="{0D108BD9-81ED-4DB2-BD59-A6C34878D82A}">
                        <a16:rowId xmlns:a16="http://schemas.microsoft.com/office/drawing/2014/main" val="3438676496"/>
                      </a:ext>
                    </a:extLst>
                  </a:tr>
                  <a:tr h="370840">
                    <a:tc>
                      <a:txBody>
                        <a:bodyPr/>
                        <a:lstStyle/>
                        <a:p>
                          <a:r>
                            <a:rPr lang="en-US" dirty="0" err="1"/>
                            <a:t>muParser</a:t>
                          </a:r>
                          <a:r>
                            <a:rPr lang="en-US" dirty="0"/>
                            <a:t> Release</a:t>
                          </a:r>
                        </a:p>
                      </a:txBody>
                      <a:tcPr/>
                    </a:tc>
                    <a:tc>
                      <a:txBody>
                        <a:bodyPr/>
                        <a:lstStyle/>
                        <a:p>
                          <a:pPr algn="r"/>
                          <a:r>
                            <a:rPr lang="en-US" dirty="0"/>
                            <a:t>94</a:t>
                          </a:r>
                        </a:p>
                      </a:txBody>
                      <a:tcPr/>
                    </a:tc>
                    <a:tc>
                      <a:txBody>
                        <a:bodyPr/>
                        <a:lstStyle/>
                        <a:p>
                          <a:pPr algn="r"/>
                          <a:r>
                            <a:rPr lang="en-US" dirty="0"/>
                            <a:t>598</a:t>
                          </a:r>
                        </a:p>
                      </a:txBody>
                      <a:tcPr/>
                    </a:tc>
                    <a:tc>
                      <a:txBody>
                        <a:bodyPr/>
                        <a:lstStyle/>
                        <a:p>
                          <a:pPr algn="r"/>
                          <a:r>
                            <a:rPr lang="en-US" dirty="0"/>
                            <a:t>369</a:t>
                          </a:r>
                        </a:p>
                      </a:txBody>
                      <a:tcPr>
                        <a:solidFill>
                          <a:schemeClr val="accent6">
                            <a:lumMod val="20000"/>
                            <a:lumOff val="80000"/>
                          </a:schemeClr>
                        </a:solidFill>
                      </a:tcPr>
                    </a:tc>
                    <a:tc>
                      <a:txBody>
                        <a:bodyPr/>
                        <a:lstStyle/>
                        <a:p>
                          <a:pPr algn="r"/>
                          <a:r>
                            <a:rPr lang="en-US" dirty="0"/>
                            <a:t>61.7%</a:t>
                          </a:r>
                        </a:p>
                      </a:txBody>
                      <a:tcPr>
                        <a:solidFill>
                          <a:schemeClr val="accent6">
                            <a:lumMod val="20000"/>
                            <a:lumOff val="80000"/>
                          </a:schemeClr>
                        </a:solidFill>
                      </a:tcPr>
                    </a:tc>
                    <a:tc>
                      <a:txBody>
                        <a:bodyPr/>
                        <a:lstStyle/>
                        <a:p>
                          <a:pPr algn="r"/>
                          <a:r>
                            <a:rPr lang="en-US" dirty="0"/>
                            <a:t>183</a:t>
                          </a:r>
                        </a:p>
                      </a:txBody>
                      <a:tcPr>
                        <a:solidFill>
                          <a:schemeClr val="accent3">
                            <a:lumMod val="20000"/>
                            <a:lumOff val="80000"/>
                          </a:schemeClr>
                        </a:solidFill>
                      </a:tcPr>
                    </a:tc>
                    <a:tc>
                      <a:txBody>
                        <a:bodyPr/>
                        <a:lstStyle/>
                        <a:p>
                          <a:pPr algn="r"/>
                          <a:r>
                            <a:rPr lang="en-US" dirty="0"/>
                            <a:t>30.6%</a:t>
                          </a:r>
                        </a:p>
                      </a:txBody>
                      <a:tcPr>
                        <a:solidFill>
                          <a:schemeClr val="accent3">
                            <a:lumMod val="20000"/>
                            <a:lumOff val="80000"/>
                          </a:schemeClr>
                        </a:solidFill>
                      </a:tcPr>
                    </a:tc>
                    <a:extLst>
                      <a:ext uri="{0D108BD9-81ED-4DB2-BD59-A6C34878D82A}">
                        <a16:rowId xmlns:a16="http://schemas.microsoft.com/office/drawing/2014/main" val="2808478860"/>
                      </a:ext>
                    </a:extLst>
                  </a:tr>
                  <a:tr h="370840">
                    <a:tc>
                      <a:txBody>
                        <a:bodyPr/>
                        <a:lstStyle/>
                        <a:p>
                          <a:r>
                            <a:rPr lang="en-US" dirty="0"/>
                            <a:t>MySQL cfg_editor.dll</a:t>
                          </a:r>
                        </a:p>
                      </a:txBody>
                      <a:tcPr/>
                    </a:tc>
                    <a:tc>
                      <a:txBody>
                        <a:bodyPr/>
                        <a:lstStyle/>
                        <a:p>
                          <a:pPr algn="r"/>
                          <a:r>
                            <a:rPr lang="en-US" dirty="0"/>
                            <a:t>190</a:t>
                          </a:r>
                        </a:p>
                      </a:txBody>
                      <a:tcPr/>
                    </a:tc>
                    <a:tc>
                      <a:txBody>
                        <a:bodyPr/>
                        <a:lstStyle/>
                        <a:p>
                          <a:pPr algn="r"/>
                          <a:r>
                            <a:rPr lang="en-US" dirty="0"/>
                            <a:t>1266</a:t>
                          </a:r>
                        </a:p>
                      </a:txBody>
                      <a:tcPr/>
                    </a:tc>
                    <a:tc>
                      <a:txBody>
                        <a:bodyPr/>
                        <a:lstStyle/>
                        <a:p>
                          <a:pPr algn="r"/>
                          <a14:m>
                            <m:oMathPara xmlns:m="http://schemas.openxmlformats.org/officeDocument/2006/math">
                              <m:oMathParaPr>
                                <m:jc m:val="right"/>
                              </m:oMathParaPr>
                              <m:oMath xmlns:m="http://schemas.openxmlformats.org/officeDocument/2006/math">
                                <m:r>
                                  <a:rPr lang="en-US" smtClean="0">
                                    <a:latin typeface="Cambria Math" panose="02040503050406030204" pitchFamily="18" charset="0"/>
                                  </a:rPr>
                                  <m:t>∞</m:t>
                                </m:r>
                              </m:oMath>
                            </m:oMathPara>
                          </a14:m>
                          <a:endParaRPr lang="en-US" dirty="0"/>
                        </a:p>
                      </a:txBody>
                      <a:tcPr>
                        <a:solidFill>
                          <a:schemeClr val="accent6">
                            <a:lumMod val="20000"/>
                            <a:lumOff val="80000"/>
                          </a:schemeClr>
                        </a:solidFill>
                      </a:tcPr>
                    </a:tc>
                    <a:tc>
                      <a:txBody>
                        <a:bodyPr/>
                        <a:lstStyle/>
                        <a:p>
                          <a:pPr algn="r"/>
                          <a14:m>
                            <m:oMathPara xmlns:m="http://schemas.openxmlformats.org/officeDocument/2006/math">
                              <m:oMathParaPr>
                                <m:jc m:val="right"/>
                              </m:oMathParaPr>
                              <m:oMath xmlns:m="http://schemas.openxmlformats.org/officeDocument/2006/math">
                                <m:r>
                                  <a:rPr lang="en-US" smtClean="0">
                                    <a:latin typeface="Cambria Math" panose="02040503050406030204" pitchFamily="18" charset="0"/>
                                  </a:rPr>
                                  <m:t>∞</m:t>
                                </m:r>
                              </m:oMath>
                            </m:oMathPara>
                          </a14:m>
                          <a:endParaRPr lang="en-US" dirty="0"/>
                        </a:p>
                      </a:txBody>
                      <a:tcPr>
                        <a:solidFill>
                          <a:schemeClr val="accent6">
                            <a:lumMod val="20000"/>
                            <a:lumOff val="80000"/>
                          </a:schemeClr>
                        </a:solidFill>
                      </a:tcPr>
                    </a:tc>
                    <a:tc>
                      <a:txBody>
                        <a:bodyPr/>
                        <a:lstStyle/>
                        <a:p>
                          <a:pPr algn="r"/>
                          <a:r>
                            <a:rPr lang="en-US" dirty="0"/>
                            <a:t>391</a:t>
                          </a:r>
                        </a:p>
                      </a:txBody>
                      <a:tcPr>
                        <a:solidFill>
                          <a:schemeClr val="accent3">
                            <a:lumMod val="20000"/>
                            <a:lumOff val="80000"/>
                          </a:schemeClr>
                        </a:solidFill>
                      </a:tcPr>
                    </a:tc>
                    <a:tc>
                      <a:txBody>
                        <a:bodyPr/>
                        <a:lstStyle/>
                        <a:p>
                          <a:pPr algn="r"/>
                          <a:r>
                            <a:rPr lang="en-US" dirty="0"/>
                            <a:t>30.9%</a:t>
                          </a:r>
                        </a:p>
                      </a:txBody>
                      <a:tcPr>
                        <a:solidFill>
                          <a:schemeClr val="accent3">
                            <a:lumMod val="20000"/>
                            <a:lumOff val="80000"/>
                          </a:schemeClr>
                        </a:solidFill>
                      </a:tcPr>
                    </a:tc>
                    <a:extLst>
                      <a:ext uri="{0D108BD9-81ED-4DB2-BD59-A6C34878D82A}">
                        <a16:rowId xmlns:a16="http://schemas.microsoft.com/office/drawing/2014/main" val="2426278196"/>
                      </a:ext>
                    </a:extLst>
                  </a:tr>
                  <a:tr h="370840">
                    <a:tc>
                      <a:txBody>
                        <a:bodyPr/>
                        <a:lstStyle/>
                        <a:p>
                          <a:r>
                            <a:rPr lang="en-US" dirty="0"/>
                            <a:t>MySQL mysql.exe</a:t>
                          </a:r>
                        </a:p>
                      </a:txBody>
                      <a:tcPr/>
                    </a:tc>
                    <a:tc>
                      <a:txBody>
                        <a:bodyPr/>
                        <a:lstStyle/>
                        <a:p>
                          <a:pPr algn="r"/>
                          <a:r>
                            <a:rPr lang="en-US" dirty="0"/>
                            <a:t>202</a:t>
                          </a:r>
                        </a:p>
                      </a:txBody>
                      <a:tcPr/>
                    </a:tc>
                    <a:tc>
                      <a:txBody>
                        <a:bodyPr/>
                        <a:lstStyle/>
                        <a:p>
                          <a:pPr algn="r"/>
                          <a:r>
                            <a:rPr lang="en-US" dirty="0"/>
                            <a:t>1395</a:t>
                          </a:r>
                        </a:p>
                      </a:txBody>
                      <a:tcPr/>
                    </a:tc>
                    <a:tc>
                      <a:txBody>
                        <a:bodyPr/>
                        <a:lstStyle/>
                        <a:p>
                          <a:pPr algn="r"/>
                          <a14:m>
                            <m:oMathPara xmlns:m="http://schemas.openxmlformats.org/officeDocument/2006/math">
                              <m:oMathParaPr>
                                <m:jc m:val="right"/>
                              </m:oMathParaPr>
                              <m:oMath xmlns:m="http://schemas.openxmlformats.org/officeDocument/2006/math">
                                <m:r>
                                  <a:rPr lang="en-US" smtClean="0">
                                    <a:latin typeface="Cambria Math" panose="02040503050406030204" pitchFamily="18" charset="0"/>
                                  </a:rPr>
                                  <m:t>∞</m:t>
                                </m:r>
                              </m:oMath>
                            </m:oMathPara>
                          </a14:m>
                          <a:endParaRPr lang="en-US" dirty="0"/>
                        </a:p>
                      </a:txBody>
                      <a:tcPr>
                        <a:solidFill>
                          <a:schemeClr val="accent6">
                            <a:lumMod val="20000"/>
                            <a:lumOff val="80000"/>
                          </a:schemeClr>
                        </a:solidFill>
                      </a:tcPr>
                    </a:tc>
                    <a:tc>
                      <a:txBody>
                        <a:bodyPr/>
                        <a:lstStyle/>
                        <a:p>
                          <a:pPr algn="r"/>
                          <a14:m>
                            <m:oMathPara xmlns:m="http://schemas.openxmlformats.org/officeDocument/2006/math">
                              <m:oMathParaPr>
                                <m:jc m:val="right"/>
                              </m:oMathParaPr>
                              <m:oMath xmlns:m="http://schemas.openxmlformats.org/officeDocument/2006/math">
                                <m:r>
                                  <a:rPr lang="en-US" smtClean="0">
                                    <a:latin typeface="Cambria Math" panose="02040503050406030204" pitchFamily="18" charset="0"/>
                                  </a:rPr>
                                  <m:t>∞</m:t>
                                </m:r>
                              </m:oMath>
                            </m:oMathPara>
                          </a14:m>
                          <a:endParaRPr lang="en-US" dirty="0"/>
                        </a:p>
                      </a:txBody>
                      <a:tcPr>
                        <a:solidFill>
                          <a:schemeClr val="accent6">
                            <a:lumMod val="20000"/>
                            <a:lumOff val="80000"/>
                          </a:schemeClr>
                        </a:solidFill>
                      </a:tcPr>
                    </a:tc>
                    <a:tc>
                      <a:txBody>
                        <a:bodyPr/>
                        <a:lstStyle/>
                        <a:p>
                          <a:pPr algn="r"/>
                          <a:r>
                            <a:rPr lang="en-US" sz="1800" b="1" dirty="0"/>
                            <a:t>439</a:t>
                          </a:r>
                        </a:p>
                      </a:txBody>
                      <a:tcPr>
                        <a:solidFill>
                          <a:schemeClr val="accent3">
                            <a:lumMod val="20000"/>
                            <a:lumOff val="80000"/>
                          </a:schemeClr>
                        </a:solidFill>
                      </a:tcPr>
                    </a:tc>
                    <a:tc>
                      <a:txBody>
                        <a:bodyPr/>
                        <a:lstStyle/>
                        <a:p>
                          <a:pPr algn="r"/>
                          <a:r>
                            <a:rPr lang="en-US" sz="1800" b="1" dirty="0"/>
                            <a:t>31.5%</a:t>
                          </a:r>
                        </a:p>
                      </a:txBody>
                      <a:tcPr>
                        <a:solidFill>
                          <a:schemeClr val="accent3">
                            <a:lumMod val="20000"/>
                            <a:lumOff val="80000"/>
                          </a:schemeClr>
                        </a:solidFill>
                      </a:tcPr>
                    </a:tc>
                    <a:extLst>
                      <a:ext uri="{0D108BD9-81ED-4DB2-BD59-A6C34878D82A}">
                        <a16:rowId xmlns:a16="http://schemas.microsoft.com/office/drawing/2014/main" val="233360776"/>
                      </a:ext>
                    </a:extLst>
                  </a:tr>
                  <a:tr h="370840">
                    <a:tc>
                      <a:txBody>
                        <a:bodyPr/>
                        <a:lstStyle/>
                        <a:p>
                          <a:r>
                            <a:rPr lang="en-US" dirty="0" err="1"/>
                            <a:t>TinyXML</a:t>
                          </a:r>
                          <a:r>
                            <a:rPr lang="en-US" dirty="0"/>
                            <a:t> Debug</a:t>
                          </a:r>
                        </a:p>
                      </a:txBody>
                      <a:tcPr/>
                    </a:tc>
                    <a:tc>
                      <a:txBody>
                        <a:bodyPr/>
                        <a:lstStyle/>
                        <a:p>
                          <a:pPr algn="r"/>
                          <a:r>
                            <a:rPr lang="en-US" dirty="0"/>
                            <a:t>35</a:t>
                          </a:r>
                        </a:p>
                      </a:txBody>
                      <a:tcPr/>
                    </a:tc>
                    <a:tc>
                      <a:txBody>
                        <a:bodyPr/>
                        <a:lstStyle/>
                        <a:p>
                          <a:pPr algn="r"/>
                          <a:r>
                            <a:rPr lang="en-US" dirty="0"/>
                            <a:t>415</a:t>
                          </a:r>
                        </a:p>
                      </a:txBody>
                      <a:tcPr/>
                    </a:tc>
                    <a:tc>
                      <a:txBody>
                        <a:bodyPr/>
                        <a:lstStyle/>
                        <a:p>
                          <a:pPr algn="r"/>
                          <a:r>
                            <a:rPr lang="en-US" dirty="0"/>
                            <a:t>268</a:t>
                          </a:r>
                        </a:p>
                      </a:txBody>
                      <a:tcPr>
                        <a:solidFill>
                          <a:schemeClr val="accent6">
                            <a:lumMod val="20000"/>
                            <a:lumOff val="80000"/>
                          </a:schemeClr>
                        </a:solidFill>
                      </a:tcPr>
                    </a:tc>
                    <a:tc>
                      <a:txBody>
                        <a:bodyPr/>
                        <a:lstStyle/>
                        <a:p>
                          <a:pPr algn="r"/>
                          <a:r>
                            <a:rPr lang="en-US" dirty="0"/>
                            <a:t>64.6%</a:t>
                          </a:r>
                        </a:p>
                      </a:txBody>
                      <a:tcPr>
                        <a:solidFill>
                          <a:schemeClr val="accent6">
                            <a:lumMod val="20000"/>
                            <a:lumOff val="80000"/>
                          </a:schemeClr>
                        </a:solidFill>
                      </a:tcPr>
                    </a:tc>
                    <a:tc>
                      <a:txBody>
                        <a:bodyPr/>
                        <a:lstStyle/>
                        <a:p>
                          <a:pPr algn="r"/>
                          <a:r>
                            <a:rPr lang="en-US" sz="1400" b="0" dirty="0"/>
                            <a:t>69</a:t>
                          </a:r>
                        </a:p>
                      </a:txBody>
                      <a:tcPr>
                        <a:solidFill>
                          <a:schemeClr val="accent3">
                            <a:lumMod val="20000"/>
                            <a:lumOff val="80000"/>
                          </a:schemeClr>
                        </a:solidFill>
                      </a:tcPr>
                    </a:tc>
                    <a:tc>
                      <a:txBody>
                        <a:bodyPr/>
                        <a:lstStyle/>
                        <a:p>
                          <a:pPr algn="r"/>
                          <a:r>
                            <a:rPr lang="en-US" sz="1400" b="0" dirty="0"/>
                            <a:t>16.6%</a:t>
                          </a:r>
                        </a:p>
                      </a:txBody>
                      <a:tcPr>
                        <a:solidFill>
                          <a:schemeClr val="accent3">
                            <a:lumMod val="20000"/>
                            <a:lumOff val="80000"/>
                          </a:schemeClr>
                        </a:solidFill>
                      </a:tcPr>
                    </a:tc>
                    <a:extLst>
                      <a:ext uri="{0D108BD9-81ED-4DB2-BD59-A6C34878D82A}">
                        <a16:rowId xmlns:a16="http://schemas.microsoft.com/office/drawing/2014/main" val="3340617209"/>
                      </a:ext>
                    </a:extLst>
                  </a:tr>
                  <a:tr h="370840">
                    <a:tc>
                      <a:txBody>
                        <a:bodyPr/>
                        <a:lstStyle/>
                        <a:p>
                          <a:r>
                            <a:rPr lang="en-US" dirty="0" err="1"/>
                            <a:t>TinyXML</a:t>
                          </a:r>
                          <a:r>
                            <a:rPr lang="en-US" dirty="0"/>
                            <a:t> Release</a:t>
                          </a:r>
                        </a:p>
                      </a:txBody>
                      <a:tcPr/>
                    </a:tc>
                    <a:tc>
                      <a:txBody>
                        <a:bodyPr/>
                        <a:lstStyle/>
                        <a:p>
                          <a:pPr algn="r"/>
                          <a:r>
                            <a:rPr lang="en-US" dirty="0"/>
                            <a:t>33</a:t>
                          </a:r>
                        </a:p>
                      </a:txBody>
                      <a:tcPr/>
                    </a:tc>
                    <a:tc>
                      <a:txBody>
                        <a:bodyPr/>
                        <a:lstStyle/>
                        <a:p>
                          <a:pPr algn="r"/>
                          <a:r>
                            <a:rPr lang="en-US" dirty="0"/>
                            <a:t>283</a:t>
                          </a:r>
                        </a:p>
                      </a:txBody>
                      <a:tcPr/>
                    </a:tc>
                    <a:tc>
                      <a:txBody>
                        <a:bodyPr/>
                        <a:lstStyle/>
                        <a:p>
                          <a:pPr algn="r"/>
                          <a:r>
                            <a:rPr lang="en-US" dirty="0"/>
                            <a:t>174</a:t>
                          </a:r>
                        </a:p>
                      </a:txBody>
                      <a:tcPr>
                        <a:solidFill>
                          <a:schemeClr val="accent6">
                            <a:lumMod val="20000"/>
                            <a:lumOff val="80000"/>
                          </a:schemeClr>
                        </a:solidFill>
                      </a:tcPr>
                    </a:tc>
                    <a:tc>
                      <a:txBody>
                        <a:bodyPr/>
                        <a:lstStyle/>
                        <a:p>
                          <a:pPr algn="r"/>
                          <a:r>
                            <a:rPr lang="en-US" dirty="0"/>
                            <a:t>61.5%</a:t>
                          </a:r>
                        </a:p>
                      </a:txBody>
                      <a:tcPr>
                        <a:solidFill>
                          <a:schemeClr val="accent6">
                            <a:lumMod val="20000"/>
                            <a:lumOff val="80000"/>
                          </a:schemeClr>
                        </a:solidFill>
                      </a:tcPr>
                    </a:tc>
                    <a:tc>
                      <a:txBody>
                        <a:bodyPr/>
                        <a:lstStyle/>
                        <a:p>
                          <a:pPr algn="r"/>
                          <a:r>
                            <a:rPr lang="en-US" dirty="0"/>
                            <a:t>55</a:t>
                          </a:r>
                        </a:p>
                      </a:txBody>
                      <a:tcPr>
                        <a:solidFill>
                          <a:schemeClr val="accent3">
                            <a:lumMod val="20000"/>
                            <a:lumOff val="80000"/>
                          </a:schemeClr>
                        </a:solidFill>
                      </a:tcPr>
                    </a:tc>
                    <a:tc>
                      <a:txBody>
                        <a:bodyPr/>
                        <a:lstStyle/>
                        <a:p>
                          <a:pPr algn="r"/>
                          <a:r>
                            <a:rPr lang="en-US" dirty="0"/>
                            <a:t>19.4%</a:t>
                          </a:r>
                        </a:p>
                      </a:txBody>
                      <a:tcPr>
                        <a:solidFill>
                          <a:schemeClr val="accent3">
                            <a:lumMod val="20000"/>
                            <a:lumOff val="80000"/>
                          </a:schemeClr>
                        </a:solidFill>
                      </a:tcPr>
                    </a:tc>
                    <a:extLst>
                      <a:ext uri="{0D108BD9-81ED-4DB2-BD59-A6C34878D82A}">
                        <a16:rowId xmlns:a16="http://schemas.microsoft.com/office/drawing/2014/main" val="3711443454"/>
                      </a:ext>
                    </a:extLst>
                  </a:tr>
                </a:tbl>
              </a:graphicData>
            </a:graphic>
          </p:graphicFrame>
        </mc:Choice>
        <mc:Fallback xmlns="">
          <p:graphicFrame>
            <p:nvGraphicFramePr>
              <p:cNvPr id="4" name="Table 3">
                <a:extLst>
                  <a:ext uri="{FF2B5EF4-FFF2-40B4-BE49-F238E27FC236}">
                    <a16:creationId xmlns:a16="http://schemas.microsoft.com/office/drawing/2014/main" id="{1EB60D74-85D1-4957-B22B-8862DEFD6266}"/>
                  </a:ext>
                </a:extLst>
              </p:cNvPr>
              <p:cNvGraphicFramePr>
                <a:graphicFrameLocks noGrp="1"/>
              </p:cNvGraphicFramePr>
              <p:nvPr>
                <p:extLst>
                  <p:ext uri="{D42A27DB-BD31-4B8C-83A1-F6EECF244321}">
                    <p14:modId xmlns:p14="http://schemas.microsoft.com/office/powerpoint/2010/main" val="2564752762"/>
                  </p:ext>
                </p:extLst>
              </p:nvPr>
            </p:nvGraphicFramePr>
            <p:xfrm>
              <a:off x="0" y="667753"/>
              <a:ext cx="9143998" cy="3972560"/>
            </p:xfrm>
            <a:graphic>
              <a:graphicData uri="http://schemas.openxmlformats.org/drawingml/2006/table">
                <a:tbl>
                  <a:tblPr firstRow="1" firstCol="1" bandRow="1">
                    <a:tableStyleId>{5C22544A-7EE6-4342-B048-85BDC9FD1C3A}</a:tableStyleId>
                  </a:tblPr>
                  <a:tblGrid>
                    <a:gridCol w="1563334">
                      <a:extLst>
                        <a:ext uri="{9D8B030D-6E8A-4147-A177-3AD203B41FA5}">
                          <a16:colId xmlns:a16="http://schemas.microsoft.com/office/drawing/2014/main" val="2751857621"/>
                        </a:ext>
                      </a:extLst>
                    </a:gridCol>
                    <a:gridCol w="975697">
                      <a:extLst>
                        <a:ext uri="{9D8B030D-6E8A-4147-A177-3AD203B41FA5}">
                          <a16:colId xmlns:a16="http://schemas.microsoft.com/office/drawing/2014/main" val="513518602"/>
                        </a:ext>
                      </a:extLst>
                    </a:gridCol>
                    <a:gridCol w="1526903">
                      <a:extLst>
                        <a:ext uri="{9D8B030D-6E8A-4147-A177-3AD203B41FA5}">
                          <a16:colId xmlns:a16="http://schemas.microsoft.com/office/drawing/2014/main" val="1528187147"/>
                        </a:ext>
                      </a:extLst>
                    </a:gridCol>
                    <a:gridCol w="1269516">
                      <a:extLst>
                        <a:ext uri="{9D8B030D-6E8A-4147-A177-3AD203B41FA5}">
                          <a16:colId xmlns:a16="http://schemas.microsoft.com/office/drawing/2014/main" val="1544467785"/>
                        </a:ext>
                      </a:extLst>
                    </a:gridCol>
                    <a:gridCol w="1269516">
                      <a:extLst>
                        <a:ext uri="{9D8B030D-6E8A-4147-A177-3AD203B41FA5}">
                          <a16:colId xmlns:a16="http://schemas.microsoft.com/office/drawing/2014/main" val="2987246629"/>
                        </a:ext>
                      </a:extLst>
                    </a:gridCol>
                    <a:gridCol w="1269516">
                      <a:extLst>
                        <a:ext uri="{9D8B030D-6E8A-4147-A177-3AD203B41FA5}">
                          <a16:colId xmlns:a16="http://schemas.microsoft.com/office/drawing/2014/main" val="2144733316"/>
                        </a:ext>
                      </a:extLst>
                    </a:gridCol>
                    <a:gridCol w="1269516">
                      <a:extLst>
                        <a:ext uri="{9D8B030D-6E8A-4147-A177-3AD203B41FA5}">
                          <a16:colId xmlns:a16="http://schemas.microsoft.com/office/drawing/2014/main" val="2301715959"/>
                        </a:ext>
                      </a:extLst>
                    </a:gridCol>
                  </a:tblGrid>
                  <a:tr h="502920">
                    <a:tc>
                      <a:txBody>
                        <a:bodyPr/>
                        <a:lstStyle/>
                        <a:p>
                          <a:r>
                            <a:rPr lang="en-US" dirty="0"/>
                            <a:t>Program</a:t>
                          </a:r>
                        </a:p>
                      </a:txBody>
                      <a:tcPr/>
                    </a:tc>
                    <a:tc>
                      <a:txBody>
                        <a:bodyPr/>
                        <a:lstStyle/>
                        <a:p>
                          <a:pPr algn="r"/>
                          <a:r>
                            <a:rPr lang="en-US" dirty="0"/>
                            <a:t># Class</a:t>
                          </a:r>
                        </a:p>
                      </a:txBody>
                      <a:tcPr/>
                    </a:tc>
                    <a:tc>
                      <a:txBody>
                        <a:bodyPr/>
                        <a:lstStyle/>
                        <a:p>
                          <a:pPr algn="r"/>
                          <a:r>
                            <a:rPr lang="en-US" dirty="0"/>
                            <a:t>#  Method</a:t>
                          </a:r>
                        </a:p>
                      </a:txBody>
                      <a:tcPr/>
                    </a:tc>
                    <a:tc>
                      <a:txBody>
                        <a:bodyPr/>
                        <a:lstStyle/>
                        <a:p>
                          <a:pPr algn="r"/>
                          <a:r>
                            <a:rPr lang="en-US" dirty="0" err="1"/>
                            <a:t>ObjDigger</a:t>
                          </a:r>
                          <a:endParaRPr lang="en-US" dirty="0"/>
                        </a:p>
                        <a:p>
                          <a:pPr algn="r"/>
                          <a:r>
                            <a:rPr lang="en-US" dirty="0"/>
                            <a:t>Edits</a:t>
                          </a:r>
                        </a:p>
                      </a:txBody>
                      <a:tcPr>
                        <a:solidFill>
                          <a:schemeClr val="accent1">
                            <a:lumMod val="60000"/>
                            <a:lumOff val="40000"/>
                          </a:schemeClr>
                        </a:solidFill>
                      </a:tcPr>
                    </a:tc>
                    <a:tc>
                      <a:txBody>
                        <a:bodyPr/>
                        <a:lstStyle/>
                        <a:p>
                          <a:pPr algn="r"/>
                          <a:r>
                            <a:rPr lang="en-US" dirty="0" err="1"/>
                            <a:t>ObjDigger</a:t>
                          </a:r>
                          <a:r>
                            <a:rPr lang="en-US" dirty="0"/>
                            <a:t> Edits (%)</a:t>
                          </a:r>
                        </a:p>
                      </a:txBody>
                      <a:tcPr>
                        <a:solidFill>
                          <a:schemeClr val="accent1">
                            <a:lumMod val="60000"/>
                            <a:lumOff val="40000"/>
                          </a:schemeClr>
                        </a:solidFill>
                      </a:tcPr>
                    </a:tc>
                    <a:tc>
                      <a:txBody>
                        <a:bodyPr/>
                        <a:lstStyle/>
                        <a:p>
                          <a:pPr algn="r"/>
                          <a:r>
                            <a:rPr lang="en-US" dirty="0" err="1"/>
                            <a:t>OOAnalyzer</a:t>
                          </a:r>
                          <a:r>
                            <a:rPr lang="en-US" dirty="0"/>
                            <a:t> Edits</a:t>
                          </a:r>
                        </a:p>
                      </a:txBody>
                      <a:tcPr/>
                    </a:tc>
                    <a:tc>
                      <a:txBody>
                        <a:bodyPr/>
                        <a:lstStyle/>
                        <a:p>
                          <a:pPr algn="r"/>
                          <a:r>
                            <a:rPr lang="en-US" dirty="0" err="1"/>
                            <a:t>OOAnalyzer</a:t>
                          </a:r>
                          <a:r>
                            <a:rPr lang="en-US" dirty="0"/>
                            <a:t> Edits (%)</a:t>
                          </a:r>
                        </a:p>
                      </a:txBody>
                      <a:tcPr/>
                    </a:tc>
                    <a:extLst>
                      <a:ext uri="{0D108BD9-81ED-4DB2-BD59-A6C34878D82A}">
                        <a16:rowId xmlns:a16="http://schemas.microsoft.com/office/drawing/2014/main" val="3819842049"/>
                      </a:ext>
                    </a:extLst>
                  </a:tr>
                  <a:tr h="370840">
                    <a:tc>
                      <a:txBody>
                        <a:bodyPr/>
                        <a:lstStyle/>
                        <a:p>
                          <a:r>
                            <a:rPr lang="en-US" dirty="0"/>
                            <a:t>Firefox.exe</a:t>
                          </a:r>
                        </a:p>
                      </a:txBody>
                      <a:tcPr/>
                    </a:tc>
                    <a:tc>
                      <a:txBody>
                        <a:bodyPr/>
                        <a:lstStyle/>
                        <a:p>
                          <a:pPr algn="r"/>
                          <a:r>
                            <a:rPr lang="en-US" dirty="0"/>
                            <a:t>141</a:t>
                          </a:r>
                        </a:p>
                      </a:txBody>
                      <a:tcPr/>
                    </a:tc>
                    <a:tc>
                      <a:txBody>
                        <a:bodyPr/>
                        <a:lstStyle/>
                        <a:p>
                          <a:pPr algn="r"/>
                          <a:r>
                            <a:rPr lang="en-US" dirty="0"/>
                            <a:t>638</a:t>
                          </a:r>
                        </a:p>
                      </a:txBody>
                      <a:tcPr/>
                    </a:tc>
                    <a:tc>
                      <a:txBody>
                        <a:bodyPr/>
                        <a:lstStyle/>
                        <a:p>
                          <a:pPr algn="r"/>
                          <a:r>
                            <a:rPr lang="en-US" dirty="0"/>
                            <a:t>507</a:t>
                          </a:r>
                        </a:p>
                      </a:txBody>
                      <a:tcPr>
                        <a:solidFill>
                          <a:schemeClr val="accent6">
                            <a:lumMod val="20000"/>
                            <a:lumOff val="80000"/>
                          </a:schemeClr>
                        </a:solidFill>
                      </a:tcPr>
                    </a:tc>
                    <a:tc>
                      <a:txBody>
                        <a:bodyPr/>
                        <a:lstStyle/>
                        <a:p>
                          <a:pPr algn="r"/>
                          <a:r>
                            <a:rPr lang="en-US" dirty="0"/>
                            <a:t>79.5%</a:t>
                          </a:r>
                        </a:p>
                      </a:txBody>
                      <a:tcPr>
                        <a:solidFill>
                          <a:schemeClr val="accent6">
                            <a:lumMod val="20000"/>
                            <a:lumOff val="80000"/>
                          </a:schemeClr>
                        </a:solidFill>
                      </a:tcPr>
                    </a:tc>
                    <a:tc>
                      <a:txBody>
                        <a:bodyPr/>
                        <a:lstStyle/>
                        <a:p>
                          <a:pPr algn="r"/>
                          <a:r>
                            <a:rPr lang="en-US" sz="1800" b="1" dirty="0"/>
                            <a:t>212</a:t>
                          </a:r>
                        </a:p>
                      </a:txBody>
                      <a:tcPr>
                        <a:solidFill>
                          <a:schemeClr val="accent3">
                            <a:lumMod val="20000"/>
                            <a:lumOff val="80000"/>
                          </a:schemeClr>
                        </a:solidFill>
                      </a:tcPr>
                    </a:tc>
                    <a:tc>
                      <a:txBody>
                        <a:bodyPr/>
                        <a:lstStyle/>
                        <a:p>
                          <a:pPr algn="r"/>
                          <a:r>
                            <a:rPr lang="en-US" sz="1800" b="1" dirty="0"/>
                            <a:t>33.2%</a:t>
                          </a:r>
                        </a:p>
                      </a:txBody>
                      <a:tcPr>
                        <a:solidFill>
                          <a:schemeClr val="accent3">
                            <a:lumMod val="20000"/>
                            <a:lumOff val="80000"/>
                          </a:schemeClr>
                        </a:solidFill>
                      </a:tcPr>
                    </a:tc>
                    <a:extLst>
                      <a:ext uri="{0D108BD9-81ED-4DB2-BD59-A6C34878D82A}">
                        <a16:rowId xmlns:a16="http://schemas.microsoft.com/office/drawing/2014/main" val="1892679248"/>
                      </a:ext>
                    </a:extLst>
                  </a:tr>
                  <a:tr h="370840">
                    <a:tc>
                      <a:txBody>
                        <a:bodyPr/>
                        <a:lstStyle/>
                        <a:p>
                          <a:r>
                            <a:rPr lang="en-US" dirty="0"/>
                            <a:t>Log4cpp Debug</a:t>
                          </a:r>
                        </a:p>
                      </a:txBody>
                      <a:tcPr/>
                    </a:tc>
                    <a:tc>
                      <a:txBody>
                        <a:bodyPr/>
                        <a:lstStyle/>
                        <a:p>
                          <a:pPr algn="r"/>
                          <a:r>
                            <a:rPr lang="en-US" dirty="0"/>
                            <a:t>139</a:t>
                          </a:r>
                        </a:p>
                      </a:txBody>
                      <a:tcPr/>
                    </a:tc>
                    <a:tc>
                      <a:txBody>
                        <a:bodyPr/>
                        <a:lstStyle/>
                        <a:p>
                          <a:pPr algn="r"/>
                          <a:r>
                            <a:rPr lang="en-US" dirty="0"/>
                            <a:t>893</a:t>
                          </a:r>
                        </a:p>
                      </a:txBody>
                      <a:tcPr/>
                    </a:tc>
                    <a:tc>
                      <a:txBody>
                        <a:bodyPr/>
                        <a:lstStyle/>
                        <a:p>
                          <a:pPr algn="r"/>
                          <a:r>
                            <a:rPr lang="en-US" dirty="0"/>
                            <a:t>829</a:t>
                          </a:r>
                        </a:p>
                      </a:txBody>
                      <a:tcPr>
                        <a:solidFill>
                          <a:schemeClr val="accent6">
                            <a:lumMod val="20000"/>
                            <a:lumOff val="80000"/>
                          </a:schemeClr>
                        </a:solidFill>
                      </a:tcPr>
                    </a:tc>
                    <a:tc>
                      <a:txBody>
                        <a:bodyPr/>
                        <a:lstStyle/>
                        <a:p>
                          <a:pPr algn="r"/>
                          <a:r>
                            <a:rPr lang="en-US" dirty="0"/>
                            <a:t>92.8%</a:t>
                          </a:r>
                        </a:p>
                      </a:txBody>
                      <a:tcPr>
                        <a:solidFill>
                          <a:schemeClr val="accent6">
                            <a:lumMod val="20000"/>
                            <a:lumOff val="80000"/>
                          </a:schemeClr>
                        </a:solidFill>
                      </a:tcPr>
                    </a:tc>
                    <a:tc>
                      <a:txBody>
                        <a:bodyPr/>
                        <a:lstStyle/>
                        <a:p>
                          <a:pPr algn="r"/>
                          <a:r>
                            <a:rPr lang="en-US" dirty="0"/>
                            <a:t>239</a:t>
                          </a:r>
                        </a:p>
                      </a:txBody>
                      <a:tcPr>
                        <a:solidFill>
                          <a:schemeClr val="accent3">
                            <a:lumMod val="20000"/>
                            <a:lumOff val="80000"/>
                          </a:schemeClr>
                        </a:solidFill>
                      </a:tcPr>
                    </a:tc>
                    <a:tc>
                      <a:txBody>
                        <a:bodyPr/>
                        <a:lstStyle/>
                        <a:p>
                          <a:pPr algn="r"/>
                          <a:r>
                            <a:rPr lang="en-US" dirty="0"/>
                            <a:t>26.8%</a:t>
                          </a:r>
                        </a:p>
                      </a:txBody>
                      <a:tcPr>
                        <a:solidFill>
                          <a:schemeClr val="accent3">
                            <a:lumMod val="20000"/>
                            <a:lumOff val="80000"/>
                          </a:schemeClr>
                        </a:solidFill>
                      </a:tcPr>
                    </a:tc>
                    <a:extLst>
                      <a:ext uri="{0D108BD9-81ED-4DB2-BD59-A6C34878D82A}">
                        <a16:rowId xmlns:a16="http://schemas.microsoft.com/office/drawing/2014/main" val="661666085"/>
                      </a:ext>
                    </a:extLst>
                  </a:tr>
                  <a:tr h="370840">
                    <a:tc>
                      <a:txBody>
                        <a:bodyPr/>
                        <a:lstStyle/>
                        <a:p>
                          <a:r>
                            <a:rPr lang="en-US" dirty="0"/>
                            <a:t>Log4cpp Release</a:t>
                          </a:r>
                        </a:p>
                      </a:txBody>
                      <a:tcPr/>
                    </a:tc>
                    <a:tc>
                      <a:txBody>
                        <a:bodyPr/>
                        <a:lstStyle/>
                        <a:p>
                          <a:pPr algn="r"/>
                          <a:r>
                            <a:rPr lang="en-US" dirty="0"/>
                            <a:t>76</a:t>
                          </a:r>
                        </a:p>
                      </a:txBody>
                      <a:tcPr/>
                    </a:tc>
                    <a:tc>
                      <a:txBody>
                        <a:bodyPr/>
                        <a:lstStyle/>
                        <a:p>
                          <a:pPr algn="r"/>
                          <a:r>
                            <a:rPr lang="en-US" dirty="0"/>
                            <a:t>378</a:t>
                          </a:r>
                        </a:p>
                      </a:txBody>
                      <a:tcPr/>
                    </a:tc>
                    <a:tc>
                      <a:txBody>
                        <a:bodyPr/>
                        <a:lstStyle/>
                        <a:p>
                          <a:pPr algn="r"/>
                          <a:r>
                            <a:rPr lang="en-US" dirty="0"/>
                            <a:t>272</a:t>
                          </a:r>
                        </a:p>
                      </a:txBody>
                      <a:tcPr>
                        <a:solidFill>
                          <a:schemeClr val="accent6">
                            <a:lumMod val="20000"/>
                            <a:lumOff val="80000"/>
                          </a:schemeClr>
                        </a:solidFill>
                      </a:tcPr>
                    </a:tc>
                    <a:tc>
                      <a:txBody>
                        <a:bodyPr/>
                        <a:lstStyle/>
                        <a:p>
                          <a:pPr algn="r"/>
                          <a:r>
                            <a:rPr lang="en-US" dirty="0"/>
                            <a:t>72.0%</a:t>
                          </a:r>
                        </a:p>
                      </a:txBody>
                      <a:tcPr>
                        <a:solidFill>
                          <a:schemeClr val="accent6">
                            <a:lumMod val="20000"/>
                            <a:lumOff val="80000"/>
                          </a:schemeClr>
                        </a:solidFill>
                      </a:tcPr>
                    </a:tc>
                    <a:tc>
                      <a:txBody>
                        <a:bodyPr/>
                        <a:lstStyle/>
                        <a:p>
                          <a:pPr algn="r"/>
                          <a:r>
                            <a:rPr lang="en-US" dirty="0"/>
                            <a:t>75</a:t>
                          </a:r>
                        </a:p>
                      </a:txBody>
                      <a:tcPr>
                        <a:solidFill>
                          <a:schemeClr val="accent3">
                            <a:lumMod val="20000"/>
                            <a:lumOff val="80000"/>
                          </a:schemeClr>
                        </a:solidFill>
                      </a:tcPr>
                    </a:tc>
                    <a:tc>
                      <a:txBody>
                        <a:bodyPr/>
                        <a:lstStyle/>
                        <a:p>
                          <a:pPr algn="r"/>
                          <a:r>
                            <a:rPr lang="en-US" dirty="0"/>
                            <a:t>19.8%</a:t>
                          </a:r>
                        </a:p>
                      </a:txBody>
                      <a:tcPr>
                        <a:solidFill>
                          <a:schemeClr val="accent3">
                            <a:lumMod val="20000"/>
                            <a:lumOff val="80000"/>
                          </a:schemeClr>
                        </a:solidFill>
                      </a:tcPr>
                    </a:tc>
                    <a:extLst>
                      <a:ext uri="{0D108BD9-81ED-4DB2-BD59-A6C34878D82A}">
                        <a16:rowId xmlns:a16="http://schemas.microsoft.com/office/drawing/2014/main" val="2568337720"/>
                      </a:ext>
                    </a:extLst>
                  </a:tr>
                  <a:tr h="370840">
                    <a:tc>
                      <a:txBody>
                        <a:bodyPr/>
                        <a:lstStyle/>
                        <a:p>
                          <a:r>
                            <a:rPr lang="en-US" dirty="0" err="1"/>
                            <a:t>muParser</a:t>
                          </a:r>
                          <a:r>
                            <a:rPr lang="en-US" dirty="0"/>
                            <a:t> Debug</a:t>
                          </a:r>
                        </a:p>
                      </a:txBody>
                      <a:tcPr/>
                    </a:tc>
                    <a:tc>
                      <a:txBody>
                        <a:bodyPr/>
                        <a:lstStyle/>
                        <a:p>
                          <a:pPr algn="r"/>
                          <a:r>
                            <a:rPr lang="en-US" dirty="0"/>
                            <a:t>180</a:t>
                          </a:r>
                        </a:p>
                      </a:txBody>
                      <a:tcPr/>
                    </a:tc>
                    <a:tc>
                      <a:txBody>
                        <a:bodyPr/>
                        <a:lstStyle/>
                        <a:p>
                          <a:pPr algn="r"/>
                          <a:r>
                            <a:rPr lang="en-US" dirty="0"/>
                            <a:t>1437</a:t>
                          </a:r>
                        </a:p>
                      </a:txBody>
                      <a:tcPr/>
                    </a:tc>
                    <a:tc>
                      <a:txBody>
                        <a:bodyPr/>
                        <a:lstStyle/>
                        <a:p>
                          <a:pPr algn="r"/>
                          <a:r>
                            <a:rPr lang="en-US" dirty="0"/>
                            <a:t>1361</a:t>
                          </a:r>
                        </a:p>
                      </a:txBody>
                      <a:tcPr>
                        <a:solidFill>
                          <a:schemeClr val="accent6">
                            <a:lumMod val="20000"/>
                            <a:lumOff val="80000"/>
                          </a:schemeClr>
                        </a:solidFill>
                      </a:tcPr>
                    </a:tc>
                    <a:tc>
                      <a:txBody>
                        <a:bodyPr/>
                        <a:lstStyle/>
                        <a:p>
                          <a:pPr algn="r"/>
                          <a:r>
                            <a:rPr lang="en-US" dirty="0"/>
                            <a:t>94.7%</a:t>
                          </a:r>
                        </a:p>
                      </a:txBody>
                      <a:tcPr>
                        <a:solidFill>
                          <a:schemeClr val="accent6">
                            <a:lumMod val="20000"/>
                            <a:lumOff val="80000"/>
                          </a:schemeClr>
                        </a:solidFill>
                      </a:tcPr>
                    </a:tc>
                    <a:tc>
                      <a:txBody>
                        <a:bodyPr/>
                        <a:lstStyle/>
                        <a:p>
                          <a:pPr algn="r"/>
                          <a:r>
                            <a:rPr lang="en-US" dirty="0"/>
                            <a:t>483</a:t>
                          </a:r>
                        </a:p>
                      </a:txBody>
                      <a:tcPr>
                        <a:solidFill>
                          <a:schemeClr val="accent3">
                            <a:lumMod val="20000"/>
                            <a:lumOff val="80000"/>
                          </a:schemeClr>
                        </a:solidFill>
                      </a:tcPr>
                    </a:tc>
                    <a:tc>
                      <a:txBody>
                        <a:bodyPr/>
                        <a:lstStyle/>
                        <a:p>
                          <a:pPr algn="r"/>
                          <a:r>
                            <a:rPr lang="en-US" dirty="0"/>
                            <a:t>33.6%</a:t>
                          </a:r>
                        </a:p>
                      </a:txBody>
                      <a:tcPr>
                        <a:solidFill>
                          <a:schemeClr val="accent3">
                            <a:lumMod val="20000"/>
                            <a:lumOff val="80000"/>
                          </a:schemeClr>
                        </a:solidFill>
                      </a:tcPr>
                    </a:tc>
                    <a:extLst>
                      <a:ext uri="{0D108BD9-81ED-4DB2-BD59-A6C34878D82A}">
                        <a16:rowId xmlns:a16="http://schemas.microsoft.com/office/drawing/2014/main" val="3438676496"/>
                      </a:ext>
                    </a:extLst>
                  </a:tr>
                  <a:tr h="370840">
                    <a:tc>
                      <a:txBody>
                        <a:bodyPr/>
                        <a:lstStyle/>
                        <a:p>
                          <a:r>
                            <a:rPr lang="en-US" dirty="0" err="1"/>
                            <a:t>muParser</a:t>
                          </a:r>
                          <a:r>
                            <a:rPr lang="en-US" dirty="0"/>
                            <a:t> Release</a:t>
                          </a:r>
                        </a:p>
                      </a:txBody>
                      <a:tcPr/>
                    </a:tc>
                    <a:tc>
                      <a:txBody>
                        <a:bodyPr/>
                        <a:lstStyle/>
                        <a:p>
                          <a:pPr algn="r"/>
                          <a:r>
                            <a:rPr lang="en-US" dirty="0"/>
                            <a:t>94</a:t>
                          </a:r>
                        </a:p>
                      </a:txBody>
                      <a:tcPr/>
                    </a:tc>
                    <a:tc>
                      <a:txBody>
                        <a:bodyPr/>
                        <a:lstStyle/>
                        <a:p>
                          <a:pPr algn="r"/>
                          <a:r>
                            <a:rPr lang="en-US" dirty="0"/>
                            <a:t>598</a:t>
                          </a:r>
                        </a:p>
                      </a:txBody>
                      <a:tcPr/>
                    </a:tc>
                    <a:tc>
                      <a:txBody>
                        <a:bodyPr/>
                        <a:lstStyle/>
                        <a:p>
                          <a:pPr algn="r"/>
                          <a:r>
                            <a:rPr lang="en-US" dirty="0"/>
                            <a:t>369</a:t>
                          </a:r>
                        </a:p>
                      </a:txBody>
                      <a:tcPr>
                        <a:solidFill>
                          <a:schemeClr val="accent6">
                            <a:lumMod val="20000"/>
                            <a:lumOff val="80000"/>
                          </a:schemeClr>
                        </a:solidFill>
                      </a:tcPr>
                    </a:tc>
                    <a:tc>
                      <a:txBody>
                        <a:bodyPr/>
                        <a:lstStyle/>
                        <a:p>
                          <a:pPr algn="r"/>
                          <a:r>
                            <a:rPr lang="en-US" dirty="0"/>
                            <a:t>61.7%</a:t>
                          </a:r>
                        </a:p>
                      </a:txBody>
                      <a:tcPr>
                        <a:solidFill>
                          <a:schemeClr val="accent6">
                            <a:lumMod val="20000"/>
                            <a:lumOff val="80000"/>
                          </a:schemeClr>
                        </a:solidFill>
                      </a:tcPr>
                    </a:tc>
                    <a:tc>
                      <a:txBody>
                        <a:bodyPr/>
                        <a:lstStyle/>
                        <a:p>
                          <a:pPr algn="r"/>
                          <a:r>
                            <a:rPr lang="en-US" dirty="0"/>
                            <a:t>183</a:t>
                          </a:r>
                        </a:p>
                      </a:txBody>
                      <a:tcPr>
                        <a:solidFill>
                          <a:schemeClr val="accent3">
                            <a:lumMod val="20000"/>
                            <a:lumOff val="80000"/>
                          </a:schemeClr>
                        </a:solidFill>
                      </a:tcPr>
                    </a:tc>
                    <a:tc>
                      <a:txBody>
                        <a:bodyPr/>
                        <a:lstStyle/>
                        <a:p>
                          <a:pPr algn="r"/>
                          <a:r>
                            <a:rPr lang="en-US" dirty="0"/>
                            <a:t>30.6%</a:t>
                          </a:r>
                        </a:p>
                      </a:txBody>
                      <a:tcPr>
                        <a:solidFill>
                          <a:schemeClr val="accent3">
                            <a:lumMod val="20000"/>
                            <a:lumOff val="80000"/>
                          </a:schemeClr>
                        </a:solidFill>
                      </a:tcPr>
                    </a:tc>
                    <a:extLst>
                      <a:ext uri="{0D108BD9-81ED-4DB2-BD59-A6C34878D82A}">
                        <a16:rowId xmlns:a16="http://schemas.microsoft.com/office/drawing/2014/main" val="2808478860"/>
                      </a:ext>
                    </a:extLst>
                  </a:tr>
                  <a:tr h="502920">
                    <a:tc>
                      <a:txBody>
                        <a:bodyPr/>
                        <a:lstStyle/>
                        <a:p>
                          <a:r>
                            <a:rPr lang="en-US" dirty="0"/>
                            <a:t>MySQL cfg_editor.dll</a:t>
                          </a:r>
                        </a:p>
                      </a:txBody>
                      <a:tcPr/>
                    </a:tc>
                    <a:tc>
                      <a:txBody>
                        <a:bodyPr/>
                        <a:lstStyle/>
                        <a:p>
                          <a:pPr algn="r"/>
                          <a:r>
                            <a:rPr lang="en-US" dirty="0"/>
                            <a:t>190</a:t>
                          </a:r>
                        </a:p>
                      </a:txBody>
                      <a:tcPr/>
                    </a:tc>
                    <a:tc>
                      <a:txBody>
                        <a:bodyPr/>
                        <a:lstStyle/>
                        <a:p>
                          <a:pPr algn="r"/>
                          <a:r>
                            <a:rPr lang="en-US" dirty="0"/>
                            <a:t>1266</a:t>
                          </a:r>
                        </a:p>
                      </a:txBody>
                      <a:tcPr/>
                    </a:tc>
                    <a:tc>
                      <a:txBody>
                        <a:bodyPr/>
                        <a:lstStyle/>
                        <a:p>
                          <a:endParaRPr lang="en-US"/>
                        </a:p>
                      </a:txBody>
                      <a:tcPr>
                        <a:blipFill>
                          <a:blip r:embed="rId2"/>
                          <a:stretch>
                            <a:fillRect l="-321635" t="-467470" r="-302885" b="-222892"/>
                          </a:stretch>
                        </a:blipFill>
                      </a:tcPr>
                    </a:tc>
                    <a:tc>
                      <a:txBody>
                        <a:bodyPr/>
                        <a:lstStyle/>
                        <a:p>
                          <a:endParaRPr lang="en-US"/>
                        </a:p>
                      </a:txBody>
                      <a:tcPr>
                        <a:blipFill>
                          <a:blip r:embed="rId2"/>
                          <a:stretch>
                            <a:fillRect l="-421635" t="-467470" r="-202885" b="-222892"/>
                          </a:stretch>
                        </a:blipFill>
                      </a:tcPr>
                    </a:tc>
                    <a:tc>
                      <a:txBody>
                        <a:bodyPr/>
                        <a:lstStyle/>
                        <a:p>
                          <a:pPr algn="r"/>
                          <a:r>
                            <a:rPr lang="en-US" dirty="0"/>
                            <a:t>391</a:t>
                          </a:r>
                        </a:p>
                      </a:txBody>
                      <a:tcPr>
                        <a:solidFill>
                          <a:schemeClr val="accent3">
                            <a:lumMod val="20000"/>
                            <a:lumOff val="80000"/>
                          </a:schemeClr>
                        </a:solidFill>
                      </a:tcPr>
                    </a:tc>
                    <a:tc>
                      <a:txBody>
                        <a:bodyPr/>
                        <a:lstStyle/>
                        <a:p>
                          <a:pPr algn="r"/>
                          <a:r>
                            <a:rPr lang="en-US" dirty="0"/>
                            <a:t>30.9%</a:t>
                          </a:r>
                        </a:p>
                      </a:txBody>
                      <a:tcPr>
                        <a:solidFill>
                          <a:schemeClr val="accent3">
                            <a:lumMod val="20000"/>
                            <a:lumOff val="80000"/>
                          </a:schemeClr>
                        </a:solidFill>
                      </a:tcPr>
                    </a:tc>
                    <a:extLst>
                      <a:ext uri="{0D108BD9-81ED-4DB2-BD59-A6C34878D82A}">
                        <a16:rowId xmlns:a16="http://schemas.microsoft.com/office/drawing/2014/main" val="2426278196"/>
                      </a:ext>
                    </a:extLst>
                  </a:tr>
                  <a:tr h="370840">
                    <a:tc>
                      <a:txBody>
                        <a:bodyPr/>
                        <a:lstStyle/>
                        <a:p>
                          <a:r>
                            <a:rPr lang="en-US" dirty="0"/>
                            <a:t>MySQL mysql.exe</a:t>
                          </a:r>
                        </a:p>
                      </a:txBody>
                      <a:tcPr/>
                    </a:tc>
                    <a:tc>
                      <a:txBody>
                        <a:bodyPr/>
                        <a:lstStyle/>
                        <a:p>
                          <a:pPr algn="r"/>
                          <a:r>
                            <a:rPr lang="en-US" dirty="0"/>
                            <a:t>202</a:t>
                          </a:r>
                        </a:p>
                      </a:txBody>
                      <a:tcPr/>
                    </a:tc>
                    <a:tc>
                      <a:txBody>
                        <a:bodyPr/>
                        <a:lstStyle/>
                        <a:p>
                          <a:pPr algn="r"/>
                          <a:r>
                            <a:rPr lang="en-US" dirty="0"/>
                            <a:t>1395</a:t>
                          </a:r>
                        </a:p>
                      </a:txBody>
                      <a:tcPr/>
                    </a:tc>
                    <a:tc>
                      <a:txBody>
                        <a:bodyPr/>
                        <a:lstStyle/>
                        <a:p>
                          <a:endParaRPr lang="en-US"/>
                        </a:p>
                      </a:txBody>
                      <a:tcPr>
                        <a:blipFill>
                          <a:blip r:embed="rId2"/>
                          <a:stretch>
                            <a:fillRect l="-321635" t="-772131" r="-302885" b="-203279"/>
                          </a:stretch>
                        </a:blipFill>
                      </a:tcPr>
                    </a:tc>
                    <a:tc>
                      <a:txBody>
                        <a:bodyPr/>
                        <a:lstStyle/>
                        <a:p>
                          <a:endParaRPr lang="en-US"/>
                        </a:p>
                      </a:txBody>
                      <a:tcPr>
                        <a:blipFill>
                          <a:blip r:embed="rId2"/>
                          <a:stretch>
                            <a:fillRect l="-421635" t="-772131" r="-202885" b="-203279"/>
                          </a:stretch>
                        </a:blipFill>
                      </a:tcPr>
                    </a:tc>
                    <a:tc>
                      <a:txBody>
                        <a:bodyPr/>
                        <a:lstStyle/>
                        <a:p>
                          <a:pPr algn="r"/>
                          <a:r>
                            <a:rPr lang="en-US" sz="1800" b="1" dirty="0"/>
                            <a:t>439</a:t>
                          </a:r>
                        </a:p>
                      </a:txBody>
                      <a:tcPr>
                        <a:solidFill>
                          <a:schemeClr val="accent3">
                            <a:lumMod val="20000"/>
                            <a:lumOff val="80000"/>
                          </a:schemeClr>
                        </a:solidFill>
                      </a:tcPr>
                    </a:tc>
                    <a:tc>
                      <a:txBody>
                        <a:bodyPr/>
                        <a:lstStyle/>
                        <a:p>
                          <a:pPr algn="r"/>
                          <a:r>
                            <a:rPr lang="en-US" sz="1800" b="1" dirty="0"/>
                            <a:t>31.5%</a:t>
                          </a:r>
                        </a:p>
                      </a:txBody>
                      <a:tcPr>
                        <a:solidFill>
                          <a:schemeClr val="accent3">
                            <a:lumMod val="20000"/>
                            <a:lumOff val="80000"/>
                          </a:schemeClr>
                        </a:solidFill>
                      </a:tcPr>
                    </a:tc>
                    <a:extLst>
                      <a:ext uri="{0D108BD9-81ED-4DB2-BD59-A6C34878D82A}">
                        <a16:rowId xmlns:a16="http://schemas.microsoft.com/office/drawing/2014/main" val="233360776"/>
                      </a:ext>
                    </a:extLst>
                  </a:tr>
                  <a:tr h="370840">
                    <a:tc>
                      <a:txBody>
                        <a:bodyPr/>
                        <a:lstStyle/>
                        <a:p>
                          <a:r>
                            <a:rPr lang="en-US" dirty="0" err="1"/>
                            <a:t>TinyXML</a:t>
                          </a:r>
                          <a:r>
                            <a:rPr lang="en-US" dirty="0"/>
                            <a:t> Debug</a:t>
                          </a:r>
                        </a:p>
                      </a:txBody>
                      <a:tcPr/>
                    </a:tc>
                    <a:tc>
                      <a:txBody>
                        <a:bodyPr/>
                        <a:lstStyle/>
                        <a:p>
                          <a:pPr algn="r"/>
                          <a:r>
                            <a:rPr lang="en-US" dirty="0"/>
                            <a:t>35</a:t>
                          </a:r>
                        </a:p>
                      </a:txBody>
                      <a:tcPr/>
                    </a:tc>
                    <a:tc>
                      <a:txBody>
                        <a:bodyPr/>
                        <a:lstStyle/>
                        <a:p>
                          <a:pPr algn="r"/>
                          <a:r>
                            <a:rPr lang="en-US" dirty="0"/>
                            <a:t>415</a:t>
                          </a:r>
                        </a:p>
                      </a:txBody>
                      <a:tcPr/>
                    </a:tc>
                    <a:tc>
                      <a:txBody>
                        <a:bodyPr/>
                        <a:lstStyle/>
                        <a:p>
                          <a:pPr algn="r"/>
                          <a:r>
                            <a:rPr lang="en-US" dirty="0"/>
                            <a:t>268</a:t>
                          </a:r>
                        </a:p>
                      </a:txBody>
                      <a:tcPr>
                        <a:solidFill>
                          <a:schemeClr val="accent6">
                            <a:lumMod val="20000"/>
                            <a:lumOff val="80000"/>
                          </a:schemeClr>
                        </a:solidFill>
                      </a:tcPr>
                    </a:tc>
                    <a:tc>
                      <a:txBody>
                        <a:bodyPr/>
                        <a:lstStyle/>
                        <a:p>
                          <a:pPr algn="r"/>
                          <a:r>
                            <a:rPr lang="en-US" dirty="0"/>
                            <a:t>64.6%</a:t>
                          </a:r>
                        </a:p>
                      </a:txBody>
                      <a:tcPr>
                        <a:solidFill>
                          <a:schemeClr val="accent6">
                            <a:lumMod val="20000"/>
                            <a:lumOff val="80000"/>
                          </a:schemeClr>
                        </a:solidFill>
                      </a:tcPr>
                    </a:tc>
                    <a:tc>
                      <a:txBody>
                        <a:bodyPr/>
                        <a:lstStyle/>
                        <a:p>
                          <a:pPr algn="r"/>
                          <a:r>
                            <a:rPr lang="en-US" sz="1400" b="0" dirty="0"/>
                            <a:t>69</a:t>
                          </a:r>
                        </a:p>
                      </a:txBody>
                      <a:tcPr>
                        <a:solidFill>
                          <a:schemeClr val="accent3">
                            <a:lumMod val="20000"/>
                            <a:lumOff val="80000"/>
                          </a:schemeClr>
                        </a:solidFill>
                      </a:tcPr>
                    </a:tc>
                    <a:tc>
                      <a:txBody>
                        <a:bodyPr/>
                        <a:lstStyle/>
                        <a:p>
                          <a:pPr algn="r"/>
                          <a:r>
                            <a:rPr lang="en-US" sz="1400" b="0" dirty="0"/>
                            <a:t>16.6%</a:t>
                          </a:r>
                        </a:p>
                      </a:txBody>
                      <a:tcPr>
                        <a:solidFill>
                          <a:schemeClr val="accent3">
                            <a:lumMod val="20000"/>
                            <a:lumOff val="80000"/>
                          </a:schemeClr>
                        </a:solidFill>
                      </a:tcPr>
                    </a:tc>
                    <a:extLst>
                      <a:ext uri="{0D108BD9-81ED-4DB2-BD59-A6C34878D82A}">
                        <a16:rowId xmlns:a16="http://schemas.microsoft.com/office/drawing/2014/main" val="3340617209"/>
                      </a:ext>
                    </a:extLst>
                  </a:tr>
                  <a:tr h="370840">
                    <a:tc>
                      <a:txBody>
                        <a:bodyPr/>
                        <a:lstStyle/>
                        <a:p>
                          <a:r>
                            <a:rPr lang="en-US" dirty="0" err="1"/>
                            <a:t>TinyXML</a:t>
                          </a:r>
                          <a:r>
                            <a:rPr lang="en-US" dirty="0"/>
                            <a:t> Release</a:t>
                          </a:r>
                        </a:p>
                      </a:txBody>
                      <a:tcPr/>
                    </a:tc>
                    <a:tc>
                      <a:txBody>
                        <a:bodyPr/>
                        <a:lstStyle/>
                        <a:p>
                          <a:pPr algn="r"/>
                          <a:r>
                            <a:rPr lang="en-US" dirty="0"/>
                            <a:t>33</a:t>
                          </a:r>
                        </a:p>
                      </a:txBody>
                      <a:tcPr/>
                    </a:tc>
                    <a:tc>
                      <a:txBody>
                        <a:bodyPr/>
                        <a:lstStyle/>
                        <a:p>
                          <a:pPr algn="r"/>
                          <a:r>
                            <a:rPr lang="en-US" dirty="0"/>
                            <a:t>283</a:t>
                          </a:r>
                        </a:p>
                      </a:txBody>
                      <a:tcPr/>
                    </a:tc>
                    <a:tc>
                      <a:txBody>
                        <a:bodyPr/>
                        <a:lstStyle/>
                        <a:p>
                          <a:pPr algn="r"/>
                          <a:r>
                            <a:rPr lang="en-US" dirty="0"/>
                            <a:t>174</a:t>
                          </a:r>
                        </a:p>
                      </a:txBody>
                      <a:tcPr>
                        <a:solidFill>
                          <a:schemeClr val="accent6">
                            <a:lumMod val="20000"/>
                            <a:lumOff val="80000"/>
                          </a:schemeClr>
                        </a:solidFill>
                      </a:tcPr>
                    </a:tc>
                    <a:tc>
                      <a:txBody>
                        <a:bodyPr/>
                        <a:lstStyle/>
                        <a:p>
                          <a:pPr algn="r"/>
                          <a:r>
                            <a:rPr lang="en-US" dirty="0"/>
                            <a:t>61.5%</a:t>
                          </a:r>
                        </a:p>
                      </a:txBody>
                      <a:tcPr>
                        <a:solidFill>
                          <a:schemeClr val="accent6">
                            <a:lumMod val="20000"/>
                            <a:lumOff val="80000"/>
                          </a:schemeClr>
                        </a:solidFill>
                      </a:tcPr>
                    </a:tc>
                    <a:tc>
                      <a:txBody>
                        <a:bodyPr/>
                        <a:lstStyle/>
                        <a:p>
                          <a:pPr algn="r"/>
                          <a:r>
                            <a:rPr lang="en-US" dirty="0"/>
                            <a:t>55</a:t>
                          </a:r>
                        </a:p>
                      </a:txBody>
                      <a:tcPr>
                        <a:solidFill>
                          <a:schemeClr val="accent3">
                            <a:lumMod val="20000"/>
                            <a:lumOff val="80000"/>
                          </a:schemeClr>
                        </a:solidFill>
                      </a:tcPr>
                    </a:tc>
                    <a:tc>
                      <a:txBody>
                        <a:bodyPr/>
                        <a:lstStyle/>
                        <a:p>
                          <a:pPr algn="r"/>
                          <a:r>
                            <a:rPr lang="en-US" dirty="0"/>
                            <a:t>19.4%</a:t>
                          </a:r>
                        </a:p>
                      </a:txBody>
                      <a:tcPr>
                        <a:solidFill>
                          <a:schemeClr val="accent3">
                            <a:lumMod val="20000"/>
                            <a:lumOff val="80000"/>
                          </a:schemeClr>
                        </a:solidFill>
                      </a:tcPr>
                    </a:tc>
                    <a:extLst>
                      <a:ext uri="{0D108BD9-81ED-4DB2-BD59-A6C34878D82A}">
                        <a16:rowId xmlns:a16="http://schemas.microsoft.com/office/drawing/2014/main" val="3711443454"/>
                      </a:ext>
                    </a:extLst>
                  </a:tr>
                </a:tbl>
              </a:graphicData>
            </a:graphic>
          </p:graphicFrame>
        </mc:Fallback>
      </mc:AlternateContent>
      <p:sp>
        <p:nvSpPr>
          <p:cNvPr id="5" name="Rectangle: Rounded Corners 4">
            <a:extLst>
              <a:ext uri="{FF2B5EF4-FFF2-40B4-BE49-F238E27FC236}">
                <a16:creationId xmlns:a16="http://schemas.microsoft.com/office/drawing/2014/main" id="{918BD719-9C3C-4526-951D-4FB7EDA25AA5}"/>
              </a:ext>
            </a:extLst>
          </p:cNvPr>
          <p:cNvSpPr/>
          <p:nvPr/>
        </p:nvSpPr>
        <p:spPr>
          <a:xfrm>
            <a:off x="468406" y="4679578"/>
            <a:ext cx="8207188" cy="4437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OOAnalyzer</a:t>
            </a:r>
            <a:r>
              <a:rPr lang="en-US" dirty="0"/>
              <a:t> recovers between 67 </a:t>
            </a:r>
            <a:r>
              <a:rPr lang="en-US"/>
              <a:t>and 84% </a:t>
            </a:r>
            <a:r>
              <a:rPr lang="en-US" dirty="0"/>
              <a:t>of methods on medium to large programs</a:t>
            </a:r>
          </a:p>
        </p:txBody>
      </p:sp>
    </p:spTree>
    <p:extLst>
      <p:ext uri="{BB962C8B-B14F-4D97-AF65-F5344CB8AC3E}">
        <p14:creationId xmlns:p14="http://schemas.microsoft.com/office/powerpoint/2010/main" val="30648005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A2F3A-A862-4BF0-8C06-1B84404D22CE}"/>
              </a:ext>
            </a:extLst>
          </p:cNvPr>
          <p:cNvSpPr>
            <a:spLocks noGrp="1"/>
          </p:cNvSpPr>
          <p:nvPr>
            <p:ph type="title"/>
          </p:nvPr>
        </p:nvSpPr>
        <p:spPr/>
        <p:txBody>
          <a:bodyPr/>
          <a:lstStyle/>
          <a:p>
            <a:r>
              <a:rPr lang="en-US" dirty="0"/>
              <a:t>Goal</a:t>
            </a:r>
          </a:p>
        </p:txBody>
      </p:sp>
      <p:sp>
        <p:nvSpPr>
          <p:cNvPr id="20" name="Rectangle 19">
            <a:extLst>
              <a:ext uri="{FF2B5EF4-FFF2-40B4-BE49-F238E27FC236}">
                <a16:creationId xmlns:a16="http://schemas.microsoft.com/office/drawing/2014/main" id="{BF17C815-27CC-478C-91FA-1747C8ED9175}"/>
              </a:ext>
            </a:extLst>
          </p:cNvPr>
          <p:cNvSpPr/>
          <p:nvPr/>
        </p:nvSpPr>
        <p:spPr>
          <a:xfrm>
            <a:off x="1740468" y="283780"/>
            <a:ext cx="7346731" cy="420610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6">
            <a:extLst>
              <a:ext uri="{FF2B5EF4-FFF2-40B4-BE49-F238E27FC236}">
                <a16:creationId xmlns:a16="http://schemas.microsoft.com/office/drawing/2014/main" id="{F193D54C-A9A5-4045-934D-6B377A28711A}"/>
              </a:ext>
            </a:extLst>
          </p:cNvPr>
          <p:cNvCxnSpPr>
            <a:cxnSpLocks/>
            <a:stCxn id="30" idx="3"/>
            <a:endCxn id="27" idx="1"/>
          </p:cNvCxnSpPr>
          <p:nvPr/>
        </p:nvCxnSpPr>
        <p:spPr>
          <a:xfrm flipV="1">
            <a:off x="4630680" y="1676430"/>
            <a:ext cx="1609593" cy="830873"/>
          </a:xfrm>
          <a:prstGeom prst="curvedConnector3">
            <a:avLst>
              <a:gd name="adj1" fmla="val 50000"/>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BFF0BF46-7A52-4033-848B-305CF906BE21}"/>
              </a:ext>
            </a:extLst>
          </p:cNvPr>
          <p:cNvSpPr txBox="1"/>
          <p:nvPr/>
        </p:nvSpPr>
        <p:spPr>
          <a:xfrm>
            <a:off x="4341009" y="1416826"/>
            <a:ext cx="2432637" cy="246221"/>
          </a:xfrm>
          <a:prstGeom prst="rect">
            <a:avLst/>
          </a:prstGeom>
          <a:noFill/>
        </p:spPr>
        <p:txBody>
          <a:bodyPr wrap="square" lIns="0" tIns="0" rIns="0" bIns="0" rtlCol="0">
            <a:spAutoFit/>
          </a:bodyPr>
          <a:lstStyle/>
          <a:p>
            <a:pPr algn="ctr"/>
            <a:r>
              <a:rPr lang="en-US" sz="1600" dirty="0">
                <a:cs typeface="Arial"/>
              </a:rPr>
              <a:t>Inherits From</a:t>
            </a:r>
          </a:p>
        </p:txBody>
      </p:sp>
      <p:sp>
        <p:nvSpPr>
          <p:cNvPr id="23" name="Rectangle: Rounded Corners 22">
            <a:extLst>
              <a:ext uri="{FF2B5EF4-FFF2-40B4-BE49-F238E27FC236}">
                <a16:creationId xmlns:a16="http://schemas.microsoft.com/office/drawing/2014/main" id="{0B56DF7D-D8AA-4D39-AF0F-57006F078B13}"/>
              </a:ext>
            </a:extLst>
          </p:cNvPr>
          <p:cNvSpPr/>
          <p:nvPr/>
        </p:nvSpPr>
        <p:spPr>
          <a:xfrm>
            <a:off x="6240273" y="2738812"/>
            <a:ext cx="1920240" cy="155448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err="1"/>
              <a:t>SquareHelper</a:t>
            </a:r>
            <a:endParaRPr lang="en-US" dirty="0"/>
          </a:p>
          <a:p>
            <a:pPr marL="68580" defTabSz="685800" fontAlgn="base">
              <a:spcAft>
                <a:spcPct val="0"/>
              </a:spcAft>
            </a:pPr>
            <a:endParaRPr lang="en-US" sz="1200" dirty="0">
              <a:solidFill>
                <a:prstClr val="black"/>
              </a:solidFill>
              <a:latin typeface="Consolas" panose="020B0609020204030204" pitchFamily="49" charset="0"/>
              <a:cs typeface="Arial" panose="020B0604020202020204" pitchFamily="34" charset="0"/>
            </a:endParaRPr>
          </a:p>
          <a:p>
            <a:endParaRPr lang="en-US" dirty="0"/>
          </a:p>
        </p:txBody>
      </p:sp>
      <p:cxnSp>
        <p:nvCxnSpPr>
          <p:cNvPr id="24" name="Straight Arrow Connector 6">
            <a:extLst>
              <a:ext uri="{FF2B5EF4-FFF2-40B4-BE49-F238E27FC236}">
                <a16:creationId xmlns:a16="http://schemas.microsoft.com/office/drawing/2014/main" id="{8A1EE1B4-949E-4CD2-B0CD-20774B90BC02}"/>
              </a:ext>
            </a:extLst>
          </p:cNvPr>
          <p:cNvCxnSpPr>
            <a:cxnSpLocks/>
            <a:endCxn id="23" idx="1"/>
          </p:cNvCxnSpPr>
          <p:nvPr/>
        </p:nvCxnSpPr>
        <p:spPr>
          <a:xfrm>
            <a:off x="4320033" y="3141114"/>
            <a:ext cx="1920240" cy="374938"/>
          </a:xfrm>
          <a:prstGeom prst="curvedConnector3">
            <a:avLst>
              <a:gd name="adj1" fmla="val 50000"/>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60AF4100-59DD-41DF-9357-6E7EA1E4F757}"/>
              </a:ext>
            </a:extLst>
          </p:cNvPr>
          <p:cNvSpPr txBox="1"/>
          <p:nvPr/>
        </p:nvSpPr>
        <p:spPr>
          <a:xfrm>
            <a:off x="3973147" y="3501340"/>
            <a:ext cx="2432637" cy="246221"/>
          </a:xfrm>
          <a:prstGeom prst="rect">
            <a:avLst/>
          </a:prstGeom>
          <a:noFill/>
        </p:spPr>
        <p:txBody>
          <a:bodyPr wrap="square" lIns="0" tIns="0" rIns="0" bIns="0" rtlCol="0">
            <a:spAutoFit/>
          </a:bodyPr>
          <a:lstStyle/>
          <a:p>
            <a:pPr algn="ctr"/>
            <a:r>
              <a:rPr lang="en-US" sz="1600" dirty="0">
                <a:cs typeface="Arial"/>
              </a:rPr>
              <a:t>Is Composed Of</a:t>
            </a:r>
          </a:p>
        </p:txBody>
      </p:sp>
      <p:sp>
        <p:nvSpPr>
          <p:cNvPr id="27" name="Rectangle: Rounded Corners 26">
            <a:extLst>
              <a:ext uri="{FF2B5EF4-FFF2-40B4-BE49-F238E27FC236}">
                <a16:creationId xmlns:a16="http://schemas.microsoft.com/office/drawing/2014/main" id="{0764009E-3407-4623-B7DC-9717F7140537}"/>
              </a:ext>
            </a:extLst>
          </p:cNvPr>
          <p:cNvSpPr/>
          <p:nvPr/>
        </p:nvSpPr>
        <p:spPr>
          <a:xfrm>
            <a:off x="6240273" y="899190"/>
            <a:ext cx="1920240" cy="155448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Shape</a:t>
            </a:r>
          </a:p>
          <a:p>
            <a:pPr marL="68580" defTabSz="685800" fontAlgn="base">
              <a:spcAft>
                <a:spcPct val="0"/>
              </a:spcAft>
            </a:pPr>
            <a:endParaRPr lang="en-US" sz="1200" dirty="0">
              <a:solidFill>
                <a:prstClr val="black"/>
              </a:solidFill>
              <a:latin typeface="Consolas" panose="020B0609020204030204" pitchFamily="49" charset="0"/>
              <a:cs typeface="Arial" panose="020B0604020202020204" pitchFamily="34" charset="0"/>
            </a:endParaRPr>
          </a:p>
          <a:p>
            <a:endParaRPr lang="en-US" dirty="0"/>
          </a:p>
        </p:txBody>
      </p:sp>
      <p:sp>
        <p:nvSpPr>
          <p:cNvPr id="30" name="Rectangle: Rounded Corners 29">
            <a:extLst>
              <a:ext uri="{FF2B5EF4-FFF2-40B4-BE49-F238E27FC236}">
                <a16:creationId xmlns:a16="http://schemas.microsoft.com/office/drawing/2014/main" id="{D99FD7FE-A3EF-4835-AB15-4FA8925DFCC7}"/>
              </a:ext>
            </a:extLst>
          </p:cNvPr>
          <p:cNvSpPr/>
          <p:nvPr/>
        </p:nvSpPr>
        <p:spPr>
          <a:xfrm>
            <a:off x="2710440" y="1730063"/>
            <a:ext cx="1920240" cy="155448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Square</a:t>
            </a:r>
          </a:p>
          <a:p>
            <a:endParaRPr lang="en-US" dirty="0"/>
          </a:p>
        </p:txBody>
      </p:sp>
      <p:sp>
        <p:nvSpPr>
          <p:cNvPr id="3" name="TextBox 2">
            <a:extLst>
              <a:ext uri="{FF2B5EF4-FFF2-40B4-BE49-F238E27FC236}">
                <a16:creationId xmlns:a16="http://schemas.microsoft.com/office/drawing/2014/main" id="{638C8FEE-AF36-4355-9A20-F336E75A2B47}"/>
              </a:ext>
            </a:extLst>
          </p:cNvPr>
          <p:cNvSpPr txBox="1"/>
          <p:nvPr/>
        </p:nvSpPr>
        <p:spPr>
          <a:xfrm>
            <a:off x="3411612" y="294995"/>
            <a:ext cx="4004442" cy="338554"/>
          </a:xfrm>
          <a:prstGeom prst="rect">
            <a:avLst/>
          </a:prstGeom>
          <a:noFill/>
        </p:spPr>
        <p:txBody>
          <a:bodyPr wrap="square" lIns="0" tIns="0" rIns="0" bIns="0" rtlCol="0">
            <a:spAutoFit/>
          </a:bodyPr>
          <a:lstStyle/>
          <a:p>
            <a:pPr algn="ctr"/>
            <a:r>
              <a:rPr lang="en-US" sz="2200" dirty="0">
                <a:cs typeface="Arial"/>
              </a:rPr>
              <a:t>C++ Abstractions</a:t>
            </a:r>
          </a:p>
        </p:txBody>
      </p:sp>
      <p:grpSp>
        <p:nvGrpSpPr>
          <p:cNvPr id="13" name="Group 12">
            <a:extLst>
              <a:ext uri="{FF2B5EF4-FFF2-40B4-BE49-F238E27FC236}">
                <a16:creationId xmlns:a16="http://schemas.microsoft.com/office/drawing/2014/main" id="{2BD61DDC-6549-421C-B90F-D7A0F3EE2417}"/>
              </a:ext>
            </a:extLst>
          </p:cNvPr>
          <p:cNvGrpSpPr/>
          <p:nvPr/>
        </p:nvGrpSpPr>
        <p:grpSpPr>
          <a:xfrm>
            <a:off x="-149142" y="1663047"/>
            <a:ext cx="1521393" cy="1784216"/>
            <a:chOff x="401934" y="1012198"/>
            <a:chExt cx="2028523" cy="2378955"/>
          </a:xfrm>
        </p:grpSpPr>
        <p:sp>
          <p:nvSpPr>
            <p:cNvPr id="16" name="TextBox 15">
              <a:extLst>
                <a:ext uri="{FF2B5EF4-FFF2-40B4-BE49-F238E27FC236}">
                  <a16:creationId xmlns:a16="http://schemas.microsoft.com/office/drawing/2014/main" id="{EF8D396D-939A-4415-A875-DD37C012064C}"/>
                </a:ext>
              </a:extLst>
            </p:cNvPr>
            <p:cNvSpPr txBox="1"/>
            <p:nvPr/>
          </p:nvSpPr>
          <p:spPr>
            <a:xfrm>
              <a:off x="401934" y="2160046"/>
              <a:ext cx="2028523" cy="1231107"/>
            </a:xfrm>
            <a:prstGeom prst="rect">
              <a:avLst/>
            </a:prstGeom>
            <a:noFill/>
          </p:spPr>
          <p:txBody>
            <a:bodyPr wrap="square" rtlCol="0">
              <a:spAutoFit/>
            </a:bodyPr>
            <a:lstStyle/>
            <a:p>
              <a:pPr algn="ctr"/>
              <a:r>
                <a:rPr lang="en-US" sz="2700" dirty="0">
                  <a:latin typeface="Consolas" panose="020B0609020204030204" pitchFamily="49" charset="0"/>
                </a:rPr>
                <a:t>C++</a:t>
              </a:r>
            </a:p>
            <a:p>
              <a:pPr algn="ctr"/>
              <a:r>
                <a:rPr lang="en-US" sz="2700" dirty="0">
                  <a:latin typeface="Consolas" panose="020B0609020204030204" pitchFamily="49" charset="0"/>
                </a:rPr>
                <a:t>Binary</a:t>
              </a:r>
            </a:p>
          </p:txBody>
        </p:sp>
        <p:pic>
          <p:nvPicPr>
            <p:cNvPr id="14" name="Picture 13">
              <a:extLst>
                <a:ext uri="{FF2B5EF4-FFF2-40B4-BE49-F238E27FC236}">
                  <a16:creationId xmlns:a16="http://schemas.microsoft.com/office/drawing/2014/main" id="{F189EFB6-BE18-48D0-828C-1379F1D67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27" y="1012198"/>
              <a:ext cx="1244396" cy="1244396"/>
            </a:xfrm>
            <a:prstGeom prst="rect">
              <a:avLst/>
            </a:prstGeom>
          </p:spPr>
        </p:pic>
      </p:grpSp>
      <p:sp>
        <p:nvSpPr>
          <p:cNvPr id="38" name="Left Brace 37">
            <a:extLst>
              <a:ext uri="{FF2B5EF4-FFF2-40B4-BE49-F238E27FC236}">
                <a16:creationId xmlns:a16="http://schemas.microsoft.com/office/drawing/2014/main" id="{62F7BD06-9545-43F0-94C9-9C090F872F08}"/>
              </a:ext>
            </a:extLst>
          </p:cNvPr>
          <p:cNvSpPr/>
          <p:nvPr/>
        </p:nvSpPr>
        <p:spPr>
          <a:xfrm>
            <a:off x="1198101" y="734174"/>
            <a:ext cx="377642" cy="3305320"/>
          </a:xfrm>
          <a:prstGeom prst="leftBrace">
            <a:avLst>
              <a:gd name="adj1" fmla="val 128009"/>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74337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animBg="1"/>
      <p:bldP spid="25" grpId="0"/>
      <p:bldP spid="27" grpId="0" animBg="1"/>
      <p:bldP spid="30" grpId="0" animBg="1"/>
      <p:bldP spid="3" grpId="0"/>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63F0-F140-4013-BA67-F492245FEA29}"/>
              </a:ext>
            </a:extLst>
          </p:cNvPr>
          <p:cNvSpPr>
            <a:spLocks noGrp="1"/>
          </p:cNvSpPr>
          <p:nvPr>
            <p:ph type="title"/>
          </p:nvPr>
        </p:nvSpPr>
        <p:spPr>
          <a:xfrm>
            <a:off x="381000" y="171740"/>
            <a:ext cx="8656674" cy="639577"/>
          </a:xfrm>
        </p:spPr>
        <p:txBody>
          <a:bodyPr/>
          <a:lstStyle/>
          <a:p>
            <a:r>
              <a:rPr lang="en-US" dirty="0" err="1"/>
              <a:t>ObjDigger</a:t>
            </a:r>
            <a:r>
              <a:rPr lang="en-US" dirty="0"/>
              <a:t> vs </a:t>
            </a:r>
            <a:r>
              <a:rPr lang="en-US" dirty="0" err="1"/>
              <a:t>OOAnalyzer</a:t>
            </a:r>
            <a:r>
              <a:rPr lang="en-US" dirty="0"/>
              <a:t> Edit Distances on Malware</a:t>
            </a:r>
          </a:p>
        </p:txBody>
      </p:sp>
      <p:graphicFrame>
        <p:nvGraphicFramePr>
          <p:cNvPr id="4" name="Table 3">
            <a:extLst>
              <a:ext uri="{FF2B5EF4-FFF2-40B4-BE49-F238E27FC236}">
                <a16:creationId xmlns:a16="http://schemas.microsoft.com/office/drawing/2014/main" id="{1EB60D74-85D1-4957-B22B-8862DEFD6266}"/>
              </a:ext>
            </a:extLst>
          </p:cNvPr>
          <p:cNvGraphicFramePr>
            <a:graphicFrameLocks noGrp="1"/>
          </p:cNvGraphicFramePr>
          <p:nvPr>
            <p:extLst>
              <p:ext uri="{D42A27DB-BD31-4B8C-83A1-F6EECF244321}">
                <p14:modId xmlns:p14="http://schemas.microsoft.com/office/powerpoint/2010/main" val="203612417"/>
              </p:ext>
            </p:extLst>
          </p:nvPr>
        </p:nvGraphicFramePr>
        <p:xfrm>
          <a:off x="0" y="667753"/>
          <a:ext cx="9143998" cy="3840480"/>
        </p:xfrm>
        <a:graphic>
          <a:graphicData uri="http://schemas.openxmlformats.org/drawingml/2006/table">
            <a:tbl>
              <a:tblPr firstRow="1" firstCol="1" bandRow="1">
                <a:tableStyleId>{5C22544A-7EE6-4342-B048-85BDC9FD1C3A}</a:tableStyleId>
              </a:tblPr>
              <a:tblGrid>
                <a:gridCol w="1563334">
                  <a:extLst>
                    <a:ext uri="{9D8B030D-6E8A-4147-A177-3AD203B41FA5}">
                      <a16:colId xmlns:a16="http://schemas.microsoft.com/office/drawing/2014/main" val="2751857621"/>
                    </a:ext>
                  </a:extLst>
                </a:gridCol>
                <a:gridCol w="975697">
                  <a:extLst>
                    <a:ext uri="{9D8B030D-6E8A-4147-A177-3AD203B41FA5}">
                      <a16:colId xmlns:a16="http://schemas.microsoft.com/office/drawing/2014/main" val="513518602"/>
                    </a:ext>
                  </a:extLst>
                </a:gridCol>
                <a:gridCol w="1526903">
                  <a:extLst>
                    <a:ext uri="{9D8B030D-6E8A-4147-A177-3AD203B41FA5}">
                      <a16:colId xmlns:a16="http://schemas.microsoft.com/office/drawing/2014/main" val="1528187147"/>
                    </a:ext>
                  </a:extLst>
                </a:gridCol>
                <a:gridCol w="1269516">
                  <a:extLst>
                    <a:ext uri="{9D8B030D-6E8A-4147-A177-3AD203B41FA5}">
                      <a16:colId xmlns:a16="http://schemas.microsoft.com/office/drawing/2014/main" val="1544467785"/>
                    </a:ext>
                  </a:extLst>
                </a:gridCol>
                <a:gridCol w="1269516">
                  <a:extLst>
                    <a:ext uri="{9D8B030D-6E8A-4147-A177-3AD203B41FA5}">
                      <a16:colId xmlns:a16="http://schemas.microsoft.com/office/drawing/2014/main" val="2987246629"/>
                    </a:ext>
                  </a:extLst>
                </a:gridCol>
                <a:gridCol w="1269516">
                  <a:extLst>
                    <a:ext uri="{9D8B030D-6E8A-4147-A177-3AD203B41FA5}">
                      <a16:colId xmlns:a16="http://schemas.microsoft.com/office/drawing/2014/main" val="2144733316"/>
                    </a:ext>
                  </a:extLst>
                </a:gridCol>
                <a:gridCol w="1269516">
                  <a:extLst>
                    <a:ext uri="{9D8B030D-6E8A-4147-A177-3AD203B41FA5}">
                      <a16:colId xmlns:a16="http://schemas.microsoft.com/office/drawing/2014/main" val="2301715959"/>
                    </a:ext>
                  </a:extLst>
                </a:gridCol>
              </a:tblGrid>
              <a:tr h="370840">
                <a:tc>
                  <a:txBody>
                    <a:bodyPr/>
                    <a:lstStyle/>
                    <a:p>
                      <a:r>
                        <a:rPr lang="en-US" dirty="0"/>
                        <a:t>Program</a:t>
                      </a:r>
                    </a:p>
                  </a:txBody>
                  <a:tcPr/>
                </a:tc>
                <a:tc>
                  <a:txBody>
                    <a:bodyPr/>
                    <a:lstStyle/>
                    <a:p>
                      <a:pPr algn="r"/>
                      <a:r>
                        <a:rPr lang="en-US" dirty="0"/>
                        <a:t># Class</a:t>
                      </a:r>
                    </a:p>
                  </a:txBody>
                  <a:tcPr/>
                </a:tc>
                <a:tc>
                  <a:txBody>
                    <a:bodyPr/>
                    <a:lstStyle/>
                    <a:p>
                      <a:pPr algn="r"/>
                      <a:r>
                        <a:rPr lang="en-US" dirty="0"/>
                        <a:t>#  Method</a:t>
                      </a:r>
                    </a:p>
                  </a:txBody>
                  <a:tcPr/>
                </a:tc>
                <a:tc>
                  <a:txBody>
                    <a:bodyPr/>
                    <a:lstStyle/>
                    <a:p>
                      <a:pPr algn="r"/>
                      <a:r>
                        <a:rPr lang="en-US" dirty="0" err="1"/>
                        <a:t>ObjDigger</a:t>
                      </a:r>
                      <a:endParaRPr lang="en-US" dirty="0"/>
                    </a:p>
                    <a:p>
                      <a:pPr algn="r"/>
                      <a:r>
                        <a:rPr lang="en-US" dirty="0"/>
                        <a:t>Edits</a:t>
                      </a:r>
                    </a:p>
                  </a:txBody>
                  <a:tcPr>
                    <a:solidFill>
                      <a:schemeClr val="accent1">
                        <a:lumMod val="60000"/>
                        <a:lumOff val="40000"/>
                      </a:schemeClr>
                    </a:solidFill>
                  </a:tcPr>
                </a:tc>
                <a:tc>
                  <a:txBody>
                    <a:bodyPr/>
                    <a:lstStyle/>
                    <a:p>
                      <a:pPr algn="r"/>
                      <a:r>
                        <a:rPr lang="en-US" dirty="0" err="1"/>
                        <a:t>ObjDigger</a:t>
                      </a:r>
                      <a:r>
                        <a:rPr lang="en-US" dirty="0"/>
                        <a:t> Edits (%)</a:t>
                      </a:r>
                    </a:p>
                  </a:txBody>
                  <a:tcPr>
                    <a:solidFill>
                      <a:schemeClr val="accent1">
                        <a:lumMod val="60000"/>
                        <a:lumOff val="40000"/>
                      </a:schemeClr>
                    </a:solidFill>
                  </a:tcPr>
                </a:tc>
                <a:tc>
                  <a:txBody>
                    <a:bodyPr/>
                    <a:lstStyle/>
                    <a:p>
                      <a:pPr algn="r"/>
                      <a:r>
                        <a:rPr lang="en-US" dirty="0" err="1"/>
                        <a:t>OOAnalyzer</a:t>
                      </a:r>
                      <a:r>
                        <a:rPr lang="en-US" dirty="0"/>
                        <a:t> Edits</a:t>
                      </a:r>
                    </a:p>
                  </a:txBody>
                  <a:tcPr/>
                </a:tc>
                <a:tc>
                  <a:txBody>
                    <a:bodyPr/>
                    <a:lstStyle/>
                    <a:p>
                      <a:pPr algn="r"/>
                      <a:r>
                        <a:rPr lang="en-US" dirty="0" err="1"/>
                        <a:t>OOAnalyzer</a:t>
                      </a:r>
                      <a:r>
                        <a:rPr lang="en-US" dirty="0"/>
                        <a:t> Edits (%)</a:t>
                      </a:r>
                    </a:p>
                  </a:txBody>
                  <a:tcPr/>
                </a:tc>
                <a:extLst>
                  <a:ext uri="{0D108BD9-81ED-4DB2-BD59-A6C34878D82A}">
                    <a16:rowId xmlns:a16="http://schemas.microsoft.com/office/drawing/2014/main" val="3819842049"/>
                  </a:ext>
                </a:extLst>
              </a:tr>
              <a:tr h="370840">
                <a:tc>
                  <a:txBody>
                    <a:bodyPr/>
                    <a:lstStyle/>
                    <a:p>
                      <a:r>
                        <a:rPr lang="en-US" dirty="0"/>
                        <a:t>Malware 0faaa3d3</a:t>
                      </a:r>
                    </a:p>
                  </a:txBody>
                  <a:tcPr/>
                </a:tc>
                <a:tc>
                  <a:txBody>
                    <a:bodyPr/>
                    <a:lstStyle/>
                    <a:p>
                      <a:pPr algn="r"/>
                      <a:r>
                        <a:rPr lang="en-US" dirty="0"/>
                        <a:t>21</a:t>
                      </a:r>
                    </a:p>
                  </a:txBody>
                  <a:tcPr/>
                </a:tc>
                <a:tc>
                  <a:txBody>
                    <a:bodyPr/>
                    <a:lstStyle/>
                    <a:p>
                      <a:pPr algn="r"/>
                      <a:r>
                        <a:rPr lang="en-US" dirty="0"/>
                        <a:t>135</a:t>
                      </a:r>
                    </a:p>
                  </a:txBody>
                  <a:tcPr/>
                </a:tc>
                <a:tc>
                  <a:txBody>
                    <a:bodyPr/>
                    <a:lstStyle/>
                    <a:p>
                      <a:pPr algn="r"/>
                      <a:r>
                        <a:rPr lang="en-US" dirty="0"/>
                        <a:t>121</a:t>
                      </a:r>
                    </a:p>
                  </a:txBody>
                  <a:tcPr>
                    <a:solidFill>
                      <a:schemeClr val="accent6">
                        <a:lumMod val="20000"/>
                        <a:lumOff val="80000"/>
                      </a:schemeClr>
                    </a:solidFill>
                  </a:tcPr>
                </a:tc>
                <a:tc>
                  <a:txBody>
                    <a:bodyPr/>
                    <a:lstStyle/>
                    <a:p>
                      <a:pPr algn="r"/>
                      <a:r>
                        <a:rPr lang="en-US" dirty="0"/>
                        <a:t>89.6%</a:t>
                      </a:r>
                    </a:p>
                  </a:txBody>
                  <a:tcPr>
                    <a:solidFill>
                      <a:schemeClr val="accent6">
                        <a:lumMod val="20000"/>
                        <a:lumOff val="80000"/>
                      </a:schemeClr>
                    </a:solidFill>
                  </a:tcPr>
                </a:tc>
                <a:tc>
                  <a:txBody>
                    <a:bodyPr/>
                    <a:lstStyle/>
                    <a:p>
                      <a:pPr algn="r"/>
                      <a:r>
                        <a:rPr lang="en-US" dirty="0"/>
                        <a:t>21</a:t>
                      </a:r>
                    </a:p>
                  </a:txBody>
                  <a:tcPr>
                    <a:solidFill>
                      <a:schemeClr val="accent3">
                        <a:lumMod val="20000"/>
                        <a:lumOff val="80000"/>
                      </a:schemeClr>
                    </a:solidFill>
                  </a:tcPr>
                </a:tc>
                <a:tc>
                  <a:txBody>
                    <a:bodyPr/>
                    <a:lstStyle/>
                    <a:p>
                      <a:pPr algn="r"/>
                      <a:r>
                        <a:rPr lang="en-US" dirty="0"/>
                        <a:t>15.6%</a:t>
                      </a:r>
                    </a:p>
                  </a:txBody>
                  <a:tcPr>
                    <a:solidFill>
                      <a:schemeClr val="accent3">
                        <a:lumMod val="20000"/>
                        <a:lumOff val="80000"/>
                      </a:schemeClr>
                    </a:solidFill>
                  </a:tcPr>
                </a:tc>
                <a:extLst>
                  <a:ext uri="{0D108BD9-81ED-4DB2-BD59-A6C34878D82A}">
                    <a16:rowId xmlns:a16="http://schemas.microsoft.com/office/drawing/2014/main" val="1892679248"/>
                  </a:ext>
                </a:extLst>
              </a:tr>
              <a:tr h="370840">
                <a:tc>
                  <a:txBody>
                    <a:bodyPr/>
                    <a:lstStyle/>
                    <a:p>
                      <a:r>
                        <a:rPr lang="en-US" dirty="0"/>
                        <a:t>Malware 29be5a33</a:t>
                      </a:r>
                    </a:p>
                  </a:txBody>
                  <a:tcPr/>
                </a:tc>
                <a:tc>
                  <a:txBody>
                    <a:bodyPr/>
                    <a:lstStyle/>
                    <a:p>
                      <a:pPr algn="r"/>
                      <a:r>
                        <a:rPr lang="en-US" dirty="0"/>
                        <a:t>19</a:t>
                      </a:r>
                    </a:p>
                  </a:txBody>
                  <a:tcPr/>
                </a:tc>
                <a:tc>
                  <a:txBody>
                    <a:bodyPr/>
                    <a:lstStyle/>
                    <a:p>
                      <a:pPr algn="r"/>
                      <a:r>
                        <a:rPr lang="en-US" dirty="0"/>
                        <a:t>130</a:t>
                      </a:r>
                    </a:p>
                  </a:txBody>
                  <a:tcPr/>
                </a:tc>
                <a:tc>
                  <a:txBody>
                    <a:bodyPr/>
                    <a:lstStyle/>
                    <a:p>
                      <a:pPr algn="r"/>
                      <a:r>
                        <a:rPr lang="en-US" dirty="0"/>
                        <a:t>91</a:t>
                      </a:r>
                    </a:p>
                  </a:txBody>
                  <a:tcPr>
                    <a:solidFill>
                      <a:schemeClr val="accent6">
                        <a:lumMod val="20000"/>
                        <a:lumOff val="80000"/>
                      </a:schemeClr>
                    </a:solidFill>
                  </a:tcPr>
                </a:tc>
                <a:tc>
                  <a:txBody>
                    <a:bodyPr/>
                    <a:lstStyle/>
                    <a:p>
                      <a:pPr algn="r"/>
                      <a:r>
                        <a:rPr lang="en-US" dirty="0"/>
                        <a:t>70.0%</a:t>
                      </a:r>
                    </a:p>
                  </a:txBody>
                  <a:tcPr>
                    <a:solidFill>
                      <a:schemeClr val="accent6">
                        <a:lumMod val="20000"/>
                        <a:lumOff val="80000"/>
                      </a:schemeClr>
                    </a:solidFill>
                  </a:tcPr>
                </a:tc>
                <a:tc>
                  <a:txBody>
                    <a:bodyPr/>
                    <a:lstStyle/>
                    <a:p>
                      <a:pPr algn="r"/>
                      <a:r>
                        <a:rPr lang="en-US" dirty="0"/>
                        <a:t>15</a:t>
                      </a:r>
                    </a:p>
                  </a:txBody>
                  <a:tcPr>
                    <a:solidFill>
                      <a:schemeClr val="accent3">
                        <a:lumMod val="20000"/>
                        <a:lumOff val="80000"/>
                      </a:schemeClr>
                    </a:solidFill>
                  </a:tcPr>
                </a:tc>
                <a:tc>
                  <a:txBody>
                    <a:bodyPr/>
                    <a:lstStyle/>
                    <a:p>
                      <a:pPr algn="r"/>
                      <a:r>
                        <a:rPr lang="en-US" dirty="0"/>
                        <a:t>11.5%</a:t>
                      </a:r>
                    </a:p>
                  </a:txBody>
                  <a:tcPr>
                    <a:solidFill>
                      <a:schemeClr val="accent3">
                        <a:lumMod val="20000"/>
                        <a:lumOff val="80000"/>
                      </a:schemeClr>
                    </a:solidFill>
                  </a:tcPr>
                </a:tc>
                <a:extLst>
                  <a:ext uri="{0D108BD9-81ED-4DB2-BD59-A6C34878D82A}">
                    <a16:rowId xmlns:a16="http://schemas.microsoft.com/office/drawing/2014/main" val="661666085"/>
                  </a:ext>
                </a:extLst>
              </a:tr>
              <a:tr h="370840">
                <a:tc>
                  <a:txBody>
                    <a:bodyPr/>
                    <a:lstStyle/>
                    <a:p>
                      <a:r>
                        <a:rPr lang="en-US" dirty="0"/>
                        <a:t>Malware 6098cb7c</a:t>
                      </a:r>
                    </a:p>
                  </a:txBody>
                  <a:tcPr/>
                </a:tc>
                <a:tc>
                  <a:txBody>
                    <a:bodyPr/>
                    <a:lstStyle/>
                    <a:p>
                      <a:pPr algn="r"/>
                      <a:r>
                        <a:rPr lang="en-US" dirty="0"/>
                        <a:t>55</a:t>
                      </a:r>
                    </a:p>
                  </a:txBody>
                  <a:tcPr/>
                </a:tc>
                <a:tc>
                  <a:txBody>
                    <a:bodyPr/>
                    <a:lstStyle/>
                    <a:p>
                      <a:pPr algn="r"/>
                      <a:r>
                        <a:rPr lang="en-US" dirty="0"/>
                        <a:t>339</a:t>
                      </a:r>
                    </a:p>
                  </a:txBody>
                  <a:tcPr/>
                </a:tc>
                <a:tc>
                  <a:txBody>
                    <a:bodyPr/>
                    <a:lstStyle/>
                    <a:p>
                      <a:pPr algn="r"/>
                      <a:r>
                        <a:rPr lang="en-US" dirty="0"/>
                        <a:t>131</a:t>
                      </a:r>
                    </a:p>
                  </a:txBody>
                  <a:tcPr>
                    <a:solidFill>
                      <a:schemeClr val="accent6">
                        <a:lumMod val="20000"/>
                        <a:lumOff val="80000"/>
                      </a:schemeClr>
                    </a:solidFill>
                  </a:tcPr>
                </a:tc>
                <a:tc>
                  <a:txBody>
                    <a:bodyPr/>
                    <a:lstStyle/>
                    <a:p>
                      <a:pPr algn="r"/>
                      <a:r>
                        <a:rPr lang="en-US" dirty="0"/>
                        <a:t>38.6%</a:t>
                      </a:r>
                    </a:p>
                  </a:txBody>
                  <a:tcPr>
                    <a:solidFill>
                      <a:schemeClr val="accent6">
                        <a:lumMod val="20000"/>
                        <a:lumOff val="80000"/>
                      </a:schemeClr>
                    </a:solidFill>
                  </a:tcPr>
                </a:tc>
                <a:tc>
                  <a:txBody>
                    <a:bodyPr/>
                    <a:lstStyle/>
                    <a:p>
                      <a:pPr algn="r"/>
                      <a:r>
                        <a:rPr lang="en-US" dirty="0"/>
                        <a:t>29</a:t>
                      </a:r>
                    </a:p>
                  </a:txBody>
                  <a:tcPr>
                    <a:solidFill>
                      <a:schemeClr val="accent3">
                        <a:lumMod val="20000"/>
                        <a:lumOff val="80000"/>
                      </a:schemeClr>
                    </a:solidFill>
                  </a:tcPr>
                </a:tc>
                <a:tc>
                  <a:txBody>
                    <a:bodyPr/>
                    <a:lstStyle/>
                    <a:p>
                      <a:pPr algn="r"/>
                      <a:r>
                        <a:rPr lang="en-US" dirty="0"/>
                        <a:t>8.6%</a:t>
                      </a:r>
                    </a:p>
                  </a:txBody>
                  <a:tcPr>
                    <a:solidFill>
                      <a:schemeClr val="accent3">
                        <a:lumMod val="20000"/>
                        <a:lumOff val="80000"/>
                      </a:schemeClr>
                    </a:solidFill>
                  </a:tcPr>
                </a:tc>
                <a:extLst>
                  <a:ext uri="{0D108BD9-81ED-4DB2-BD59-A6C34878D82A}">
                    <a16:rowId xmlns:a16="http://schemas.microsoft.com/office/drawing/2014/main" val="2568337720"/>
                  </a:ext>
                </a:extLst>
              </a:tr>
              <a:tr h="370840">
                <a:tc>
                  <a:txBody>
                    <a:bodyPr/>
                    <a:lstStyle/>
                    <a:p>
                      <a:r>
                        <a:rPr lang="en-US" dirty="0"/>
                        <a:t>Malware 628053dc</a:t>
                      </a:r>
                    </a:p>
                  </a:txBody>
                  <a:tcPr/>
                </a:tc>
                <a:tc>
                  <a:txBody>
                    <a:bodyPr/>
                    <a:lstStyle/>
                    <a:p>
                      <a:pPr algn="r"/>
                      <a:r>
                        <a:rPr lang="en-US" dirty="0"/>
                        <a:t>207</a:t>
                      </a:r>
                    </a:p>
                  </a:txBody>
                  <a:tcPr/>
                </a:tc>
                <a:tc>
                  <a:txBody>
                    <a:bodyPr/>
                    <a:lstStyle/>
                    <a:p>
                      <a:pPr algn="r"/>
                      <a:r>
                        <a:rPr lang="en-US" dirty="0"/>
                        <a:t>1920</a:t>
                      </a:r>
                    </a:p>
                  </a:txBody>
                  <a:tcPr/>
                </a:tc>
                <a:tc>
                  <a:txBody>
                    <a:bodyPr/>
                    <a:lstStyle/>
                    <a:p>
                      <a:pPr algn="r"/>
                      <a:r>
                        <a:rPr lang="en-US" dirty="0"/>
                        <a:t>1245</a:t>
                      </a:r>
                    </a:p>
                  </a:txBody>
                  <a:tcPr>
                    <a:solidFill>
                      <a:schemeClr val="accent6">
                        <a:lumMod val="20000"/>
                        <a:lumOff val="80000"/>
                      </a:schemeClr>
                    </a:solidFill>
                  </a:tcPr>
                </a:tc>
                <a:tc>
                  <a:txBody>
                    <a:bodyPr/>
                    <a:lstStyle/>
                    <a:p>
                      <a:pPr algn="r"/>
                      <a:r>
                        <a:rPr lang="en-US" dirty="0"/>
                        <a:t>64.8%</a:t>
                      </a:r>
                    </a:p>
                  </a:txBody>
                  <a:tcPr>
                    <a:solidFill>
                      <a:schemeClr val="accent6">
                        <a:lumMod val="20000"/>
                        <a:lumOff val="80000"/>
                      </a:schemeClr>
                    </a:solidFill>
                  </a:tcPr>
                </a:tc>
                <a:tc>
                  <a:txBody>
                    <a:bodyPr/>
                    <a:lstStyle/>
                    <a:p>
                      <a:pPr algn="r"/>
                      <a:r>
                        <a:rPr lang="en-US" dirty="0"/>
                        <a:t>378</a:t>
                      </a:r>
                    </a:p>
                  </a:txBody>
                  <a:tcPr>
                    <a:solidFill>
                      <a:schemeClr val="accent3">
                        <a:lumMod val="20000"/>
                        <a:lumOff val="80000"/>
                      </a:schemeClr>
                    </a:solidFill>
                  </a:tcPr>
                </a:tc>
                <a:tc>
                  <a:txBody>
                    <a:bodyPr/>
                    <a:lstStyle/>
                    <a:p>
                      <a:pPr algn="r"/>
                      <a:r>
                        <a:rPr lang="en-US" dirty="0"/>
                        <a:t>19.7%</a:t>
                      </a:r>
                    </a:p>
                  </a:txBody>
                  <a:tcPr>
                    <a:solidFill>
                      <a:schemeClr val="accent3">
                        <a:lumMod val="20000"/>
                        <a:lumOff val="80000"/>
                      </a:schemeClr>
                    </a:solidFill>
                  </a:tcPr>
                </a:tc>
                <a:extLst>
                  <a:ext uri="{0D108BD9-81ED-4DB2-BD59-A6C34878D82A}">
                    <a16:rowId xmlns:a16="http://schemas.microsoft.com/office/drawing/2014/main" val="3438676496"/>
                  </a:ext>
                </a:extLst>
              </a:tr>
              <a:tr h="370840">
                <a:tc>
                  <a:txBody>
                    <a:bodyPr/>
                    <a:lstStyle/>
                    <a:p>
                      <a:r>
                        <a:rPr lang="en-US" dirty="0"/>
                        <a:t>Malware 67b9be3c</a:t>
                      </a:r>
                    </a:p>
                  </a:txBody>
                  <a:tcPr/>
                </a:tc>
                <a:tc>
                  <a:txBody>
                    <a:bodyPr/>
                    <a:lstStyle/>
                    <a:p>
                      <a:pPr algn="r"/>
                      <a:r>
                        <a:rPr lang="en-US" dirty="0"/>
                        <a:t>400</a:t>
                      </a:r>
                    </a:p>
                  </a:txBody>
                  <a:tcPr/>
                </a:tc>
                <a:tc>
                  <a:txBody>
                    <a:bodyPr/>
                    <a:lstStyle/>
                    <a:p>
                      <a:pPr algn="r"/>
                      <a:r>
                        <a:rPr lang="en-US" dirty="0"/>
                        <a:t>2072</a:t>
                      </a:r>
                    </a:p>
                  </a:txBody>
                  <a:tcPr/>
                </a:tc>
                <a:tc>
                  <a:txBody>
                    <a:bodyPr/>
                    <a:lstStyle/>
                    <a:p>
                      <a:pPr algn="r"/>
                      <a:r>
                        <a:rPr lang="en-US" dirty="0"/>
                        <a:t>1299</a:t>
                      </a:r>
                    </a:p>
                  </a:txBody>
                  <a:tcPr>
                    <a:solidFill>
                      <a:schemeClr val="accent6">
                        <a:lumMod val="20000"/>
                        <a:lumOff val="80000"/>
                      </a:schemeClr>
                    </a:solidFill>
                  </a:tcPr>
                </a:tc>
                <a:tc>
                  <a:txBody>
                    <a:bodyPr/>
                    <a:lstStyle/>
                    <a:p>
                      <a:pPr algn="r"/>
                      <a:r>
                        <a:rPr lang="en-US" dirty="0"/>
                        <a:t>62.7%</a:t>
                      </a:r>
                    </a:p>
                  </a:txBody>
                  <a:tcPr>
                    <a:solidFill>
                      <a:schemeClr val="accent6">
                        <a:lumMod val="20000"/>
                        <a:lumOff val="80000"/>
                      </a:schemeClr>
                    </a:solidFill>
                  </a:tcPr>
                </a:tc>
                <a:tc>
                  <a:txBody>
                    <a:bodyPr/>
                    <a:lstStyle/>
                    <a:p>
                      <a:pPr algn="r"/>
                      <a:r>
                        <a:rPr lang="en-US" dirty="0"/>
                        <a:t>670</a:t>
                      </a:r>
                    </a:p>
                  </a:txBody>
                  <a:tcPr>
                    <a:solidFill>
                      <a:schemeClr val="accent3">
                        <a:lumMod val="20000"/>
                        <a:lumOff val="80000"/>
                      </a:schemeClr>
                    </a:solidFill>
                  </a:tcPr>
                </a:tc>
                <a:tc>
                  <a:txBody>
                    <a:bodyPr/>
                    <a:lstStyle/>
                    <a:p>
                      <a:pPr algn="r"/>
                      <a:r>
                        <a:rPr lang="en-US" dirty="0"/>
                        <a:t>32.3%</a:t>
                      </a:r>
                    </a:p>
                  </a:txBody>
                  <a:tcPr>
                    <a:solidFill>
                      <a:schemeClr val="accent3">
                        <a:lumMod val="20000"/>
                        <a:lumOff val="80000"/>
                      </a:schemeClr>
                    </a:solidFill>
                  </a:tcPr>
                </a:tc>
                <a:extLst>
                  <a:ext uri="{0D108BD9-81ED-4DB2-BD59-A6C34878D82A}">
                    <a16:rowId xmlns:a16="http://schemas.microsoft.com/office/drawing/2014/main" val="2808478860"/>
                  </a:ext>
                </a:extLst>
              </a:tr>
              <a:tr h="370840">
                <a:tc>
                  <a:txBody>
                    <a:bodyPr/>
                    <a:lstStyle/>
                    <a:p>
                      <a:r>
                        <a:rPr lang="en-US" dirty="0"/>
                        <a:t>Malware cfa69fff</a:t>
                      </a:r>
                    </a:p>
                  </a:txBody>
                  <a:tcPr/>
                </a:tc>
                <a:tc>
                  <a:txBody>
                    <a:bodyPr/>
                    <a:lstStyle/>
                    <a:p>
                      <a:pPr algn="r"/>
                      <a:r>
                        <a:rPr lang="en-US" dirty="0"/>
                        <a:t>39</a:t>
                      </a:r>
                    </a:p>
                  </a:txBody>
                  <a:tcPr/>
                </a:tc>
                <a:tc>
                  <a:txBody>
                    <a:bodyPr/>
                    <a:lstStyle/>
                    <a:p>
                      <a:pPr algn="r"/>
                      <a:r>
                        <a:rPr lang="en-US" dirty="0"/>
                        <a:t>184</a:t>
                      </a:r>
                    </a:p>
                  </a:txBody>
                  <a:tcPr/>
                </a:tc>
                <a:tc>
                  <a:txBody>
                    <a:bodyPr/>
                    <a:lstStyle/>
                    <a:p>
                      <a:pPr algn="r"/>
                      <a:r>
                        <a:rPr lang="en-US" dirty="0"/>
                        <a:t>125</a:t>
                      </a:r>
                    </a:p>
                  </a:txBody>
                  <a:tcPr>
                    <a:solidFill>
                      <a:schemeClr val="accent6">
                        <a:lumMod val="20000"/>
                        <a:lumOff val="80000"/>
                      </a:schemeClr>
                    </a:solidFill>
                  </a:tcPr>
                </a:tc>
                <a:tc>
                  <a:txBody>
                    <a:bodyPr/>
                    <a:lstStyle/>
                    <a:p>
                      <a:pPr algn="r"/>
                      <a:r>
                        <a:rPr lang="en-US" dirty="0"/>
                        <a:t>67.9%</a:t>
                      </a:r>
                    </a:p>
                  </a:txBody>
                  <a:tcPr>
                    <a:solidFill>
                      <a:schemeClr val="accent6">
                        <a:lumMod val="20000"/>
                        <a:lumOff val="80000"/>
                      </a:schemeClr>
                    </a:solidFill>
                  </a:tcPr>
                </a:tc>
                <a:tc>
                  <a:txBody>
                    <a:bodyPr/>
                    <a:lstStyle/>
                    <a:p>
                      <a:pPr algn="r"/>
                      <a:r>
                        <a:rPr lang="en-US" dirty="0"/>
                        <a:t>37</a:t>
                      </a:r>
                    </a:p>
                  </a:txBody>
                  <a:tcPr>
                    <a:solidFill>
                      <a:schemeClr val="accent3">
                        <a:lumMod val="20000"/>
                        <a:lumOff val="80000"/>
                      </a:schemeClr>
                    </a:solidFill>
                  </a:tcPr>
                </a:tc>
                <a:tc>
                  <a:txBody>
                    <a:bodyPr/>
                    <a:lstStyle/>
                    <a:p>
                      <a:pPr algn="r"/>
                      <a:r>
                        <a:rPr lang="en-US" dirty="0"/>
                        <a:t>20.1%</a:t>
                      </a:r>
                    </a:p>
                  </a:txBody>
                  <a:tcPr>
                    <a:solidFill>
                      <a:schemeClr val="accent3">
                        <a:lumMod val="20000"/>
                        <a:lumOff val="80000"/>
                      </a:schemeClr>
                    </a:solidFill>
                  </a:tcPr>
                </a:tc>
                <a:extLst>
                  <a:ext uri="{0D108BD9-81ED-4DB2-BD59-A6C34878D82A}">
                    <a16:rowId xmlns:a16="http://schemas.microsoft.com/office/drawing/2014/main" val="2426278196"/>
                  </a:ext>
                </a:extLst>
              </a:tr>
              <a:tr h="370840">
                <a:tc>
                  <a:txBody>
                    <a:bodyPr/>
                    <a:lstStyle/>
                    <a:p>
                      <a:r>
                        <a:rPr lang="en-US" dirty="0"/>
                        <a:t>Malware d597bee8</a:t>
                      </a:r>
                    </a:p>
                  </a:txBody>
                  <a:tcPr/>
                </a:tc>
                <a:tc>
                  <a:txBody>
                    <a:bodyPr/>
                    <a:lstStyle/>
                    <a:p>
                      <a:pPr algn="r"/>
                      <a:r>
                        <a:rPr lang="en-US" dirty="0"/>
                        <a:t>19</a:t>
                      </a:r>
                    </a:p>
                  </a:txBody>
                  <a:tcPr/>
                </a:tc>
                <a:tc>
                  <a:txBody>
                    <a:bodyPr/>
                    <a:lstStyle/>
                    <a:p>
                      <a:pPr algn="r"/>
                      <a:r>
                        <a:rPr lang="en-US" dirty="0"/>
                        <a:t>133</a:t>
                      </a:r>
                    </a:p>
                  </a:txBody>
                  <a:tcPr/>
                </a:tc>
                <a:tc>
                  <a:txBody>
                    <a:bodyPr/>
                    <a:lstStyle/>
                    <a:p>
                      <a:pPr algn="r"/>
                      <a:r>
                        <a:rPr lang="en-US" dirty="0"/>
                        <a:t>68</a:t>
                      </a:r>
                    </a:p>
                  </a:txBody>
                  <a:tcPr>
                    <a:solidFill>
                      <a:schemeClr val="accent6">
                        <a:lumMod val="20000"/>
                        <a:lumOff val="80000"/>
                      </a:schemeClr>
                    </a:solidFill>
                  </a:tcPr>
                </a:tc>
                <a:tc>
                  <a:txBody>
                    <a:bodyPr/>
                    <a:lstStyle/>
                    <a:p>
                      <a:pPr algn="r"/>
                      <a:r>
                        <a:rPr lang="en-US" dirty="0"/>
                        <a:t>51.1%</a:t>
                      </a:r>
                    </a:p>
                  </a:txBody>
                  <a:tcPr>
                    <a:solidFill>
                      <a:schemeClr val="accent6">
                        <a:lumMod val="20000"/>
                        <a:lumOff val="80000"/>
                      </a:schemeClr>
                    </a:solidFill>
                  </a:tcPr>
                </a:tc>
                <a:tc>
                  <a:txBody>
                    <a:bodyPr/>
                    <a:lstStyle/>
                    <a:p>
                      <a:pPr algn="r"/>
                      <a:r>
                        <a:rPr lang="en-US" dirty="0"/>
                        <a:t>17</a:t>
                      </a:r>
                    </a:p>
                  </a:txBody>
                  <a:tcPr>
                    <a:solidFill>
                      <a:schemeClr val="accent3">
                        <a:lumMod val="20000"/>
                        <a:lumOff val="80000"/>
                      </a:schemeClr>
                    </a:solidFill>
                  </a:tcPr>
                </a:tc>
                <a:tc>
                  <a:txBody>
                    <a:bodyPr/>
                    <a:lstStyle/>
                    <a:p>
                      <a:pPr algn="r"/>
                      <a:r>
                        <a:rPr lang="en-US" dirty="0"/>
                        <a:t>12.8%</a:t>
                      </a:r>
                    </a:p>
                  </a:txBody>
                  <a:tcPr>
                    <a:solidFill>
                      <a:schemeClr val="accent3">
                        <a:lumMod val="20000"/>
                        <a:lumOff val="80000"/>
                      </a:schemeClr>
                    </a:solidFill>
                  </a:tcPr>
                </a:tc>
                <a:extLst>
                  <a:ext uri="{0D108BD9-81ED-4DB2-BD59-A6C34878D82A}">
                    <a16:rowId xmlns:a16="http://schemas.microsoft.com/office/drawing/2014/main" val="233360776"/>
                  </a:ext>
                </a:extLst>
              </a:tr>
              <a:tr h="370840">
                <a:tc>
                  <a:txBody>
                    <a:bodyPr/>
                    <a:lstStyle/>
                    <a:p>
                      <a:r>
                        <a:rPr lang="en-US" dirty="0"/>
                        <a:t>Malware deb6a7a1</a:t>
                      </a:r>
                    </a:p>
                  </a:txBody>
                  <a:tcPr/>
                </a:tc>
                <a:tc>
                  <a:txBody>
                    <a:bodyPr/>
                    <a:lstStyle/>
                    <a:p>
                      <a:pPr algn="r"/>
                      <a:r>
                        <a:rPr lang="en-US" dirty="0"/>
                        <a:t>283</a:t>
                      </a:r>
                    </a:p>
                  </a:txBody>
                  <a:tcPr/>
                </a:tc>
                <a:tc>
                  <a:txBody>
                    <a:bodyPr/>
                    <a:lstStyle/>
                    <a:p>
                      <a:pPr algn="r"/>
                      <a:r>
                        <a:rPr lang="en-US" dirty="0"/>
                        <a:t>2712</a:t>
                      </a:r>
                    </a:p>
                  </a:txBody>
                  <a:tcPr/>
                </a:tc>
                <a:tc>
                  <a:txBody>
                    <a:bodyPr/>
                    <a:lstStyle/>
                    <a:p>
                      <a:pPr algn="r"/>
                      <a:r>
                        <a:rPr lang="en-US" dirty="0"/>
                        <a:t>1900</a:t>
                      </a:r>
                    </a:p>
                  </a:txBody>
                  <a:tcPr>
                    <a:solidFill>
                      <a:schemeClr val="accent6">
                        <a:lumMod val="20000"/>
                        <a:lumOff val="80000"/>
                      </a:schemeClr>
                    </a:solidFill>
                  </a:tcPr>
                </a:tc>
                <a:tc>
                  <a:txBody>
                    <a:bodyPr/>
                    <a:lstStyle/>
                    <a:p>
                      <a:pPr algn="r"/>
                      <a:r>
                        <a:rPr lang="en-US" dirty="0"/>
                        <a:t>70.1%</a:t>
                      </a:r>
                    </a:p>
                  </a:txBody>
                  <a:tcPr>
                    <a:solidFill>
                      <a:schemeClr val="accent6">
                        <a:lumMod val="20000"/>
                        <a:lumOff val="80000"/>
                      </a:schemeClr>
                    </a:solidFill>
                  </a:tcPr>
                </a:tc>
                <a:tc>
                  <a:txBody>
                    <a:bodyPr/>
                    <a:lstStyle/>
                    <a:p>
                      <a:pPr algn="r"/>
                      <a:r>
                        <a:rPr lang="en-US" dirty="0"/>
                        <a:t>639</a:t>
                      </a:r>
                    </a:p>
                  </a:txBody>
                  <a:tcPr>
                    <a:solidFill>
                      <a:schemeClr val="accent3">
                        <a:lumMod val="20000"/>
                        <a:lumOff val="80000"/>
                      </a:schemeClr>
                    </a:solidFill>
                  </a:tcPr>
                </a:tc>
                <a:tc>
                  <a:txBody>
                    <a:bodyPr/>
                    <a:lstStyle/>
                    <a:p>
                      <a:pPr algn="r"/>
                      <a:r>
                        <a:rPr lang="en-US" dirty="0"/>
                        <a:t>23.6%</a:t>
                      </a:r>
                    </a:p>
                  </a:txBody>
                  <a:tcPr>
                    <a:solidFill>
                      <a:schemeClr val="accent3">
                        <a:lumMod val="20000"/>
                        <a:lumOff val="80000"/>
                      </a:schemeClr>
                    </a:solidFill>
                  </a:tcPr>
                </a:tc>
                <a:extLst>
                  <a:ext uri="{0D108BD9-81ED-4DB2-BD59-A6C34878D82A}">
                    <a16:rowId xmlns:a16="http://schemas.microsoft.com/office/drawing/2014/main" val="3340617209"/>
                  </a:ext>
                </a:extLst>
              </a:tr>
              <a:tr h="370840">
                <a:tc>
                  <a:txBody>
                    <a:bodyPr/>
                    <a:lstStyle/>
                    <a:p>
                      <a:r>
                        <a:rPr lang="en-US" dirty="0"/>
                        <a:t>Malware f101c05e</a:t>
                      </a:r>
                    </a:p>
                  </a:txBody>
                  <a:tcPr/>
                </a:tc>
                <a:tc>
                  <a:txBody>
                    <a:bodyPr/>
                    <a:lstStyle/>
                    <a:p>
                      <a:pPr algn="r"/>
                      <a:r>
                        <a:rPr lang="en-US" dirty="0"/>
                        <a:t>169</a:t>
                      </a:r>
                    </a:p>
                  </a:txBody>
                  <a:tcPr/>
                </a:tc>
                <a:tc>
                  <a:txBody>
                    <a:bodyPr/>
                    <a:lstStyle/>
                    <a:p>
                      <a:pPr algn="r"/>
                      <a:r>
                        <a:rPr lang="en-US" dirty="0"/>
                        <a:t>1601</a:t>
                      </a:r>
                    </a:p>
                  </a:txBody>
                  <a:tcPr/>
                </a:tc>
                <a:tc>
                  <a:txBody>
                    <a:bodyPr/>
                    <a:lstStyle/>
                    <a:p>
                      <a:pPr algn="r"/>
                      <a:r>
                        <a:rPr lang="en-US" dirty="0"/>
                        <a:t>987</a:t>
                      </a:r>
                    </a:p>
                  </a:txBody>
                  <a:tcPr>
                    <a:solidFill>
                      <a:schemeClr val="accent6">
                        <a:lumMod val="20000"/>
                        <a:lumOff val="80000"/>
                      </a:schemeClr>
                    </a:solidFill>
                  </a:tcPr>
                </a:tc>
                <a:tc>
                  <a:txBody>
                    <a:bodyPr/>
                    <a:lstStyle/>
                    <a:p>
                      <a:pPr algn="r"/>
                      <a:r>
                        <a:rPr lang="en-US" dirty="0"/>
                        <a:t>61.6%</a:t>
                      </a:r>
                    </a:p>
                  </a:txBody>
                  <a:tcPr>
                    <a:solidFill>
                      <a:schemeClr val="accent6">
                        <a:lumMod val="20000"/>
                        <a:lumOff val="80000"/>
                      </a:schemeClr>
                    </a:solidFill>
                  </a:tcPr>
                </a:tc>
                <a:tc>
                  <a:txBody>
                    <a:bodyPr/>
                    <a:lstStyle/>
                    <a:p>
                      <a:pPr algn="r"/>
                      <a:r>
                        <a:rPr lang="en-US" dirty="0"/>
                        <a:t>329</a:t>
                      </a:r>
                    </a:p>
                  </a:txBody>
                  <a:tcPr>
                    <a:solidFill>
                      <a:schemeClr val="accent3">
                        <a:lumMod val="20000"/>
                        <a:lumOff val="80000"/>
                      </a:schemeClr>
                    </a:solidFill>
                  </a:tcPr>
                </a:tc>
                <a:tc>
                  <a:txBody>
                    <a:bodyPr/>
                    <a:lstStyle/>
                    <a:p>
                      <a:pPr algn="r"/>
                      <a:r>
                        <a:rPr lang="en-US" dirty="0"/>
                        <a:t>20.5%</a:t>
                      </a:r>
                    </a:p>
                  </a:txBody>
                  <a:tcPr>
                    <a:solidFill>
                      <a:schemeClr val="accent3">
                        <a:lumMod val="20000"/>
                        <a:lumOff val="80000"/>
                      </a:schemeClr>
                    </a:solidFill>
                  </a:tcPr>
                </a:tc>
                <a:extLst>
                  <a:ext uri="{0D108BD9-81ED-4DB2-BD59-A6C34878D82A}">
                    <a16:rowId xmlns:a16="http://schemas.microsoft.com/office/drawing/2014/main" val="3711443454"/>
                  </a:ext>
                </a:extLst>
              </a:tr>
            </a:tbl>
          </a:graphicData>
        </a:graphic>
      </p:graphicFrame>
    </p:spTree>
    <p:extLst>
      <p:ext uri="{BB962C8B-B14F-4D97-AF65-F5344CB8AC3E}">
        <p14:creationId xmlns:p14="http://schemas.microsoft.com/office/powerpoint/2010/main" val="334586499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283A-B243-4853-9BE1-741B3AD84AA3}"/>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A96A8EE6-D2A6-4F12-B269-789A00001723}"/>
              </a:ext>
            </a:extLst>
          </p:cNvPr>
          <p:cNvSpPr>
            <a:spLocks noGrp="1"/>
          </p:cNvSpPr>
          <p:nvPr>
            <p:ph idx="1"/>
          </p:nvPr>
        </p:nvSpPr>
        <p:spPr/>
        <p:txBody>
          <a:bodyPr/>
          <a:lstStyle/>
          <a:p>
            <a:pPr lvl="1"/>
            <a:r>
              <a:rPr lang="en-US" sz="2000" dirty="0"/>
              <a:t>How well does </a:t>
            </a:r>
            <a:r>
              <a:rPr lang="en-US" sz="2000" dirty="0" err="1"/>
              <a:t>OOAnalyzer</a:t>
            </a:r>
            <a:r>
              <a:rPr lang="en-US" sz="2000" dirty="0"/>
              <a:t> identify C++ classes and their constituent methods?</a:t>
            </a:r>
          </a:p>
          <a:p>
            <a:pPr lvl="2"/>
            <a:r>
              <a:rPr lang="en-US" sz="1600" dirty="0" err="1"/>
              <a:t>OOAnalyzer</a:t>
            </a:r>
            <a:r>
              <a:rPr lang="en-US" sz="1600" dirty="0"/>
              <a:t> classes may not naturally correspond to ground truth classes</a:t>
            </a:r>
          </a:p>
          <a:p>
            <a:pPr lvl="2"/>
            <a:r>
              <a:rPr lang="en-US" sz="1600" dirty="0"/>
              <a:t>New metric: </a:t>
            </a:r>
            <a:r>
              <a:rPr lang="en-US" sz="1600" u="sng" dirty="0"/>
              <a:t>edit distance</a:t>
            </a:r>
          </a:p>
          <a:p>
            <a:pPr lvl="1"/>
            <a:endParaRPr lang="en-US" dirty="0"/>
          </a:p>
          <a:p>
            <a:pPr lvl="1"/>
            <a:r>
              <a:rPr lang="en-US" sz="2000" b="1" dirty="0"/>
              <a:t>How well does </a:t>
            </a:r>
            <a:r>
              <a:rPr lang="en-US" sz="2000" b="1" dirty="0" err="1"/>
              <a:t>OOAnalyzer</a:t>
            </a:r>
            <a:r>
              <a:rPr lang="en-US" sz="2000" b="1" dirty="0"/>
              <a:t> classify methods as constructors, destructors, and virtual methods?</a:t>
            </a:r>
          </a:p>
          <a:p>
            <a:pPr marL="128588" lvl="1" indent="0">
              <a:buNone/>
            </a:pPr>
            <a:endParaRPr lang="en-US" sz="2400" dirty="0"/>
          </a:p>
        </p:txBody>
      </p:sp>
      <p:sp>
        <p:nvSpPr>
          <p:cNvPr id="4" name="Picture Placeholder 3">
            <a:extLst>
              <a:ext uri="{FF2B5EF4-FFF2-40B4-BE49-F238E27FC236}">
                <a16:creationId xmlns:a16="http://schemas.microsoft.com/office/drawing/2014/main" id="{4C0881E0-D0A1-4EDE-A710-10A1A03951C9}"/>
              </a:ext>
            </a:extLst>
          </p:cNvPr>
          <p:cNvSpPr>
            <a:spLocks noGrp="1"/>
          </p:cNvSpPr>
          <p:nvPr>
            <p:ph type="pic" sz="quarter" idx="11"/>
          </p:nvPr>
        </p:nvSpPr>
        <p:spPr/>
      </p:sp>
      <p:sp>
        <p:nvSpPr>
          <p:cNvPr id="5" name="Text Placeholder 4">
            <a:extLst>
              <a:ext uri="{FF2B5EF4-FFF2-40B4-BE49-F238E27FC236}">
                <a16:creationId xmlns:a16="http://schemas.microsoft.com/office/drawing/2014/main" id="{B57722C7-0595-45A7-A166-DA9C39517D1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916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63F0-F140-4013-BA67-F492245FEA29}"/>
              </a:ext>
            </a:extLst>
          </p:cNvPr>
          <p:cNvSpPr>
            <a:spLocks noGrp="1"/>
          </p:cNvSpPr>
          <p:nvPr>
            <p:ph type="title"/>
          </p:nvPr>
        </p:nvSpPr>
        <p:spPr>
          <a:xfrm>
            <a:off x="381000" y="171740"/>
            <a:ext cx="8656674" cy="639577"/>
          </a:xfrm>
        </p:spPr>
        <p:txBody>
          <a:bodyPr/>
          <a:lstStyle/>
          <a:p>
            <a:r>
              <a:rPr lang="en-US" dirty="0" err="1"/>
              <a:t>OOAnalyzer</a:t>
            </a:r>
            <a:r>
              <a:rPr lang="en-US" dirty="0"/>
              <a:t> Method Classification on </a:t>
            </a:r>
            <a:r>
              <a:rPr lang="en-US" dirty="0" err="1"/>
              <a:t>ObjDigger</a:t>
            </a:r>
            <a:r>
              <a:rPr lang="en-US" dirty="0"/>
              <a:t> Programs</a:t>
            </a:r>
          </a:p>
        </p:txBody>
      </p:sp>
      <p:graphicFrame>
        <p:nvGraphicFramePr>
          <p:cNvPr id="4" name="Table 3">
            <a:extLst>
              <a:ext uri="{FF2B5EF4-FFF2-40B4-BE49-F238E27FC236}">
                <a16:creationId xmlns:a16="http://schemas.microsoft.com/office/drawing/2014/main" id="{1EB60D74-85D1-4957-B22B-8862DEFD6266}"/>
              </a:ext>
            </a:extLst>
          </p:cNvPr>
          <p:cNvGraphicFramePr>
            <a:graphicFrameLocks noGrp="1"/>
          </p:cNvGraphicFramePr>
          <p:nvPr>
            <p:extLst>
              <p:ext uri="{D42A27DB-BD31-4B8C-83A1-F6EECF244321}">
                <p14:modId xmlns:p14="http://schemas.microsoft.com/office/powerpoint/2010/main" val="941315466"/>
              </p:ext>
            </p:extLst>
          </p:nvPr>
        </p:nvGraphicFramePr>
        <p:xfrm>
          <a:off x="0" y="667753"/>
          <a:ext cx="9107424" cy="2522220"/>
        </p:xfrm>
        <a:graphic>
          <a:graphicData uri="http://schemas.openxmlformats.org/drawingml/2006/table">
            <a:tbl>
              <a:tblPr firstRow="1" firstCol="1" bandRow="1">
                <a:tableStyleId>{93296810-A885-4BE3-A3E7-6D5BEEA58F35}</a:tableStyleId>
              </a:tblPr>
              <a:tblGrid>
                <a:gridCol w="1426464">
                  <a:extLst>
                    <a:ext uri="{9D8B030D-6E8A-4147-A177-3AD203B41FA5}">
                      <a16:colId xmlns:a16="http://schemas.microsoft.com/office/drawing/2014/main" val="2751857621"/>
                    </a:ext>
                  </a:extLst>
                </a:gridCol>
                <a:gridCol w="731520">
                  <a:extLst>
                    <a:ext uri="{9D8B030D-6E8A-4147-A177-3AD203B41FA5}">
                      <a16:colId xmlns:a16="http://schemas.microsoft.com/office/drawing/2014/main" val="513518602"/>
                    </a:ext>
                  </a:extLst>
                </a:gridCol>
                <a:gridCol w="731520">
                  <a:extLst>
                    <a:ext uri="{9D8B030D-6E8A-4147-A177-3AD203B41FA5}">
                      <a16:colId xmlns:a16="http://schemas.microsoft.com/office/drawing/2014/main" val="2022177451"/>
                    </a:ext>
                  </a:extLst>
                </a:gridCol>
                <a:gridCol w="457200">
                  <a:extLst>
                    <a:ext uri="{9D8B030D-6E8A-4147-A177-3AD203B41FA5}">
                      <a16:colId xmlns:a16="http://schemas.microsoft.com/office/drawing/2014/main" val="2651424104"/>
                    </a:ext>
                  </a:extLst>
                </a:gridCol>
                <a:gridCol w="731520">
                  <a:extLst>
                    <a:ext uri="{9D8B030D-6E8A-4147-A177-3AD203B41FA5}">
                      <a16:colId xmlns:a16="http://schemas.microsoft.com/office/drawing/2014/main" val="1528187147"/>
                    </a:ext>
                  </a:extLst>
                </a:gridCol>
                <a:gridCol w="731520">
                  <a:extLst>
                    <a:ext uri="{9D8B030D-6E8A-4147-A177-3AD203B41FA5}">
                      <a16:colId xmlns:a16="http://schemas.microsoft.com/office/drawing/2014/main" val="1544467785"/>
                    </a:ext>
                  </a:extLst>
                </a:gridCol>
                <a:gridCol w="457200">
                  <a:extLst>
                    <a:ext uri="{9D8B030D-6E8A-4147-A177-3AD203B41FA5}">
                      <a16:colId xmlns:a16="http://schemas.microsoft.com/office/drawing/2014/main" val="2987246629"/>
                    </a:ext>
                  </a:extLst>
                </a:gridCol>
                <a:gridCol w="731520">
                  <a:extLst>
                    <a:ext uri="{9D8B030D-6E8A-4147-A177-3AD203B41FA5}">
                      <a16:colId xmlns:a16="http://schemas.microsoft.com/office/drawing/2014/main" val="2144733316"/>
                    </a:ext>
                  </a:extLst>
                </a:gridCol>
                <a:gridCol w="731520">
                  <a:extLst>
                    <a:ext uri="{9D8B030D-6E8A-4147-A177-3AD203B41FA5}">
                      <a16:colId xmlns:a16="http://schemas.microsoft.com/office/drawing/2014/main" val="2301715959"/>
                    </a:ext>
                  </a:extLst>
                </a:gridCol>
                <a:gridCol w="457200">
                  <a:extLst>
                    <a:ext uri="{9D8B030D-6E8A-4147-A177-3AD203B41FA5}">
                      <a16:colId xmlns:a16="http://schemas.microsoft.com/office/drawing/2014/main" val="456144705"/>
                    </a:ext>
                  </a:extLst>
                </a:gridCol>
                <a:gridCol w="731520">
                  <a:extLst>
                    <a:ext uri="{9D8B030D-6E8A-4147-A177-3AD203B41FA5}">
                      <a16:colId xmlns:a16="http://schemas.microsoft.com/office/drawing/2014/main" val="2121709094"/>
                    </a:ext>
                  </a:extLst>
                </a:gridCol>
                <a:gridCol w="731520">
                  <a:extLst>
                    <a:ext uri="{9D8B030D-6E8A-4147-A177-3AD203B41FA5}">
                      <a16:colId xmlns:a16="http://schemas.microsoft.com/office/drawing/2014/main" val="1687039604"/>
                    </a:ext>
                  </a:extLst>
                </a:gridCol>
                <a:gridCol w="457200">
                  <a:extLst>
                    <a:ext uri="{9D8B030D-6E8A-4147-A177-3AD203B41FA5}">
                      <a16:colId xmlns:a16="http://schemas.microsoft.com/office/drawing/2014/main" val="2420330826"/>
                    </a:ext>
                  </a:extLst>
                </a:gridCol>
              </a:tblGrid>
              <a:tr h="370840">
                <a:tc rowSpan="2">
                  <a:txBody>
                    <a:bodyPr/>
                    <a:lstStyle/>
                    <a:p>
                      <a:r>
                        <a:rPr lang="en-US" dirty="0"/>
                        <a:t>Program</a:t>
                      </a:r>
                    </a:p>
                  </a:txBody>
                  <a:tcPr>
                    <a:solidFill>
                      <a:schemeClr val="accent1"/>
                    </a:solidFill>
                  </a:tcPr>
                </a:tc>
                <a:tc gridSpan="3">
                  <a:txBody>
                    <a:bodyPr/>
                    <a:lstStyle/>
                    <a:p>
                      <a:pPr algn="r"/>
                      <a:r>
                        <a:rPr lang="en-US" dirty="0"/>
                        <a:t>Constructor</a:t>
                      </a:r>
                    </a:p>
                  </a:txBody>
                  <a:tcPr>
                    <a:solidFill>
                      <a:schemeClr val="accent1"/>
                    </a:solidFill>
                  </a:tcPr>
                </a:tc>
                <a:tc hMerge="1">
                  <a:txBody>
                    <a:bodyPr/>
                    <a:lstStyle/>
                    <a:p>
                      <a:pPr algn="r"/>
                      <a:endParaRPr lang="en-US" dirty="0"/>
                    </a:p>
                  </a:txBody>
                  <a:tcPr/>
                </a:tc>
                <a:tc hMerge="1">
                  <a:txBody>
                    <a:bodyPr/>
                    <a:lstStyle/>
                    <a:p>
                      <a:pPr algn="r"/>
                      <a:endParaRPr lang="en-US" dirty="0"/>
                    </a:p>
                  </a:txBody>
                  <a:tcPr/>
                </a:tc>
                <a:tc gridSpan="3">
                  <a:txBody>
                    <a:bodyPr/>
                    <a:lstStyle/>
                    <a:p>
                      <a:pPr algn="r"/>
                      <a:r>
                        <a:rPr lang="en-US" dirty="0"/>
                        <a:t>Destructor</a:t>
                      </a:r>
                    </a:p>
                  </a:txBody>
                  <a:tcPr>
                    <a:solidFill>
                      <a:schemeClr val="accent1"/>
                    </a:solidFill>
                  </a:tcPr>
                </a:tc>
                <a:tc hMerge="1">
                  <a:txBody>
                    <a:bodyPr/>
                    <a:lstStyle/>
                    <a:p>
                      <a:pPr algn="r"/>
                      <a:endParaRPr lang="en-US" dirty="0"/>
                    </a:p>
                  </a:txBody>
                  <a:tcPr/>
                </a:tc>
                <a:tc hMerge="1">
                  <a:txBody>
                    <a:bodyPr/>
                    <a:lstStyle/>
                    <a:p>
                      <a:pPr algn="r"/>
                      <a:endParaRPr lang="en-US" dirty="0"/>
                    </a:p>
                  </a:txBody>
                  <a:tcPr/>
                </a:tc>
                <a:tc gridSpan="3">
                  <a:txBody>
                    <a:bodyPr/>
                    <a:lstStyle/>
                    <a:p>
                      <a:pPr algn="r"/>
                      <a:r>
                        <a:rPr lang="en-US" dirty="0" err="1"/>
                        <a:t>VFTables</a:t>
                      </a:r>
                      <a:endParaRPr lang="en-US" dirty="0"/>
                    </a:p>
                  </a:txBody>
                  <a:tcPr>
                    <a:solidFill>
                      <a:schemeClr val="accent1"/>
                    </a:solidFill>
                  </a:tcPr>
                </a:tc>
                <a:tc hMerge="1">
                  <a:txBody>
                    <a:bodyPr/>
                    <a:lstStyle/>
                    <a:p>
                      <a:pPr algn="r"/>
                      <a:endParaRPr lang="en-US" dirty="0"/>
                    </a:p>
                  </a:txBody>
                  <a:tcPr/>
                </a:tc>
                <a:tc hMerge="1">
                  <a:txBody>
                    <a:bodyPr/>
                    <a:lstStyle/>
                    <a:p>
                      <a:pPr algn="r"/>
                      <a:endParaRPr lang="en-US" dirty="0"/>
                    </a:p>
                  </a:txBody>
                  <a:tcPr/>
                </a:tc>
                <a:tc gridSpan="3">
                  <a:txBody>
                    <a:bodyPr/>
                    <a:lstStyle/>
                    <a:p>
                      <a:pPr algn="r"/>
                      <a:r>
                        <a:rPr lang="en-US" dirty="0"/>
                        <a:t>Virtual Methods</a:t>
                      </a:r>
                    </a:p>
                  </a:txBody>
                  <a:tcPr>
                    <a:solidFill>
                      <a:schemeClr val="accent1"/>
                    </a:solidFill>
                  </a:tcPr>
                </a:tc>
                <a:tc hMerge="1">
                  <a:txBody>
                    <a:bodyPr/>
                    <a:lstStyle/>
                    <a:p>
                      <a:pPr algn="r"/>
                      <a:endParaRPr lang="en-US" dirty="0"/>
                    </a:p>
                  </a:txBody>
                  <a:tcPr/>
                </a:tc>
                <a:tc hMerge="1">
                  <a:txBody>
                    <a:bodyPr/>
                    <a:lstStyle/>
                    <a:p>
                      <a:pPr algn="r"/>
                      <a:endParaRPr lang="en-US" dirty="0"/>
                    </a:p>
                  </a:txBody>
                  <a:tcPr/>
                </a:tc>
                <a:extLst>
                  <a:ext uri="{0D108BD9-81ED-4DB2-BD59-A6C34878D82A}">
                    <a16:rowId xmlns:a16="http://schemas.microsoft.com/office/drawing/2014/main" val="676178218"/>
                  </a:ext>
                </a:extLst>
              </a:tr>
              <a:tr h="158397">
                <a:tc vMerge="1">
                  <a:txBody>
                    <a:bodyPr/>
                    <a:lstStyle/>
                    <a:p>
                      <a:endParaRPr lang="en-US" dirty="0"/>
                    </a:p>
                  </a:txBody>
                  <a:tcPr/>
                </a:tc>
                <a:tc>
                  <a:txBody>
                    <a:bodyPr/>
                    <a:lstStyle/>
                    <a:p>
                      <a:pPr algn="r"/>
                      <a:r>
                        <a:rPr lang="en-US" dirty="0"/>
                        <a:t>Recall</a:t>
                      </a:r>
                    </a:p>
                  </a:txBody>
                  <a:tcPr>
                    <a:solidFill>
                      <a:schemeClr val="accent1">
                        <a:lumMod val="20000"/>
                        <a:lumOff val="80000"/>
                      </a:schemeClr>
                    </a:solidFill>
                  </a:tcPr>
                </a:tc>
                <a:tc>
                  <a:txBody>
                    <a:bodyPr/>
                    <a:lstStyle/>
                    <a:p>
                      <a:pPr algn="r"/>
                      <a:r>
                        <a:rPr lang="en-US" dirty="0"/>
                        <a:t>Prec.</a:t>
                      </a:r>
                    </a:p>
                  </a:txBody>
                  <a:tcPr>
                    <a:solidFill>
                      <a:schemeClr val="accent1">
                        <a:lumMod val="20000"/>
                        <a:lumOff val="80000"/>
                      </a:schemeClr>
                    </a:solidFill>
                  </a:tcPr>
                </a:tc>
                <a:tc>
                  <a:txBody>
                    <a:bodyPr/>
                    <a:lstStyle/>
                    <a:p>
                      <a:pPr algn="r"/>
                      <a:r>
                        <a:rPr lang="en-US" dirty="0"/>
                        <a:t>F</a:t>
                      </a:r>
                    </a:p>
                  </a:txBody>
                  <a:tcPr>
                    <a:solidFill>
                      <a:schemeClr val="accent1">
                        <a:lumMod val="20000"/>
                        <a:lumOff val="80000"/>
                      </a:schemeClr>
                    </a:solidFill>
                  </a:tcPr>
                </a:tc>
                <a:tc>
                  <a:txBody>
                    <a:bodyPr/>
                    <a:lstStyle/>
                    <a:p>
                      <a:pPr algn="r"/>
                      <a:r>
                        <a:rPr lang="en-US" dirty="0"/>
                        <a:t>Recall</a:t>
                      </a:r>
                    </a:p>
                  </a:txBody>
                  <a:tcPr>
                    <a:solidFill>
                      <a:schemeClr val="accent1">
                        <a:lumMod val="20000"/>
                        <a:lumOff val="80000"/>
                      </a:schemeClr>
                    </a:solidFill>
                  </a:tcPr>
                </a:tc>
                <a:tc>
                  <a:txBody>
                    <a:bodyPr/>
                    <a:lstStyle/>
                    <a:p>
                      <a:pPr algn="r"/>
                      <a:r>
                        <a:rPr lang="en-US" dirty="0"/>
                        <a:t>Prec.</a:t>
                      </a:r>
                    </a:p>
                  </a:txBody>
                  <a:tcPr>
                    <a:solidFill>
                      <a:schemeClr val="accent1">
                        <a:lumMod val="20000"/>
                        <a:lumOff val="80000"/>
                      </a:schemeClr>
                    </a:solidFill>
                  </a:tcPr>
                </a:tc>
                <a:tc>
                  <a:txBody>
                    <a:bodyPr/>
                    <a:lstStyle/>
                    <a:p>
                      <a:pPr algn="r"/>
                      <a:r>
                        <a:rPr lang="en-US" dirty="0"/>
                        <a:t>F</a:t>
                      </a:r>
                    </a:p>
                  </a:txBody>
                  <a:tcPr>
                    <a:solidFill>
                      <a:schemeClr val="accent1">
                        <a:lumMod val="20000"/>
                        <a:lumOff val="80000"/>
                      </a:schemeClr>
                    </a:solidFill>
                  </a:tcPr>
                </a:tc>
                <a:tc>
                  <a:txBody>
                    <a:bodyPr/>
                    <a:lstStyle/>
                    <a:p>
                      <a:pPr algn="r"/>
                      <a:r>
                        <a:rPr lang="en-US" dirty="0"/>
                        <a:t>Recall</a:t>
                      </a:r>
                    </a:p>
                  </a:txBody>
                  <a:tcPr>
                    <a:solidFill>
                      <a:schemeClr val="accent1">
                        <a:lumMod val="20000"/>
                        <a:lumOff val="80000"/>
                      </a:schemeClr>
                    </a:solidFill>
                  </a:tcPr>
                </a:tc>
                <a:tc>
                  <a:txBody>
                    <a:bodyPr/>
                    <a:lstStyle/>
                    <a:p>
                      <a:pPr algn="r"/>
                      <a:r>
                        <a:rPr lang="en-US" dirty="0"/>
                        <a:t>Prec.</a:t>
                      </a:r>
                    </a:p>
                  </a:txBody>
                  <a:tcPr>
                    <a:solidFill>
                      <a:schemeClr val="accent1">
                        <a:lumMod val="20000"/>
                        <a:lumOff val="80000"/>
                      </a:schemeClr>
                    </a:solidFill>
                  </a:tcPr>
                </a:tc>
                <a:tc>
                  <a:txBody>
                    <a:bodyPr/>
                    <a:lstStyle/>
                    <a:p>
                      <a:pPr algn="r"/>
                      <a:r>
                        <a:rPr lang="en-US" dirty="0"/>
                        <a:t>F</a:t>
                      </a:r>
                    </a:p>
                  </a:txBody>
                  <a:tcPr>
                    <a:solidFill>
                      <a:schemeClr val="accent1">
                        <a:lumMod val="20000"/>
                        <a:lumOff val="80000"/>
                      </a:schemeClr>
                    </a:solidFill>
                  </a:tcPr>
                </a:tc>
                <a:tc>
                  <a:txBody>
                    <a:bodyPr/>
                    <a:lstStyle/>
                    <a:p>
                      <a:pPr algn="r"/>
                      <a:r>
                        <a:rPr lang="en-US" dirty="0"/>
                        <a:t>Recall</a:t>
                      </a:r>
                    </a:p>
                  </a:txBody>
                  <a:tcPr>
                    <a:solidFill>
                      <a:schemeClr val="accent1">
                        <a:lumMod val="20000"/>
                        <a:lumOff val="80000"/>
                      </a:schemeClr>
                    </a:solidFill>
                  </a:tcPr>
                </a:tc>
                <a:tc>
                  <a:txBody>
                    <a:bodyPr/>
                    <a:lstStyle/>
                    <a:p>
                      <a:pPr algn="r"/>
                      <a:r>
                        <a:rPr lang="en-US" dirty="0"/>
                        <a:t>Prec.</a:t>
                      </a:r>
                    </a:p>
                  </a:txBody>
                  <a:tcPr>
                    <a:solidFill>
                      <a:schemeClr val="accent1">
                        <a:lumMod val="20000"/>
                        <a:lumOff val="80000"/>
                      </a:schemeClr>
                    </a:solidFill>
                  </a:tcPr>
                </a:tc>
                <a:tc>
                  <a:txBody>
                    <a:bodyPr/>
                    <a:lstStyle/>
                    <a:p>
                      <a:pPr algn="r"/>
                      <a:r>
                        <a:rPr lang="en-US" dirty="0"/>
                        <a:t>F</a:t>
                      </a:r>
                    </a:p>
                  </a:txBody>
                  <a:tcPr>
                    <a:solidFill>
                      <a:schemeClr val="accent1">
                        <a:lumMod val="20000"/>
                        <a:lumOff val="80000"/>
                      </a:schemeClr>
                    </a:solidFill>
                  </a:tcPr>
                </a:tc>
                <a:extLst>
                  <a:ext uri="{0D108BD9-81ED-4DB2-BD59-A6C34878D82A}">
                    <a16:rowId xmlns:a16="http://schemas.microsoft.com/office/drawing/2014/main" val="3819842049"/>
                  </a:ext>
                </a:extLst>
              </a:tr>
              <a:tr h="370840">
                <a:tc>
                  <a:txBody>
                    <a:bodyPr/>
                    <a:lstStyle/>
                    <a:p>
                      <a:r>
                        <a:rPr lang="en-US" dirty="0" err="1"/>
                        <a:t>CImg</a:t>
                      </a:r>
                      <a:endParaRPr lang="en-US" dirty="0"/>
                    </a:p>
                  </a:txBody>
                  <a:tcPr>
                    <a:solidFill>
                      <a:schemeClr val="accent1"/>
                    </a:solidFill>
                  </a:tcPr>
                </a:tc>
                <a:tc>
                  <a:txBody>
                    <a:bodyPr/>
                    <a:lstStyle/>
                    <a:p>
                      <a:pPr algn="r"/>
                      <a:r>
                        <a:rPr lang="en-US" sz="1200" dirty="0"/>
                        <a:t>44/51</a:t>
                      </a:r>
                    </a:p>
                  </a:txBody>
                  <a:tcPr>
                    <a:solidFill>
                      <a:schemeClr val="accent3">
                        <a:lumMod val="20000"/>
                        <a:lumOff val="80000"/>
                      </a:schemeClr>
                    </a:solidFill>
                  </a:tcPr>
                </a:tc>
                <a:tc>
                  <a:txBody>
                    <a:bodyPr/>
                    <a:lstStyle/>
                    <a:p>
                      <a:pPr algn="r"/>
                      <a:r>
                        <a:rPr lang="en-US" sz="1200" dirty="0"/>
                        <a:t>44/53</a:t>
                      </a:r>
                    </a:p>
                  </a:txBody>
                  <a:tcPr>
                    <a:solidFill>
                      <a:schemeClr val="accent3">
                        <a:lumMod val="20000"/>
                        <a:lumOff val="80000"/>
                      </a:schemeClr>
                    </a:solidFill>
                  </a:tcPr>
                </a:tc>
                <a:tc>
                  <a:txBody>
                    <a:bodyPr/>
                    <a:lstStyle/>
                    <a:p>
                      <a:pPr algn="r"/>
                      <a:r>
                        <a:rPr lang="en-US" sz="1200" dirty="0"/>
                        <a:t>0.85</a:t>
                      </a:r>
                    </a:p>
                  </a:txBody>
                  <a:tcPr>
                    <a:solidFill>
                      <a:schemeClr val="accent3">
                        <a:lumMod val="20000"/>
                        <a:lumOff val="80000"/>
                      </a:schemeClr>
                    </a:solidFill>
                  </a:tcPr>
                </a:tc>
                <a:tc>
                  <a:txBody>
                    <a:bodyPr/>
                    <a:lstStyle/>
                    <a:p>
                      <a:pPr algn="r"/>
                      <a:r>
                        <a:rPr lang="en-US" sz="1200" dirty="0"/>
                        <a:t>0/22</a:t>
                      </a:r>
                    </a:p>
                  </a:txBody>
                  <a:tcPr>
                    <a:solidFill>
                      <a:schemeClr val="accent6">
                        <a:lumMod val="20000"/>
                        <a:lumOff val="80000"/>
                      </a:schemeClr>
                    </a:solidFill>
                  </a:tcPr>
                </a:tc>
                <a:tc>
                  <a:txBody>
                    <a:bodyPr/>
                    <a:lstStyle/>
                    <a:p>
                      <a:pPr algn="r"/>
                      <a:r>
                        <a:rPr lang="en-US" sz="1200" dirty="0"/>
                        <a:t>0/0</a:t>
                      </a:r>
                    </a:p>
                  </a:txBody>
                  <a:tcPr>
                    <a:solidFill>
                      <a:schemeClr val="accent3">
                        <a:lumMod val="20000"/>
                        <a:lumOff val="80000"/>
                      </a:schemeClr>
                    </a:solidFill>
                  </a:tcPr>
                </a:tc>
                <a:tc>
                  <a:txBody>
                    <a:bodyPr/>
                    <a:lstStyle/>
                    <a:p>
                      <a:pPr algn="r"/>
                      <a:r>
                        <a:rPr lang="en-US" sz="1200" dirty="0"/>
                        <a:t>0.00</a:t>
                      </a:r>
                    </a:p>
                  </a:txBody>
                  <a:tcPr>
                    <a:solidFill>
                      <a:schemeClr val="accent6">
                        <a:lumMod val="20000"/>
                        <a:lumOff val="80000"/>
                      </a:schemeClr>
                    </a:solidFill>
                  </a:tcPr>
                </a:tc>
                <a:tc>
                  <a:txBody>
                    <a:bodyPr/>
                    <a:lstStyle/>
                    <a:p>
                      <a:pPr algn="r"/>
                      <a:r>
                        <a:rPr lang="en-US" sz="1200" dirty="0"/>
                        <a:t>13/13</a:t>
                      </a:r>
                    </a:p>
                  </a:txBody>
                  <a:tcPr>
                    <a:solidFill>
                      <a:schemeClr val="accent3">
                        <a:lumMod val="20000"/>
                        <a:lumOff val="80000"/>
                      </a:schemeClr>
                    </a:solidFill>
                  </a:tcPr>
                </a:tc>
                <a:tc>
                  <a:txBody>
                    <a:bodyPr/>
                    <a:lstStyle/>
                    <a:p>
                      <a:pPr algn="r"/>
                      <a:r>
                        <a:rPr lang="en-US" sz="1200" dirty="0"/>
                        <a:t>13/13</a:t>
                      </a:r>
                    </a:p>
                  </a:txBody>
                  <a:tcPr>
                    <a:solidFill>
                      <a:schemeClr val="accent3">
                        <a:lumMod val="20000"/>
                        <a:lumOff val="80000"/>
                      </a:schemeClr>
                    </a:solidFill>
                  </a:tcPr>
                </a:tc>
                <a:tc>
                  <a:txBody>
                    <a:bodyPr/>
                    <a:lstStyle/>
                    <a:p>
                      <a:pPr algn="r"/>
                      <a:r>
                        <a:rPr lang="en-US" sz="1200" dirty="0"/>
                        <a:t>1.00</a:t>
                      </a:r>
                    </a:p>
                  </a:txBody>
                  <a:tcPr>
                    <a:solidFill>
                      <a:schemeClr val="accent3">
                        <a:lumMod val="20000"/>
                        <a:lumOff val="80000"/>
                      </a:schemeClr>
                    </a:solidFill>
                  </a:tcPr>
                </a:tc>
                <a:tc>
                  <a:txBody>
                    <a:bodyPr/>
                    <a:lstStyle/>
                    <a:p>
                      <a:pPr algn="r"/>
                      <a:r>
                        <a:rPr lang="en-US" sz="1200" dirty="0"/>
                        <a:t>23/30</a:t>
                      </a:r>
                    </a:p>
                  </a:txBody>
                  <a:tcPr>
                    <a:solidFill>
                      <a:schemeClr val="accent3">
                        <a:lumMod val="20000"/>
                        <a:lumOff val="80000"/>
                      </a:schemeClr>
                    </a:solidFill>
                  </a:tcPr>
                </a:tc>
                <a:tc>
                  <a:txBody>
                    <a:bodyPr/>
                    <a:lstStyle/>
                    <a:p>
                      <a:pPr algn="r"/>
                      <a:r>
                        <a:rPr lang="en-US" sz="1200" dirty="0"/>
                        <a:t>23/24</a:t>
                      </a:r>
                    </a:p>
                  </a:txBody>
                  <a:tcPr>
                    <a:solidFill>
                      <a:schemeClr val="accent3">
                        <a:lumMod val="20000"/>
                        <a:lumOff val="80000"/>
                      </a:schemeClr>
                    </a:solidFill>
                  </a:tcPr>
                </a:tc>
                <a:tc>
                  <a:txBody>
                    <a:bodyPr/>
                    <a:lstStyle/>
                    <a:p>
                      <a:pPr algn="r"/>
                      <a:r>
                        <a:rPr lang="en-US" sz="1200" dirty="0"/>
                        <a:t>0.85</a:t>
                      </a:r>
                    </a:p>
                  </a:txBody>
                  <a:tcPr>
                    <a:solidFill>
                      <a:schemeClr val="accent3">
                        <a:lumMod val="20000"/>
                        <a:lumOff val="80000"/>
                      </a:schemeClr>
                    </a:solidFill>
                  </a:tcPr>
                </a:tc>
                <a:extLst>
                  <a:ext uri="{0D108BD9-81ED-4DB2-BD59-A6C34878D82A}">
                    <a16:rowId xmlns:a16="http://schemas.microsoft.com/office/drawing/2014/main" val="1892679248"/>
                  </a:ext>
                </a:extLst>
              </a:tr>
              <a:tr h="370840">
                <a:tc>
                  <a:txBody>
                    <a:bodyPr/>
                    <a:lstStyle/>
                    <a:p>
                      <a:r>
                        <a:rPr lang="en-US" dirty="0"/>
                        <a:t>Light-pop3-smtp</a:t>
                      </a:r>
                    </a:p>
                  </a:txBody>
                  <a:tcPr>
                    <a:solidFill>
                      <a:schemeClr val="accent1"/>
                    </a:solidFill>
                  </a:tcPr>
                </a:tc>
                <a:tc>
                  <a:txBody>
                    <a:bodyPr/>
                    <a:lstStyle/>
                    <a:p>
                      <a:pPr algn="r"/>
                      <a:r>
                        <a:rPr lang="en-US" sz="1200" dirty="0"/>
                        <a:t>41/52</a:t>
                      </a:r>
                    </a:p>
                  </a:txBody>
                  <a:tcPr>
                    <a:solidFill>
                      <a:schemeClr val="accent3">
                        <a:lumMod val="20000"/>
                        <a:lumOff val="80000"/>
                      </a:schemeClr>
                    </a:solidFill>
                  </a:tcPr>
                </a:tc>
                <a:tc>
                  <a:txBody>
                    <a:bodyPr/>
                    <a:lstStyle/>
                    <a:p>
                      <a:pPr algn="r"/>
                      <a:r>
                        <a:rPr lang="en-US" sz="1200" dirty="0"/>
                        <a:t>41/44</a:t>
                      </a:r>
                    </a:p>
                  </a:txBody>
                  <a:tcPr>
                    <a:solidFill>
                      <a:schemeClr val="accent3">
                        <a:lumMod val="20000"/>
                        <a:lumOff val="80000"/>
                      </a:schemeClr>
                    </a:solidFill>
                  </a:tcPr>
                </a:tc>
                <a:tc>
                  <a:txBody>
                    <a:bodyPr/>
                    <a:lstStyle/>
                    <a:p>
                      <a:pPr algn="r"/>
                      <a:r>
                        <a:rPr lang="en-US" sz="1200" dirty="0"/>
                        <a:t>0.85</a:t>
                      </a:r>
                    </a:p>
                  </a:txBody>
                  <a:tcPr>
                    <a:solidFill>
                      <a:schemeClr val="accent3">
                        <a:lumMod val="20000"/>
                        <a:lumOff val="80000"/>
                      </a:schemeClr>
                    </a:solidFill>
                  </a:tcPr>
                </a:tc>
                <a:tc>
                  <a:txBody>
                    <a:bodyPr/>
                    <a:lstStyle/>
                    <a:p>
                      <a:pPr algn="r"/>
                      <a:r>
                        <a:rPr lang="en-US" sz="1200" dirty="0"/>
                        <a:t>2/27</a:t>
                      </a:r>
                    </a:p>
                  </a:txBody>
                  <a:tcPr>
                    <a:solidFill>
                      <a:schemeClr val="accent6">
                        <a:lumMod val="20000"/>
                        <a:lumOff val="80000"/>
                      </a:schemeClr>
                    </a:solidFill>
                  </a:tcPr>
                </a:tc>
                <a:tc>
                  <a:txBody>
                    <a:bodyPr/>
                    <a:lstStyle/>
                    <a:p>
                      <a:pPr algn="r"/>
                      <a:r>
                        <a:rPr lang="en-US" sz="1200" dirty="0"/>
                        <a:t>2/2</a:t>
                      </a:r>
                    </a:p>
                  </a:txBody>
                  <a:tcPr>
                    <a:solidFill>
                      <a:schemeClr val="accent3">
                        <a:lumMod val="20000"/>
                        <a:lumOff val="80000"/>
                      </a:schemeClr>
                    </a:solidFill>
                  </a:tcPr>
                </a:tc>
                <a:tc>
                  <a:txBody>
                    <a:bodyPr/>
                    <a:lstStyle/>
                    <a:p>
                      <a:pPr algn="r"/>
                      <a:r>
                        <a:rPr lang="en-US" sz="1200" dirty="0"/>
                        <a:t>0.14</a:t>
                      </a:r>
                    </a:p>
                  </a:txBody>
                  <a:tcPr>
                    <a:solidFill>
                      <a:schemeClr val="accent6">
                        <a:lumMod val="20000"/>
                        <a:lumOff val="80000"/>
                      </a:schemeClr>
                    </a:solidFill>
                  </a:tcPr>
                </a:tc>
                <a:tc>
                  <a:txBody>
                    <a:bodyPr/>
                    <a:lstStyle/>
                    <a:p>
                      <a:pPr algn="r"/>
                      <a:r>
                        <a:rPr lang="en-US" sz="1200" dirty="0"/>
                        <a:t>5/5</a:t>
                      </a:r>
                    </a:p>
                  </a:txBody>
                  <a:tcPr>
                    <a:solidFill>
                      <a:schemeClr val="accent3">
                        <a:lumMod val="20000"/>
                        <a:lumOff val="80000"/>
                      </a:schemeClr>
                    </a:solidFill>
                  </a:tcPr>
                </a:tc>
                <a:tc>
                  <a:txBody>
                    <a:bodyPr/>
                    <a:lstStyle/>
                    <a:p>
                      <a:pPr algn="r"/>
                      <a:r>
                        <a:rPr lang="en-US" sz="1200" dirty="0"/>
                        <a:t>5/5</a:t>
                      </a:r>
                    </a:p>
                  </a:txBody>
                  <a:tcPr>
                    <a:solidFill>
                      <a:schemeClr val="accent3">
                        <a:lumMod val="20000"/>
                        <a:lumOff val="80000"/>
                      </a:schemeClr>
                    </a:solidFill>
                  </a:tcPr>
                </a:tc>
                <a:tc>
                  <a:txBody>
                    <a:bodyPr/>
                    <a:lstStyle/>
                    <a:p>
                      <a:pPr algn="r"/>
                      <a:r>
                        <a:rPr lang="en-US" sz="1200" dirty="0"/>
                        <a:t>1.00</a:t>
                      </a:r>
                    </a:p>
                  </a:txBody>
                  <a:tcPr>
                    <a:solidFill>
                      <a:schemeClr val="accent3">
                        <a:lumMod val="20000"/>
                        <a:lumOff val="80000"/>
                      </a:schemeClr>
                    </a:solidFill>
                  </a:tcPr>
                </a:tc>
                <a:tc>
                  <a:txBody>
                    <a:bodyPr/>
                    <a:lstStyle/>
                    <a:p>
                      <a:pPr algn="r"/>
                      <a:r>
                        <a:rPr lang="en-US" sz="1200" dirty="0"/>
                        <a:t>6/7</a:t>
                      </a:r>
                    </a:p>
                  </a:txBody>
                  <a:tcPr>
                    <a:solidFill>
                      <a:schemeClr val="accent3">
                        <a:lumMod val="20000"/>
                        <a:lumOff val="80000"/>
                      </a:schemeClr>
                    </a:solidFill>
                  </a:tcPr>
                </a:tc>
                <a:tc>
                  <a:txBody>
                    <a:bodyPr/>
                    <a:lstStyle/>
                    <a:p>
                      <a:pPr algn="r"/>
                      <a:r>
                        <a:rPr lang="en-US" sz="1200" dirty="0"/>
                        <a:t>6/6</a:t>
                      </a:r>
                    </a:p>
                  </a:txBody>
                  <a:tcPr>
                    <a:solidFill>
                      <a:schemeClr val="accent3">
                        <a:lumMod val="20000"/>
                        <a:lumOff val="80000"/>
                      </a:schemeClr>
                    </a:solidFill>
                  </a:tcPr>
                </a:tc>
                <a:tc>
                  <a:txBody>
                    <a:bodyPr/>
                    <a:lstStyle/>
                    <a:p>
                      <a:pPr algn="r"/>
                      <a:r>
                        <a:rPr lang="en-US" sz="1200" dirty="0"/>
                        <a:t>0.92</a:t>
                      </a:r>
                    </a:p>
                  </a:txBody>
                  <a:tcPr>
                    <a:solidFill>
                      <a:schemeClr val="accent3">
                        <a:lumMod val="20000"/>
                        <a:lumOff val="80000"/>
                      </a:schemeClr>
                    </a:solidFill>
                  </a:tcPr>
                </a:tc>
                <a:extLst>
                  <a:ext uri="{0D108BD9-81ED-4DB2-BD59-A6C34878D82A}">
                    <a16:rowId xmlns:a16="http://schemas.microsoft.com/office/drawing/2014/main" val="661666085"/>
                  </a:ext>
                </a:extLst>
              </a:tr>
              <a:tr h="370840">
                <a:tc>
                  <a:txBody>
                    <a:bodyPr/>
                    <a:lstStyle/>
                    <a:p>
                      <a:r>
                        <a:rPr lang="en-US" dirty="0" err="1"/>
                        <a:t>Optionparser</a:t>
                      </a:r>
                      <a:endParaRPr lang="en-US" dirty="0"/>
                    </a:p>
                  </a:txBody>
                  <a:tcPr>
                    <a:solidFill>
                      <a:schemeClr val="accent1"/>
                    </a:solidFill>
                  </a:tcPr>
                </a:tc>
                <a:tc>
                  <a:txBody>
                    <a:bodyPr/>
                    <a:lstStyle/>
                    <a:p>
                      <a:pPr algn="r"/>
                      <a:r>
                        <a:rPr lang="en-US" sz="1200" dirty="0"/>
                        <a:t>10/11</a:t>
                      </a:r>
                    </a:p>
                  </a:txBody>
                  <a:tcPr>
                    <a:solidFill>
                      <a:schemeClr val="accent3">
                        <a:lumMod val="20000"/>
                        <a:lumOff val="80000"/>
                      </a:schemeClr>
                    </a:solidFill>
                  </a:tcPr>
                </a:tc>
                <a:tc>
                  <a:txBody>
                    <a:bodyPr/>
                    <a:lstStyle/>
                    <a:p>
                      <a:pPr algn="r"/>
                      <a:r>
                        <a:rPr lang="en-US" sz="1200" dirty="0"/>
                        <a:t>10/10</a:t>
                      </a:r>
                    </a:p>
                  </a:txBody>
                  <a:tcPr>
                    <a:solidFill>
                      <a:schemeClr val="accent3">
                        <a:lumMod val="20000"/>
                        <a:lumOff val="80000"/>
                      </a:schemeClr>
                    </a:solidFill>
                  </a:tcPr>
                </a:tc>
                <a:tc>
                  <a:txBody>
                    <a:bodyPr/>
                    <a:lstStyle/>
                    <a:p>
                      <a:pPr algn="r"/>
                      <a:r>
                        <a:rPr lang="en-US" sz="1200" dirty="0"/>
                        <a:t>0.95</a:t>
                      </a:r>
                    </a:p>
                  </a:txBody>
                  <a:tcPr>
                    <a:solidFill>
                      <a:schemeClr val="accent3">
                        <a:lumMod val="20000"/>
                        <a:lumOff val="80000"/>
                      </a:schemeClr>
                    </a:solidFill>
                  </a:tcPr>
                </a:tc>
                <a:tc>
                  <a:txBody>
                    <a:bodyPr/>
                    <a:lstStyle/>
                    <a:p>
                      <a:pPr algn="r"/>
                      <a:r>
                        <a:rPr lang="en-US" sz="1200" dirty="0"/>
                        <a:t>0/1</a:t>
                      </a:r>
                    </a:p>
                  </a:txBody>
                  <a:tcPr>
                    <a:solidFill>
                      <a:schemeClr val="accent6">
                        <a:lumMod val="20000"/>
                        <a:lumOff val="80000"/>
                      </a:schemeClr>
                    </a:solidFill>
                  </a:tcPr>
                </a:tc>
                <a:tc>
                  <a:txBody>
                    <a:bodyPr/>
                    <a:lstStyle/>
                    <a:p>
                      <a:pPr algn="r"/>
                      <a:r>
                        <a:rPr lang="en-US" sz="1200" dirty="0"/>
                        <a:t>0/0</a:t>
                      </a:r>
                    </a:p>
                  </a:txBody>
                  <a:tcPr>
                    <a:solidFill>
                      <a:schemeClr val="accent3">
                        <a:lumMod val="20000"/>
                        <a:lumOff val="80000"/>
                      </a:schemeClr>
                    </a:solidFill>
                  </a:tcPr>
                </a:tc>
                <a:tc>
                  <a:txBody>
                    <a:bodyPr/>
                    <a:lstStyle/>
                    <a:p>
                      <a:pPr algn="r"/>
                      <a:r>
                        <a:rPr lang="en-US" sz="1200" dirty="0"/>
                        <a:t>0.00</a:t>
                      </a:r>
                    </a:p>
                  </a:txBody>
                  <a:tcPr>
                    <a:solidFill>
                      <a:schemeClr val="accent6">
                        <a:lumMod val="20000"/>
                        <a:lumOff val="80000"/>
                      </a:schemeClr>
                    </a:solidFill>
                  </a:tcPr>
                </a:tc>
                <a:tc>
                  <a:txBody>
                    <a:bodyPr/>
                    <a:lstStyle/>
                    <a:p>
                      <a:pPr algn="r"/>
                      <a:r>
                        <a:rPr lang="en-US" sz="1200" dirty="0"/>
                        <a:t>6/6</a:t>
                      </a:r>
                    </a:p>
                  </a:txBody>
                  <a:tcPr>
                    <a:solidFill>
                      <a:schemeClr val="accent3">
                        <a:lumMod val="20000"/>
                        <a:lumOff val="80000"/>
                      </a:schemeClr>
                    </a:solidFill>
                  </a:tcPr>
                </a:tc>
                <a:tc>
                  <a:txBody>
                    <a:bodyPr/>
                    <a:lstStyle/>
                    <a:p>
                      <a:pPr algn="r"/>
                      <a:r>
                        <a:rPr lang="en-US" sz="1200" dirty="0"/>
                        <a:t>6/6</a:t>
                      </a:r>
                    </a:p>
                  </a:txBody>
                  <a:tcPr>
                    <a:solidFill>
                      <a:schemeClr val="accent3">
                        <a:lumMod val="20000"/>
                        <a:lumOff val="80000"/>
                      </a:schemeClr>
                    </a:solidFill>
                  </a:tcPr>
                </a:tc>
                <a:tc>
                  <a:txBody>
                    <a:bodyPr/>
                    <a:lstStyle/>
                    <a:p>
                      <a:pPr algn="r"/>
                      <a:r>
                        <a:rPr lang="en-US" sz="1200" dirty="0"/>
                        <a:t>1.00</a:t>
                      </a:r>
                    </a:p>
                  </a:txBody>
                  <a:tcPr>
                    <a:solidFill>
                      <a:schemeClr val="accent3">
                        <a:lumMod val="20000"/>
                        <a:lumOff val="80000"/>
                      </a:schemeClr>
                    </a:solidFill>
                  </a:tcPr>
                </a:tc>
                <a:tc>
                  <a:txBody>
                    <a:bodyPr/>
                    <a:lstStyle/>
                    <a:p>
                      <a:pPr algn="r"/>
                      <a:r>
                        <a:rPr lang="en-US" sz="1200" dirty="0"/>
                        <a:t>8/8</a:t>
                      </a:r>
                    </a:p>
                  </a:txBody>
                  <a:tcPr>
                    <a:solidFill>
                      <a:schemeClr val="accent3">
                        <a:lumMod val="20000"/>
                        <a:lumOff val="80000"/>
                      </a:schemeClr>
                    </a:solidFill>
                  </a:tcPr>
                </a:tc>
                <a:tc>
                  <a:txBody>
                    <a:bodyPr/>
                    <a:lstStyle/>
                    <a:p>
                      <a:pPr algn="r"/>
                      <a:r>
                        <a:rPr lang="en-US" sz="1200" dirty="0"/>
                        <a:t>8/8</a:t>
                      </a:r>
                    </a:p>
                  </a:txBody>
                  <a:tcPr>
                    <a:solidFill>
                      <a:schemeClr val="accent3">
                        <a:lumMod val="20000"/>
                        <a:lumOff val="80000"/>
                      </a:schemeClr>
                    </a:solidFill>
                  </a:tcPr>
                </a:tc>
                <a:tc>
                  <a:txBody>
                    <a:bodyPr/>
                    <a:lstStyle/>
                    <a:p>
                      <a:pPr algn="r"/>
                      <a:r>
                        <a:rPr lang="en-US" sz="1200" dirty="0"/>
                        <a:t>1.00</a:t>
                      </a:r>
                    </a:p>
                  </a:txBody>
                  <a:tcPr>
                    <a:solidFill>
                      <a:schemeClr val="accent3">
                        <a:lumMod val="20000"/>
                        <a:lumOff val="80000"/>
                      </a:schemeClr>
                    </a:solidFill>
                  </a:tcPr>
                </a:tc>
                <a:extLst>
                  <a:ext uri="{0D108BD9-81ED-4DB2-BD59-A6C34878D82A}">
                    <a16:rowId xmlns:a16="http://schemas.microsoft.com/office/drawing/2014/main" val="2568337720"/>
                  </a:ext>
                </a:extLst>
              </a:tr>
              <a:tr h="370840">
                <a:tc>
                  <a:txBody>
                    <a:bodyPr/>
                    <a:lstStyle/>
                    <a:p>
                      <a:r>
                        <a:rPr lang="en-US" dirty="0" err="1"/>
                        <a:t>PicoHttpD</a:t>
                      </a:r>
                      <a:endParaRPr lang="en-US" dirty="0"/>
                    </a:p>
                  </a:txBody>
                  <a:tcPr>
                    <a:solidFill>
                      <a:schemeClr val="accent1"/>
                    </a:solidFill>
                  </a:tcPr>
                </a:tc>
                <a:tc>
                  <a:txBody>
                    <a:bodyPr/>
                    <a:lstStyle/>
                    <a:p>
                      <a:pPr algn="r"/>
                      <a:r>
                        <a:rPr lang="en-US" sz="1200" dirty="0"/>
                        <a:t>117/142</a:t>
                      </a:r>
                    </a:p>
                  </a:txBody>
                  <a:tcPr>
                    <a:solidFill>
                      <a:schemeClr val="accent3">
                        <a:lumMod val="20000"/>
                        <a:lumOff val="80000"/>
                      </a:schemeClr>
                    </a:solidFill>
                  </a:tcPr>
                </a:tc>
                <a:tc>
                  <a:txBody>
                    <a:bodyPr/>
                    <a:lstStyle/>
                    <a:p>
                      <a:pPr algn="r"/>
                      <a:r>
                        <a:rPr lang="en-US" sz="1200" dirty="0"/>
                        <a:t>117/126</a:t>
                      </a:r>
                    </a:p>
                  </a:txBody>
                  <a:tcPr>
                    <a:solidFill>
                      <a:schemeClr val="accent3">
                        <a:lumMod val="20000"/>
                        <a:lumOff val="80000"/>
                      </a:schemeClr>
                    </a:solidFill>
                  </a:tcPr>
                </a:tc>
                <a:tc>
                  <a:txBody>
                    <a:bodyPr/>
                    <a:lstStyle/>
                    <a:p>
                      <a:pPr algn="r"/>
                      <a:r>
                        <a:rPr lang="en-US" sz="1200" dirty="0"/>
                        <a:t>0.87</a:t>
                      </a:r>
                    </a:p>
                  </a:txBody>
                  <a:tcPr>
                    <a:solidFill>
                      <a:schemeClr val="accent3">
                        <a:lumMod val="20000"/>
                        <a:lumOff val="80000"/>
                      </a:schemeClr>
                    </a:solidFill>
                  </a:tcPr>
                </a:tc>
                <a:tc>
                  <a:txBody>
                    <a:bodyPr/>
                    <a:lstStyle/>
                    <a:p>
                      <a:pPr algn="r"/>
                      <a:r>
                        <a:rPr lang="en-US" sz="1200" dirty="0"/>
                        <a:t>68/109</a:t>
                      </a:r>
                    </a:p>
                  </a:txBody>
                  <a:tcPr>
                    <a:solidFill>
                      <a:schemeClr val="accent4">
                        <a:lumMod val="20000"/>
                        <a:lumOff val="80000"/>
                      </a:schemeClr>
                    </a:solidFill>
                  </a:tcPr>
                </a:tc>
                <a:tc>
                  <a:txBody>
                    <a:bodyPr/>
                    <a:lstStyle/>
                    <a:p>
                      <a:pPr algn="r"/>
                      <a:r>
                        <a:rPr lang="en-US" sz="1200" dirty="0"/>
                        <a:t>68/72</a:t>
                      </a:r>
                    </a:p>
                  </a:txBody>
                  <a:tcPr>
                    <a:solidFill>
                      <a:schemeClr val="accent3">
                        <a:lumMod val="20000"/>
                        <a:lumOff val="80000"/>
                      </a:schemeClr>
                    </a:solidFill>
                  </a:tcPr>
                </a:tc>
                <a:tc>
                  <a:txBody>
                    <a:bodyPr/>
                    <a:lstStyle/>
                    <a:p>
                      <a:pPr algn="r"/>
                      <a:r>
                        <a:rPr lang="en-US" sz="1200" dirty="0"/>
                        <a:t>0.75</a:t>
                      </a:r>
                    </a:p>
                  </a:txBody>
                  <a:tcPr>
                    <a:solidFill>
                      <a:schemeClr val="accent3">
                        <a:lumMod val="20000"/>
                        <a:lumOff val="80000"/>
                      </a:schemeClr>
                    </a:solidFill>
                  </a:tcPr>
                </a:tc>
                <a:tc>
                  <a:txBody>
                    <a:bodyPr/>
                    <a:lstStyle/>
                    <a:p>
                      <a:pPr algn="r"/>
                      <a:r>
                        <a:rPr lang="en-US" sz="1200" dirty="0"/>
                        <a:t>46/46</a:t>
                      </a:r>
                    </a:p>
                  </a:txBody>
                  <a:tcPr>
                    <a:solidFill>
                      <a:schemeClr val="accent3">
                        <a:lumMod val="20000"/>
                        <a:lumOff val="80000"/>
                      </a:schemeClr>
                    </a:solidFill>
                  </a:tcPr>
                </a:tc>
                <a:tc>
                  <a:txBody>
                    <a:bodyPr/>
                    <a:lstStyle/>
                    <a:p>
                      <a:pPr algn="r"/>
                      <a:r>
                        <a:rPr lang="en-US" sz="1200" dirty="0"/>
                        <a:t>46/46</a:t>
                      </a:r>
                    </a:p>
                  </a:txBody>
                  <a:tcPr>
                    <a:solidFill>
                      <a:schemeClr val="accent3">
                        <a:lumMod val="20000"/>
                        <a:lumOff val="80000"/>
                      </a:schemeClr>
                    </a:solidFill>
                  </a:tcPr>
                </a:tc>
                <a:tc>
                  <a:txBody>
                    <a:bodyPr/>
                    <a:lstStyle/>
                    <a:p>
                      <a:pPr algn="r"/>
                      <a:r>
                        <a:rPr lang="en-US" sz="1200" dirty="0"/>
                        <a:t>1.00</a:t>
                      </a:r>
                    </a:p>
                  </a:txBody>
                  <a:tcPr>
                    <a:solidFill>
                      <a:schemeClr val="accent3">
                        <a:lumMod val="20000"/>
                        <a:lumOff val="80000"/>
                      </a:schemeClr>
                    </a:solidFill>
                  </a:tcPr>
                </a:tc>
                <a:tc>
                  <a:txBody>
                    <a:bodyPr/>
                    <a:lstStyle/>
                    <a:p>
                      <a:pPr algn="r"/>
                      <a:r>
                        <a:rPr lang="en-US" sz="1200" dirty="0"/>
                        <a:t>119/159</a:t>
                      </a:r>
                    </a:p>
                  </a:txBody>
                  <a:tcPr>
                    <a:solidFill>
                      <a:schemeClr val="accent4">
                        <a:lumMod val="20000"/>
                        <a:lumOff val="80000"/>
                      </a:schemeClr>
                    </a:solidFill>
                  </a:tcPr>
                </a:tc>
                <a:tc>
                  <a:txBody>
                    <a:bodyPr/>
                    <a:lstStyle/>
                    <a:p>
                      <a:pPr algn="r"/>
                      <a:r>
                        <a:rPr lang="en-US" sz="1200" dirty="0"/>
                        <a:t>119/119</a:t>
                      </a:r>
                    </a:p>
                  </a:txBody>
                  <a:tcPr>
                    <a:solidFill>
                      <a:schemeClr val="accent3">
                        <a:lumMod val="20000"/>
                        <a:lumOff val="80000"/>
                      </a:schemeClr>
                    </a:solidFill>
                  </a:tcPr>
                </a:tc>
                <a:tc>
                  <a:txBody>
                    <a:bodyPr/>
                    <a:lstStyle/>
                    <a:p>
                      <a:pPr algn="r"/>
                      <a:r>
                        <a:rPr lang="en-US" sz="1200" dirty="0"/>
                        <a:t>0.86</a:t>
                      </a:r>
                    </a:p>
                  </a:txBody>
                  <a:tcPr>
                    <a:solidFill>
                      <a:schemeClr val="accent3">
                        <a:lumMod val="20000"/>
                        <a:lumOff val="80000"/>
                      </a:schemeClr>
                    </a:solidFill>
                  </a:tcPr>
                </a:tc>
                <a:extLst>
                  <a:ext uri="{0D108BD9-81ED-4DB2-BD59-A6C34878D82A}">
                    <a16:rowId xmlns:a16="http://schemas.microsoft.com/office/drawing/2014/main" val="3438676496"/>
                  </a:ext>
                </a:extLst>
              </a:tr>
              <a:tr h="370840">
                <a:tc>
                  <a:txBody>
                    <a:bodyPr/>
                    <a:lstStyle/>
                    <a:p>
                      <a:r>
                        <a:rPr lang="en-US" dirty="0"/>
                        <a:t>X3c</a:t>
                      </a:r>
                    </a:p>
                  </a:txBody>
                  <a:tcPr>
                    <a:solidFill>
                      <a:schemeClr val="accent1"/>
                    </a:solidFill>
                  </a:tcPr>
                </a:tc>
                <a:tc>
                  <a:txBody>
                    <a:bodyPr/>
                    <a:lstStyle/>
                    <a:p>
                      <a:pPr algn="r"/>
                      <a:r>
                        <a:rPr lang="en-US" sz="1200" dirty="0"/>
                        <a:t>6/7</a:t>
                      </a:r>
                    </a:p>
                  </a:txBody>
                  <a:tcPr>
                    <a:solidFill>
                      <a:schemeClr val="accent3">
                        <a:lumMod val="20000"/>
                        <a:lumOff val="80000"/>
                      </a:schemeClr>
                    </a:solidFill>
                  </a:tcPr>
                </a:tc>
                <a:tc>
                  <a:txBody>
                    <a:bodyPr/>
                    <a:lstStyle/>
                    <a:p>
                      <a:pPr algn="r"/>
                      <a:r>
                        <a:rPr lang="en-US" sz="1200" dirty="0"/>
                        <a:t>6/6</a:t>
                      </a:r>
                    </a:p>
                  </a:txBody>
                  <a:tcPr>
                    <a:solidFill>
                      <a:schemeClr val="accent3">
                        <a:lumMod val="20000"/>
                        <a:lumOff val="80000"/>
                      </a:schemeClr>
                    </a:solidFill>
                  </a:tcPr>
                </a:tc>
                <a:tc>
                  <a:txBody>
                    <a:bodyPr/>
                    <a:lstStyle/>
                    <a:p>
                      <a:pPr algn="r"/>
                      <a:r>
                        <a:rPr lang="en-US" sz="1200" dirty="0"/>
                        <a:t>0.92</a:t>
                      </a:r>
                    </a:p>
                  </a:txBody>
                  <a:tcPr>
                    <a:solidFill>
                      <a:schemeClr val="accent3">
                        <a:lumMod val="20000"/>
                        <a:lumOff val="80000"/>
                      </a:schemeClr>
                    </a:solidFill>
                  </a:tcPr>
                </a:tc>
                <a:tc>
                  <a:txBody>
                    <a:bodyPr/>
                    <a:lstStyle/>
                    <a:p>
                      <a:pPr algn="r"/>
                      <a:r>
                        <a:rPr lang="en-US" sz="1200" dirty="0"/>
                        <a:t>0/5</a:t>
                      </a:r>
                    </a:p>
                  </a:txBody>
                  <a:tcPr>
                    <a:solidFill>
                      <a:schemeClr val="accent6">
                        <a:lumMod val="20000"/>
                        <a:lumOff val="80000"/>
                      </a:schemeClr>
                    </a:solidFill>
                  </a:tcPr>
                </a:tc>
                <a:tc>
                  <a:txBody>
                    <a:bodyPr/>
                    <a:lstStyle/>
                    <a:p>
                      <a:pPr algn="r"/>
                      <a:r>
                        <a:rPr lang="en-US" sz="1200" dirty="0"/>
                        <a:t>0/0</a:t>
                      </a:r>
                    </a:p>
                  </a:txBody>
                  <a:tcPr>
                    <a:solidFill>
                      <a:schemeClr val="accent3">
                        <a:lumMod val="20000"/>
                        <a:lumOff val="80000"/>
                      </a:schemeClr>
                    </a:solidFill>
                  </a:tcPr>
                </a:tc>
                <a:tc>
                  <a:txBody>
                    <a:bodyPr/>
                    <a:lstStyle/>
                    <a:p>
                      <a:pPr algn="r"/>
                      <a:r>
                        <a:rPr lang="en-US" sz="1200" dirty="0"/>
                        <a:t>0.00</a:t>
                      </a:r>
                    </a:p>
                  </a:txBody>
                  <a:tcPr>
                    <a:solidFill>
                      <a:schemeClr val="accent6">
                        <a:lumMod val="20000"/>
                        <a:lumOff val="80000"/>
                      </a:schemeClr>
                    </a:solidFill>
                  </a:tcPr>
                </a:tc>
                <a:tc>
                  <a:txBody>
                    <a:bodyPr/>
                    <a:lstStyle/>
                    <a:p>
                      <a:pPr algn="r"/>
                      <a:r>
                        <a:rPr lang="en-US" sz="1200" dirty="0"/>
                        <a:t>1/1</a:t>
                      </a:r>
                    </a:p>
                  </a:txBody>
                  <a:tcPr>
                    <a:solidFill>
                      <a:schemeClr val="accent3">
                        <a:lumMod val="20000"/>
                        <a:lumOff val="80000"/>
                      </a:schemeClr>
                    </a:solidFill>
                  </a:tcPr>
                </a:tc>
                <a:tc>
                  <a:txBody>
                    <a:bodyPr/>
                    <a:lstStyle/>
                    <a:p>
                      <a:pPr algn="r"/>
                      <a:r>
                        <a:rPr lang="en-US" sz="1200" dirty="0"/>
                        <a:t>1/1</a:t>
                      </a:r>
                    </a:p>
                  </a:txBody>
                  <a:tcPr>
                    <a:solidFill>
                      <a:schemeClr val="accent3">
                        <a:lumMod val="20000"/>
                        <a:lumOff val="80000"/>
                      </a:schemeClr>
                    </a:solidFill>
                  </a:tcPr>
                </a:tc>
                <a:tc>
                  <a:txBody>
                    <a:bodyPr/>
                    <a:lstStyle/>
                    <a:p>
                      <a:pPr algn="r"/>
                      <a:r>
                        <a:rPr lang="en-US" sz="1200" dirty="0"/>
                        <a:t>1.00</a:t>
                      </a:r>
                    </a:p>
                  </a:txBody>
                  <a:tcPr>
                    <a:solidFill>
                      <a:schemeClr val="accent3">
                        <a:lumMod val="20000"/>
                        <a:lumOff val="80000"/>
                      </a:schemeClr>
                    </a:solidFill>
                  </a:tcPr>
                </a:tc>
                <a:tc>
                  <a:txBody>
                    <a:bodyPr/>
                    <a:lstStyle/>
                    <a:p>
                      <a:pPr algn="r"/>
                      <a:r>
                        <a:rPr lang="en-US" sz="1200" dirty="0"/>
                        <a:t>1/1</a:t>
                      </a:r>
                    </a:p>
                  </a:txBody>
                  <a:tcPr>
                    <a:solidFill>
                      <a:schemeClr val="accent3">
                        <a:lumMod val="20000"/>
                        <a:lumOff val="80000"/>
                      </a:schemeClr>
                    </a:solidFill>
                  </a:tcPr>
                </a:tc>
                <a:tc>
                  <a:txBody>
                    <a:bodyPr/>
                    <a:lstStyle/>
                    <a:p>
                      <a:pPr algn="r"/>
                      <a:r>
                        <a:rPr lang="en-US" sz="1200" dirty="0"/>
                        <a:t>1/1</a:t>
                      </a:r>
                    </a:p>
                  </a:txBody>
                  <a:tcPr>
                    <a:solidFill>
                      <a:schemeClr val="accent3">
                        <a:lumMod val="20000"/>
                        <a:lumOff val="80000"/>
                      </a:schemeClr>
                    </a:solidFill>
                  </a:tcPr>
                </a:tc>
                <a:tc>
                  <a:txBody>
                    <a:bodyPr/>
                    <a:lstStyle/>
                    <a:p>
                      <a:pPr algn="r"/>
                      <a:r>
                        <a:rPr lang="en-US" sz="1200" dirty="0"/>
                        <a:t>1.00</a:t>
                      </a:r>
                    </a:p>
                  </a:txBody>
                  <a:tcPr>
                    <a:solidFill>
                      <a:schemeClr val="accent3">
                        <a:lumMod val="20000"/>
                        <a:lumOff val="80000"/>
                      </a:schemeClr>
                    </a:solidFill>
                  </a:tcPr>
                </a:tc>
                <a:extLst>
                  <a:ext uri="{0D108BD9-81ED-4DB2-BD59-A6C34878D82A}">
                    <a16:rowId xmlns:a16="http://schemas.microsoft.com/office/drawing/2014/main" val="2808478860"/>
                  </a:ext>
                </a:extLst>
              </a:tr>
            </a:tbl>
          </a:graphicData>
        </a:graphic>
      </p:graphicFrame>
      <p:sp>
        <p:nvSpPr>
          <p:cNvPr id="3" name="Speech Bubble: Rectangle 2">
            <a:extLst>
              <a:ext uri="{FF2B5EF4-FFF2-40B4-BE49-F238E27FC236}">
                <a16:creationId xmlns:a16="http://schemas.microsoft.com/office/drawing/2014/main" id="{5F5FB37D-317A-4BEC-A8B1-8CACA8F64F52}"/>
              </a:ext>
            </a:extLst>
          </p:cNvPr>
          <p:cNvSpPr/>
          <p:nvPr/>
        </p:nvSpPr>
        <p:spPr>
          <a:xfrm>
            <a:off x="223284" y="3530009"/>
            <a:ext cx="2690037" cy="861238"/>
          </a:xfrm>
          <a:prstGeom prst="wedgeRectCallout">
            <a:avLst>
              <a:gd name="adj1" fmla="val 13950"/>
              <a:gd name="adj2" fmla="val -9799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6 of the 7 constructors were identified</a:t>
            </a:r>
          </a:p>
        </p:txBody>
      </p:sp>
      <p:sp>
        <p:nvSpPr>
          <p:cNvPr id="7" name="Rectangle 6">
            <a:extLst>
              <a:ext uri="{FF2B5EF4-FFF2-40B4-BE49-F238E27FC236}">
                <a16:creationId xmlns:a16="http://schemas.microsoft.com/office/drawing/2014/main" id="{FBBDBFFA-84AA-4DD1-A36D-8C52EA6DC55C}"/>
              </a:ext>
            </a:extLst>
          </p:cNvPr>
          <p:cNvSpPr/>
          <p:nvPr/>
        </p:nvSpPr>
        <p:spPr>
          <a:xfrm>
            <a:off x="3342640" y="568960"/>
            <a:ext cx="5801360" cy="273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BF132249-CFE1-48E2-8754-6B43AE18C883}"/>
              </a:ext>
            </a:extLst>
          </p:cNvPr>
          <p:cNvSpPr/>
          <p:nvPr/>
        </p:nvSpPr>
        <p:spPr>
          <a:xfrm>
            <a:off x="3226981" y="3530009"/>
            <a:ext cx="2690037" cy="861238"/>
          </a:xfrm>
          <a:prstGeom prst="wedgeRectCallout">
            <a:avLst>
              <a:gd name="adj1" fmla="val -64706"/>
              <a:gd name="adj2" fmla="val -10663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Of the 6 constructors identified, 6 were correct</a:t>
            </a:r>
          </a:p>
        </p:txBody>
      </p:sp>
      <mc:AlternateContent xmlns:mc="http://schemas.openxmlformats.org/markup-compatibility/2006" xmlns:a14="http://schemas.microsoft.com/office/drawing/2010/main">
        <mc:Choice Requires="a14">
          <p:sp>
            <p:nvSpPr>
              <p:cNvPr id="6" name="Speech Bubble: Rectangle 5">
                <a:extLst>
                  <a:ext uri="{FF2B5EF4-FFF2-40B4-BE49-F238E27FC236}">
                    <a16:creationId xmlns:a16="http://schemas.microsoft.com/office/drawing/2014/main" id="{A8391944-7BF7-4DE2-BE02-CFB1FAECA86F}"/>
                  </a:ext>
                </a:extLst>
              </p:cNvPr>
              <p:cNvSpPr/>
              <p:nvPr/>
            </p:nvSpPr>
            <p:spPr>
              <a:xfrm>
                <a:off x="6230678" y="3530009"/>
                <a:ext cx="2690037" cy="861238"/>
              </a:xfrm>
              <a:prstGeom prst="wedgeRectCallout">
                <a:avLst>
                  <a:gd name="adj1" fmla="val -160753"/>
                  <a:gd name="adj2" fmla="val -10663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f>
                        <m:fPr>
                          <m:ctrlPr>
                            <a:rPr lang="en-US" b="0" i="1" smtClean="0">
                              <a:latin typeface="Cambria Math" panose="02040503050406030204" pitchFamily="18" charset="0"/>
                            </a:rPr>
                          </m:ctrlPr>
                        </m:fPr>
                        <m:num>
                          <m:r>
                            <a:rPr lang="en-US" b="0" i="1" smtClean="0">
                              <a:latin typeface="Cambria Math" panose="02040503050406030204" pitchFamily="18" charset="0"/>
                            </a:rPr>
                            <m:t>𝑟𝑒𝑐𝑎𝑙𝑙</m:t>
                          </m:r>
                          <m:r>
                            <a:rPr lang="en-US" b="0" i="1" smtClean="0">
                              <a:latin typeface="Cambria Math" panose="02040503050406030204" pitchFamily="18" charset="0"/>
                            </a:rPr>
                            <m:t>∗</m:t>
                          </m:r>
                          <m:r>
                            <a:rPr lang="en-US" b="0" i="1" smtClean="0">
                              <a:latin typeface="Cambria Math" panose="02040503050406030204" pitchFamily="18" charset="0"/>
                            </a:rPr>
                            <m:t>𝑝𝑟𝑒𝑐𝑖𝑠𝑖𝑜𝑛</m:t>
                          </m:r>
                        </m:num>
                        <m:den>
                          <m:r>
                            <a:rPr lang="en-US" b="0" i="1" smtClean="0">
                              <a:latin typeface="Cambria Math" panose="02040503050406030204" pitchFamily="18" charset="0"/>
                            </a:rPr>
                            <m:t>𝑟𝑒𝑐𝑎𝑙𝑙</m:t>
                          </m:r>
                          <m:r>
                            <a:rPr lang="en-US" b="0" i="1" smtClean="0">
                              <a:latin typeface="Cambria Math" panose="02040503050406030204" pitchFamily="18" charset="0"/>
                            </a:rPr>
                            <m:t>+</m:t>
                          </m:r>
                          <m:r>
                            <a:rPr lang="en-US" b="0" i="1" smtClean="0">
                              <a:latin typeface="Cambria Math" panose="02040503050406030204" pitchFamily="18" charset="0"/>
                            </a:rPr>
                            <m:t>𝑝𝑟𝑒𝑐𝑖𝑠𝑖𝑜𝑛</m:t>
                          </m:r>
                        </m:den>
                      </m:f>
                    </m:oMath>
                  </m:oMathPara>
                </a14:m>
                <a:endParaRPr lang="en-US" dirty="0"/>
              </a:p>
            </p:txBody>
          </p:sp>
        </mc:Choice>
        <mc:Fallback xmlns="">
          <p:sp>
            <p:nvSpPr>
              <p:cNvPr id="6" name="Speech Bubble: Rectangle 5">
                <a:extLst>
                  <a:ext uri="{FF2B5EF4-FFF2-40B4-BE49-F238E27FC236}">
                    <a16:creationId xmlns:a16="http://schemas.microsoft.com/office/drawing/2014/main" id="{A8391944-7BF7-4DE2-BE02-CFB1FAECA86F}"/>
                  </a:ext>
                </a:extLst>
              </p:cNvPr>
              <p:cNvSpPr>
                <a:spLocks noRot="1" noChangeAspect="1" noMove="1" noResize="1" noEditPoints="1" noAdjustHandles="1" noChangeArrowheads="1" noChangeShapeType="1" noTextEdit="1"/>
              </p:cNvSpPr>
              <p:nvPr/>
            </p:nvSpPr>
            <p:spPr>
              <a:xfrm>
                <a:off x="6230678" y="3530009"/>
                <a:ext cx="2690037" cy="861238"/>
              </a:xfrm>
              <a:prstGeom prst="wedgeRectCallout">
                <a:avLst>
                  <a:gd name="adj1" fmla="val -160753"/>
                  <a:gd name="adj2" fmla="val -106635"/>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70183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63F0-F140-4013-BA67-F492245FEA29}"/>
              </a:ext>
            </a:extLst>
          </p:cNvPr>
          <p:cNvSpPr>
            <a:spLocks noGrp="1"/>
          </p:cNvSpPr>
          <p:nvPr>
            <p:ph type="title"/>
          </p:nvPr>
        </p:nvSpPr>
        <p:spPr>
          <a:xfrm>
            <a:off x="381000" y="171740"/>
            <a:ext cx="8656674" cy="639577"/>
          </a:xfrm>
        </p:spPr>
        <p:txBody>
          <a:bodyPr/>
          <a:lstStyle/>
          <a:p>
            <a:r>
              <a:rPr lang="en-US" dirty="0" err="1"/>
              <a:t>OOAnalyzer</a:t>
            </a:r>
            <a:r>
              <a:rPr lang="en-US" dirty="0"/>
              <a:t> Method Classification on </a:t>
            </a:r>
            <a:r>
              <a:rPr lang="en-US" dirty="0" err="1"/>
              <a:t>Cleanware</a:t>
            </a:r>
            <a:endParaRPr lang="en-US" dirty="0"/>
          </a:p>
        </p:txBody>
      </p:sp>
      <p:graphicFrame>
        <p:nvGraphicFramePr>
          <p:cNvPr id="4" name="Table 3">
            <a:extLst>
              <a:ext uri="{FF2B5EF4-FFF2-40B4-BE49-F238E27FC236}">
                <a16:creationId xmlns:a16="http://schemas.microsoft.com/office/drawing/2014/main" id="{1EB60D74-85D1-4957-B22B-8862DEFD6266}"/>
              </a:ext>
            </a:extLst>
          </p:cNvPr>
          <p:cNvGraphicFramePr>
            <a:graphicFrameLocks noGrp="1"/>
          </p:cNvGraphicFramePr>
          <p:nvPr>
            <p:extLst>
              <p:ext uri="{D42A27DB-BD31-4B8C-83A1-F6EECF244321}">
                <p14:modId xmlns:p14="http://schemas.microsoft.com/office/powerpoint/2010/main" val="2244317117"/>
              </p:ext>
            </p:extLst>
          </p:nvPr>
        </p:nvGraphicFramePr>
        <p:xfrm>
          <a:off x="0" y="667753"/>
          <a:ext cx="9107424" cy="4401820"/>
        </p:xfrm>
        <a:graphic>
          <a:graphicData uri="http://schemas.openxmlformats.org/drawingml/2006/table">
            <a:tbl>
              <a:tblPr firstRow="1" firstCol="1" bandRow="1">
                <a:tableStyleId>{93296810-A885-4BE3-A3E7-6D5BEEA58F35}</a:tableStyleId>
              </a:tblPr>
              <a:tblGrid>
                <a:gridCol w="1426464">
                  <a:extLst>
                    <a:ext uri="{9D8B030D-6E8A-4147-A177-3AD203B41FA5}">
                      <a16:colId xmlns:a16="http://schemas.microsoft.com/office/drawing/2014/main" val="2751857621"/>
                    </a:ext>
                  </a:extLst>
                </a:gridCol>
                <a:gridCol w="731520">
                  <a:extLst>
                    <a:ext uri="{9D8B030D-6E8A-4147-A177-3AD203B41FA5}">
                      <a16:colId xmlns:a16="http://schemas.microsoft.com/office/drawing/2014/main" val="513518602"/>
                    </a:ext>
                  </a:extLst>
                </a:gridCol>
                <a:gridCol w="731520">
                  <a:extLst>
                    <a:ext uri="{9D8B030D-6E8A-4147-A177-3AD203B41FA5}">
                      <a16:colId xmlns:a16="http://schemas.microsoft.com/office/drawing/2014/main" val="2022177451"/>
                    </a:ext>
                  </a:extLst>
                </a:gridCol>
                <a:gridCol w="457200">
                  <a:extLst>
                    <a:ext uri="{9D8B030D-6E8A-4147-A177-3AD203B41FA5}">
                      <a16:colId xmlns:a16="http://schemas.microsoft.com/office/drawing/2014/main" val="2651424104"/>
                    </a:ext>
                  </a:extLst>
                </a:gridCol>
                <a:gridCol w="731520">
                  <a:extLst>
                    <a:ext uri="{9D8B030D-6E8A-4147-A177-3AD203B41FA5}">
                      <a16:colId xmlns:a16="http://schemas.microsoft.com/office/drawing/2014/main" val="1528187147"/>
                    </a:ext>
                  </a:extLst>
                </a:gridCol>
                <a:gridCol w="731520">
                  <a:extLst>
                    <a:ext uri="{9D8B030D-6E8A-4147-A177-3AD203B41FA5}">
                      <a16:colId xmlns:a16="http://schemas.microsoft.com/office/drawing/2014/main" val="1544467785"/>
                    </a:ext>
                  </a:extLst>
                </a:gridCol>
                <a:gridCol w="457200">
                  <a:extLst>
                    <a:ext uri="{9D8B030D-6E8A-4147-A177-3AD203B41FA5}">
                      <a16:colId xmlns:a16="http://schemas.microsoft.com/office/drawing/2014/main" val="2987246629"/>
                    </a:ext>
                  </a:extLst>
                </a:gridCol>
                <a:gridCol w="731520">
                  <a:extLst>
                    <a:ext uri="{9D8B030D-6E8A-4147-A177-3AD203B41FA5}">
                      <a16:colId xmlns:a16="http://schemas.microsoft.com/office/drawing/2014/main" val="2144733316"/>
                    </a:ext>
                  </a:extLst>
                </a:gridCol>
                <a:gridCol w="731520">
                  <a:extLst>
                    <a:ext uri="{9D8B030D-6E8A-4147-A177-3AD203B41FA5}">
                      <a16:colId xmlns:a16="http://schemas.microsoft.com/office/drawing/2014/main" val="2301715959"/>
                    </a:ext>
                  </a:extLst>
                </a:gridCol>
                <a:gridCol w="457200">
                  <a:extLst>
                    <a:ext uri="{9D8B030D-6E8A-4147-A177-3AD203B41FA5}">
                      <a16:colId xmlns:a16="http://schemas.microsoft.com/office/drawing/2014/main" val="456144705"/>
                    </a:ext>
                  </a:extLst>
                </a:gridCol>
                <a:gridCol w="731520">
                  <a:extLst>
                    <a:ext uri="{9D8B030D-6E8A-4147-A177-3AD203B41FA5}">
                      <a16:colId xmlns:a16="http://schemas.microsoft.com/office/drawing/2014/main" val="2121709094"/>
                    </a:ext>
                  </a:extLst>
                </a:gridCol>
                <a:gridCol w="731520">
                  <a:extLst>
                    <a:ext uri="{9D8B030D-6E8A-4147-A177-3AD203B41FA5}">
                      <a16:colId xmlns:a16="http://schemas.microsoft.com/office/drawing/2014/main" val="1687039604"/>
                    </a:ext>
                  </a:extLst>
                </a:gridCol>
                <a:gridCol w="457200">
                  <a:extLst>
                    <a:ext uri="{9D8B030D-6E8A-4147-A177-3AD203B41FA5}">
                      <a16:colId xmlns:a16="http://schemas.microsoft.com/office/drawing/2014/main" val="2420330826"/>
                    </a:ext>
                  </a:extLst>
                </a:gridCol>
              </a:tblGrid>
              <a:tr h="370840">
                <a:tc rowSpan="2">
                  <a:txBody>
                    <a:bodyPr/>
                    <a:lstStyle/>
                    <a:p>
                      <a:r>
                        <a:rPr lang="en-US" dirty="0"/>
                        <a:t>Program</a:t>
                      </a:r>
                    </a:p>
                  </a:txBody>
                  <a:tcPr>
                    <a:solidFill>
                      <a:schemeClr val="tx2"/>
                    </a:solidFill>
                  </a:tcPr>
                </a:tc>
                <a:tc gridSpan="3">
                  <a:txBody>
                    <a:bodyPr/>
                    <a:lstStyle/>
                    <a:p>
                      <a:pPr algn="r"/>
                      <a:r>
                        <a:rPr lang="en-US" dirty="0"/>
                        <a:t>Constructor</a:t>
                      </a:r>
                    </a:p>
                  </a:txBody>
                  <a:tcPr>
                    <a:solidFill>
                      <a:schemeClr val="tx2"/>
                    </a:solidFill>
                  </a:tcPr>
                </a:tc>
                <a:tc hMerge="1">
                  <a:txBody>
                    <a:bodyPr/>
                    <a:lstStyle/>
                    <a:p>
                      <a:pPr algn="r"/>
                      <a:endParaRPr lang="en-US" dirty="0"/>
                    </a:p>
                  </a:txBody>
                  <a:tcPr/>
                </a:tc>
                <a:tc hMerge="1">
                  <a:txBody>
                    <a:bodyPr/>
                    <a:lstStyle/>
                    <a:p>
                      <a:pPr algn="r"/>
                      <a:endParaRPr lang="en-US" dirty="0"/>
                    </a:p>
                  </a:txBody>
                  <a:tcPr/>
                </a:tc>
                <a:tc gridSpan="3">
                  <a:txBody>
                    <a:bodyPr/>
                    <a:lstStyle/>
                    <a:p>
                      <a:pPr algn="r"/>
                      <a:r>
                        <a:rPr lang="en-US" dirty="0"/>
                        <a:t>Destructor</a:t>
                      </a:r>
                    </a:p>
                  </a:txBody>
                  <a:tcPr>
                    <a:solidFill>
                      <a:schemeClr val="tx2"/>
                    </a:solidFill>
                  </a:tcPr>
                </a:tc>
                <a:tc hMerge="1">
                  <a:txBody>
                    <a:bodyPr/>
                    <a:lstStyle/>
                    <a:p>
                      <a:pPr algn="r"/>
                      <a:endParaRPr lang="en-US" dirty="0"/>
                    </a:p>
                  </a:txBody>
                  <a:tcPr/>
                </a:tc>
                <a:tc hMerge="1">
                  <a:txBody>
                    <a:bodyPr/>
                    <a:lstStyle/>
                    <a:p>
                      <a:pPr algn="r"/>
                      <a:endParaRPr lang="en-US" dirty="0"/>
                    </a:p>
                  </a:txBody>
                  <a:tcPr/>
                </a:tc>
                <a:tc gridSpan="3">
                  <a:txBody>
                    <a:bodyPr/>
                    <a:lstStyle/>
                    <a:p>
                      <a:pPr algn="r"/>
                      <a:r>
                        <a:rPr lang="en-US" dirty="0" err="1"/>
                        <a:t>VFTables</a:t>
                      </a:r>
                      <a:endParaRPr lang="en-US" dirty="0"/>
                    </a:p>
                  </a:txBody>
                  <a:tcPr>
                    <a:solidFill>
                      <a:schemeClr val="tx2"/>
                    </a:solidFill>
                  </a:tcPr>
                </a:tc>
                <a:tc hMerge="1">
                  <a:txBody>
                    <a:bodyPr/>
                    <a:lstStyle/>
                    <a:p>
                      <a:pPr algn="r"/>
                      <a:endParaRPr lang="en-US" dirty="0"/>
                    </a:p>
                  </a:txBody>
                  <a:tcPr/>
                </a:tc>
                <a:tc hMerge="1">
                  <a:txBody>
                    <a:bodyPr/>
                    <a:lstStyle/>
                    <a:p>
                      <a:pPr algn="r"/>
                      <a:endParaRPr lang="en-US" dirty="0"/>
                    </a:p>
                  </a:txBody>
                  <a:tcPr/>
                </a:tc>
                <a:tc gridSpan="3">
                  <a:txBody>
                    <a:bodyPr/>
                    <a:lstStyle/>
                    <a:p>
                      <a:pPr algn="r"/>
                      <a:r>
                        <a:rPr lang="en-US" dirty="0"/>
                        <a:t>Virtual Methods</a:t>
                      </a:r>
                    </a:p>
                  </a:txBody>
                  <a:tcPr>
                    <a:solidFill>
                      <a:schemeClr val="tx2"/>
                    </a:solidFill>
                  </a:tcPr>
                </a:tc>
                <a:tc hMerge="1">
                  <a:txBody>
                    <a:bodyPr/>
                    <a:lstStyle/>
                    <a:p>
                      <a:pPr algn="r"/>
                      <a:endParaRPr lang="en-US" dirty="0"/>
                    </a:p>
                  </a:txBody>
                  <a:tcPr/>
                </a:tc>
                <a:tc hMerge="1">
                  <a:txBody>
                    <a:bodyPr/>
                    <a:lstStyle/>
                    <a:p>
                      <a:pPr algn="r"/>
                      <a:endParaRPr lang="en-US" dirty="0"/>
                    </a:p>
                  </a:txBody>
                  <a:tcPr/>
                </a:tc>
                <a:extLst>
                  <a:ext uri="{0D108BD9-81ED-4DB2-BD59-A6C34878D82A}">
                    <a16:rowId xmlns:a16="http://schemas.microsoft.com/office/drawing/2014/main" val="676178218"/>
                  </a:ext>
                </a:extLst>
              </a:tr>
              <a:tr h="158397">
                <a:tc vMerge="1">
                  <a:txBody>
                    <a:bodyPr/>
                    <a:lstStyle/>
                    <a:p>
                      <a:endParaRPr lang="en-US" dirty="0"/>
                    </a:p>
                  </a:txBody>
                  <a:tcPr/>
                </a:tc>
                <a:tc>
                  <a:txBody>
                    <a:bodyPr/>
                    <a:lstStyle/>
                    <a:p>
                      <a:pPr algn="r"/>
                      <a:r>
                        <a:rPr lang="en-US" dirty="0"/>
                        <a:t>Recall</a:t>
                      </a:r>
                    </a:p>
                  </a:txBody>
                  <a:tcPr>
                    <a:solidFill>
                      <a:schemeClr val="tx2">
                        <a:lumMod val="20000"/>
                        <a:lumOff val="80000"/>
                      </a:schemeClr>
                    </a:solidFill>
                  </a:tcPr>
                </a:tc>
                <a:tc>
                  <a:txBody>
                    <a:bodyPr/>
                    <a:lstStyle/>
                    <a:p>
                      <a:pPr algn="r"/>
                      <a:r>
                        <a:rPr lang="en-US" dirty="0"/>
                        <a:t>Prec.</a:t>
                      </a:r>
                    </a:p>
                  </a:txBody>
                  <a:tcPr>
                    <a:solidFill>
                      <a:schemeClr val="tx2">
                        <a:lumMod val="20000"/>
                        <a:lumOff val="80000"/>
                      </a:schemeClr>
                    </a:solidFill>
                  </a:tcPr>
                </a:tc>
                <a:tc>
                  <a:txBody>
                    <a:bodyPr/>
                    <a:lstStyle/>
                    <a:p>
                      <a:pPr algn="r"/>
                      <a:r>
                        <a:rPr lang="en-US" dirty="0"/>
                        <a:t>F</a:t>
                      </a:r>
                    </a:p>
                  </a:txBody>
                  <a:tcPr>
                    <a:solidFill>
                      <a:schemeClr val="tx2">
                        <a:lumMod val="20000"/>
                        <a:lumOff val="80000"/>
                      </a:schemeClr>
                    </a:solidFill>
                  </a:tcPr>
                </a:tc>
                <a:tc>
                  <a:txBody>
                    <a:bodyPr/>
                    <a:lstStyle/>
                    <a:p>
                      <a:pPr algn="r"/>
                      <a:r>
                        <a:rPr lang="en-US" dirty="0"/>
                        <a:t>Recall</a:t>
                      </a:r>
                    </a:p>
                  </a:txBody>
                  <a:tcPr>
                    <a:solidFill>
                      <a:schemeClr val="tx2">
                        <a:lumMod val="20000"/>
                        <a:lumOff val="80000"/>
                      </a:schemeClr>
                    </a:solidFill>
                  </a:tcPr>
                </a:tc>
                <a:tc>
                  <a:txBody>
                    <a:bodyPr/>
                    <a:lstStyle/>
                    <a:p>
                      <a:pPr algn="r"/>
                      <a:r>
                        <a:rPr lang="en-US" dirty="0"/>
                        <a:t>Prec.</a:t>
                      </a:r>
                    </a:p>
                  </a:txBody>
                  <a:tcPr>
                    <a:solidFill>
                      <a:schemeClr val="tx2">
                        <a:lumMod val="20000"/>
                        <a:lumOff val="80000"/>
                      </a:schemeClr>
                    </a:solidFill>
                  </a:tcPr>
                </a:tc>
                <a:tc>
                  <a:txBody>
                    <a:bodyPr/>
                    <a:lstStyle/>
                    <a:p>
                      <a:pPr algn="r"/>
                      <a:r>
                        <a:rPr lang="en-US" dirty="0"/>
                        <a:t>F</a:t>
                      </a:r>
                    </a:p>
                  </a:txBody>
                  <a:tcPr>
                    <a:solidFill>
                      <a:schemeClr val="tx2">
                        <a:lumMod val="20000"/>
                        <a:lumOff val="80000"/>
                      </a:schemeClr>
                    </a:solidFill>
                  </a:tcPr>
                </a:tc>
                <a:tc>
                  <a:txBody>
                    <a:bodyPr/>
                    <a:lstStyle/>
                    <a:p>
                      <a:pPr algn="r"/>
                      <a:r>
                        <a:rPr lang="en-US" dirty="0"/>
                        <a:t>Recall</a:t>
                      </a:r>
                    </a:p>
                  </a:txBody>
                  <a:tcPr>
                    <a:solidFill>
                      <a:schemeClr val="tx2">
                        <a:lumMod val="20000"/>
                        <a:lumOff val="80000"/>
                      </a:schemeClr>
                    </a:solidFill>
                  </a:tcPr>
                </a:tc>
                <a:tc>
                  <a:txBody>
                    <a:bodyPr/>
                    <a:lstStyle/>
                    <a:p>
                      <a:pPr algn="r"/>
                      <a:r>
                        <a:rPr lang="en-US" dirty="0"/>
                        <a:t>Prec.</a:t>
                      </a:r>
                    </a:p>
                  </a:txBody>
                  <a:tcPr>
                    <a:solidFill>
                      <a:schemeClr val="tx2">
                        <a:lumMod val="20000"/>
                        <a:lumOff val="80000"/>
                      </a:schemeClr>
                    </a:solidFill>
                  </a:tcPr>
                </a:tc>
                <a:tc>
                  <a:txBody>
                    <a:bodyPr/>
                    <a:lstStyle/>
                    <a:p>
                      <a:pPr algn="r"/>
                      <a:r>
                        <a:rPr lang="en-US" dirty="0"/>
                        <a:t>F</a:t>
                      </a:r>
                    </a:p>
                  </a:txBody>
                  <a:tcPr>
                    <a:solidFill>
                      <a:schemeClr val="tx2">
                        <a:lumMod val="20000"/>
                        <a:lumOff val="80000"/>
                      </a:schemeClr>
                    </a:solidFill>
                  </a:tcPr>
                </a:tc>
                <a:tc>
                  <a:txBody>
                    <a:bodyPr/>
                    <a:lstStyle/>
                    <a:p>
                      <a:pPr algn="r"/>
                      <a:r>
                        <a:rPr lang="en-US" dirty="0"/>
                        <a:t>Recall</a:t>
                      </a:r>
                    </a:p>
                  </a:txBody>
                  <a:tcPr>
                    <a:solidFill>
                      <a:schemeClr val="tx2">
                        <a:lumMod val="20000"/>
                        <a:lumOff val="80000"/>
                      </a:schemeClr>
                    </a:solidFill>
                  </a:tcPr>
                </a:tc>
                <a:tc>
                  <a:txBody>
                    <a:bodyPr/>
                    <a:lstStyle/>
                    <a:p>
                      <a:pPr algn="r"/>
                      <a:r>
                        <a:rPr lang="en-US" dirty="0"/>
                        <a:t>Prec.</a:t>
                      </a:r>
                    </a:p>
                  </a:txBody>
                  <a:tcPr>
                    <a:solidFill>
                      <a:schemeClr val="tx2">
                        <a:lumMod val="20000"/>
                        <a:lumOff val="80000"/>
                      </a:schemeClr>
                    </a:solidFill>
                  </a:tcPr>
                </a:tc>
                <a:tc>
                  <a:txBody>
                    <a:bodyPr/>
                    <a:lstStyle/>
                    <a:p>
                      <a:pPr algn="r"/>
                      <a:r>
                        <a:rPr lang="en-US" dirty="0"/>
                        <a:t>F</a:t>
                      </a:r>
                    </a:p>
                  </a:txBody>
                  <a:tcPr>
                    <a:solidFill>
                      <a:schemeClr val="tx2">
                        <a:lumMod val="20000"/>
                        <a:lumOff val="80000"/>
                      </a:schemeClr>
                    </a:solidFill>
                  </a:tcPr>
                </a:tc>
                <a:extLst>
                  <a:ext uri="{0D108BD9-81ED-4DB2-BD59-A6C34878D82A}">
                    <a16:rowId xmlns:a16="http://schemas.microsoft.com/office/drawing/2014/main" val="3819842049"/>
                  </a:ext>
                </a:extLst>
              </a:tr>
              <a:tr h="370840">
                <a:tc>
                  <a:txBody>
                    <a:bodyPr/>
                    <a:lstStyle/>
                    <a:p>
                      <a:r>
                        <a:rPr lang="en-US" dirty="0"/>
                        <a:t>Firefox.exe</a:t>
                      </a:r>
                    </a:p>
                  </a:txBody>
                  <a:tcPr>
                    <a:solidFill>
                      <a:schemeClr val="tx2"/>
                    </a:solidFill>
                  </a:tcPr>
                </a:tc>
                <a:tc>
                  <a:txBody>
                    <a:bodyPr/>
                    <a:lstStyle/>
                    <a:p>
                      <a:pPr algn="r"/>
                      <a:r>
                        <a:rPr lang="en-US" sz="1200" dirty="0"/>
                        <a:t>40/51</a:t>
                      </a:r>
                    </a:p>
                  </a:txBody>
                  <a:tcPr>
                    <a:solidFill>
                      <a:schemeClr val="accent3">
                        <a:lumMod val="20000"/>
                        <a:lumOff val="80000"/>
                      </a:schemeClr>
                    </a:solidFill>
                  </a:tcPr>
                </a:tc>
                <a:tc>
                  <a:txBody>
                    <a:bodyPr/>
                    <a:lstStyle/>
                    <a:p>
                      <a:pPr algn="r"/>
                      <a:r>
                        <a:rPr lang="en-US" sz="1200" dirty="0"/>
                        <a:t>40/54</a:t>
                      </a:r>
                    </a:p>
                  </a:txBody>
                  <a:tcPr>
                    <a:solidFill>
                      <a:schemeClr val="accent4">
                        <a:lumMod val="20000"/>
                        <a:lumOff val="80000"/>
                      </a:schemeClr>
                    </a:solidFill>
                  </a:tcPr>
                </a:tc>
                <a:tc>
                  <a:txBody>
                    <a:bodyPr/>
                    <a:lstStyle/>
                    <a:p>
                      <a:pPr algn="r"/>
                      <a:r>
                        <a:rPr lang="en-US" sz="1200" dirty="0"/>
                        <a:t>0.76</a:t>
                      </a:r>
                    </a:p>
                  </a:txBody>
                  <a:tcPr>
                    <a:solidFill>
                      <a:schemeClr val="accent3">
                        <a:lumMod val="20000"/>
                        <a:lumOff val="80000"/>
                      </a:schemeClr>
                    </a:solidFill>
                  </a:tcPr>
                </a:tc>
                <a:tc>
                  <a:txBody>
                    <a:bodyPr/>
                    <a:lstStyle/>
                    <a:p>
                      <a:pPr algn="r"/>
                      <a:r>
                        <a:rPr lang="en-US" sz="1200" dirty="0"/>
                        <a:t>1/39</a:t>
                      </a:r>
                    </a:p>
                  </a:txBody>
                  <a:tcPr>
                    <a:solidFill>
                      <a:schemeClr val="accent6">
                        <a:lumMod val="20000"/>
                        <a:lumOff val="80000"/>
                      </a:schemeClr>
                    </a:solidFill>
                  </a:tcPr>
                </a:tc>
                <a:tc>
                  <a:txBody>
                    <a:bodyPr/>
                    <a:lstStyle/>
                    <a:p>
                      <a:pPr algn="r"/>
                      <a:r>
                        <a:rPr lang="en-US" sz="1200" dirty="0"/>
                        <a:t>1/1</a:t>
                      </a:r>
                    </a:p>
                  </a:txBody>
                  <a:tcPr>
                    <a:solidFill>
                      <a:schemeClr val="accent3">
                        <a:lumMod val="20000"/>
                        <a:lumOff val="80000"/>
                      </a:schemeClr>
                    </a:solidFill>
                  </a:tcPr>
                </a:tc>
                <a:tc>
                  <a:txBody>
                    <a:bodyPr/>
                    <a:lstStyle/>
                    <a:p>
                      <a:pPr algn="r"/>
                      <a:r>
                        <a:rPr lang="en-US" sz="1200" dirty="0"/>
                        <a:t>0.05</a:t>
                      </a:r>
                    </a:p>
                  </a:txBody>
                  <a:tcPr>
                    <a:solidFill>
                      <a:schemeClr val="accent6">
                        <a:lumMod val="20000"/>
                        <a:lumOff val="80000"/>
                      </a:schemeClr>
                    </a:solidFill>
                  </a:tcPr>
                </a:tc>
                <a:tc>
                  <a:txBody>
                    <a:bodyPr/>
                    <a:lstStyle/>
                    <a:p>
                      <a:pPr algn="r"/>
                      <a:r>
                        <a:rPr lang="en-US" sz="1200" dirty="0"/>
                        <a:t>18/33</a:t>
                      </a:r>
                    </a:p>
                  </a:txBody>
                  <a:tcPr>
                    <a:solidFill>
                      <a:schemeClr val="accent3">
                        <a:lumMod val="20000"/>
                        <a:lumOff val="80000"/>
                      </a:schemeClr>
                    </a:solidFill>
                  </a:tcPr>
                </a:tc>
                <a:tc>
                  <a:txBody>
                    <a:bodyPr/>
                    <a:lstStyle/>
                    <a:p>
                      <a:pPr algn="r"/>
                      <a:r>
                        <a:rPr lang="en-US" sz="1200" dirty="0"/>
                        <a:t>18/18</a:t>
                      </a:r>
                    </a:p>
                  </a:txBody>
                  <a:tcPr>
                    <a:solidFill>
                      <a:schemeClr val="accent3">
                        <a:lumMod val="20000"/>
                        <a:lumOff val="80000"/>
                      </a:schemeClr>
                    </a:solidFill>
                  </a:tcPr>
                </a:tc>
                <a:tc>
                  <a:txBody>
                    <a:bodyPr/>
                    <a:lstStyle/>
                    <a:p>
                      <a:pPr algn="r"/>
                      <a:r>
                        <a:rPr lang="en-US" sz="1200" dirty="0"/>
                        <a:t>0.71</a:t>
                      </a:r>
                    </a:p>
                  </a:txBody>
                  <a:tcPr>
                    <a:solidFill>
                      <a:schemeClr val="accent3">
                        <a:lumMod val="20000"/>
                        <a:lumOff val="80000"/>
                      </a:schemeClr>
                    </a:solidFill>
                  </a:tcPr>
                </a:tc>
                <a:tc>
                  <a:txBody>
                    <a:bodyPr/>
                    <a:lstStyle/>
                    <a:p>
                      <a:pPr algn="r"/>
                      <a:r>
                        <a:rPr lang="en-US" sz="1200" dirty="0"/>
                        <a:t>85/101</a:t>
                      </a:r>
                    </a:p>
                  </a:txBody>
                  <a:tcPr>
                    <a:solidFill>
                      <a:schemeClr val="accent3">
                        <a:lumMod val="20000"/>
                        <a:lumOff val="80000"/>
                      </a:schemeClr>
                    </a:solidFill>
                  </a:tcPr>
                </a:tc>
                <a:tc>
                  <a:txBody>
                    <a:bodyPr/>
                    <a:lstStyle/>
                    <a:p>
                      <a:pPr algn="r"/>
                      <a:r>
                        <a:rPr lang="en-US" sz="1200" dirty="0"/>
                        <a:t>85/98</a:t>
                      </a:r>
                    </a:p>
                  </a:txBody>
                  <a:tcPr>
                    <a:solidFill>
                      <a:schemeClr val="accent3">
                        <a:lumMod val="20000"/>
                        <a:lumOff val="80000"/>
                      </a:schemeClr>
                    </a:solidFill>
                  </a:tcPr>
                </a:tc>
                <a:tc>
                  <a:txBody>
                    <a:bodyPr/>
                    <a:lstStyle/>
                    <a:p>
                      <a:pPr algn="r"/>
                      <a:r>
                        <a:rPr lang="en-US" sz="1200" dirty="0"/>
                        <a:t>0.85</a:t>
                      </a:r>
                    </a:p>
                  </a:txBody>
                  <a:tcPr>
                    <a:solidFill>
                      <a:schemeClr val="accent3">
                        <a:lumMod val="20000"/>
                        <a:lumOff val="80000"/>
                      </a:schemeClr>
                    </a:solidFill>
                  </a:tcPr>
                </a:tc>
                <a:extLst>
                  <a:ext uri="{0D108BD9-81ED-4DB2-BD59-A6C34878D82A}">
                    <a16:rowId xmlns:a16="http://schemas.microsoft.com/office/drawing/2014/main" val="1892679248"/>
                  </a:ext>
                </a:extLst>
              </a:tr>
              <a:tr h="370840">
                <a:tc>
                  <a:txBody>
                    <a:bodyPr/>
                    <a:lstStyle/>
                    <a:p>
                      <a:r>
                        <a:rPr lang="en-US" dirty="0"/>
                        <a:t>Log4cpp Debug</a:t>
                      </a:r>
                    </a:p>
                  </a:txBody>
                  <a:tcPr>
                    <a:solidFill>
                      <a:schemeClr val="tx2"/>
                    </a:solidFill>
                  </a:tcPr>
                </a:tc>
                <a:tc>
                  <a:txBody>
                    <a:bodyPr/>
                    <a:lstStyle/>
                    <a:p>
                      <a:pPr algn="r"/>
                      <a:r>
                        <a:rPr lang="en-US" sz="1200" dirty="0"/>
                        <a:t>192/209</a:t>
                      </a:r>
                    </a:p>
                  </a:txBody>
                  <a:tcPr>
                    <a:solidFill>
                      <a:schemeClr val="accent3">
                        <a:lumMod val="20000"/>
                        <a:lumOff val="80000"/>
                      </a:schemeClr>
                    </a:solidFill>
                  </a:tcPr>
                </a:tc>
                <a:tc>
                  <a:txBody>
                    <a:bodyPr/>
                    <a:lstStyle/>
                    <a:p>
                      <a:pPr algn="r"/>
                      <a:r>
                        <a:rPr lang="en-US" sz="1200" dirty="0"/>
                        <a:t>192/197</a:t>
                      </a:r>
                    </a:p>
                  </a:txBody>
                  <a:tcPr>
                    <a:solidFill>
                      <a:schemeClr val="accent3">
                        <a:lumMod val="20000"/>
                        <a:lumOff val="80000"/>
                      </a:schemeClr>
                    </a:solidFill>
                  </a:tcPr>
                </a:tc>
                <a:tc>
                  <a:txBody>
                    <a:bodyPr/>
                    <a:lstStyle/>
                    <a:p>
                      <a:pPr algn="r"/>
                      <a:r>
                        <a:rPr lang="en-US" sz="1200" dirty="0"/>
                        <a:t>0.95</a:t>
                      </a:r>
                    </a:p>
                  </a:txBody>
                  <a:tcPr>
                    <a:solidFill>
                      <a:schemeClr val="accent3">
                        <a:lumMod val="20000"/>
                        <a:lumOff val="80000"/>
                      </a:schemeClr>
                    </a:solidFill>
                  </a:tcPr>
                </a:tc>
                <a:tc>
                  <a:txBody>
                    <a:bodyPr/>
                    <a:lstStyle/>
                    <a:p>
                      <a:pPr algn="r"/>
                      <a:r>
                        <a:rPr lang="en-US" sz="1200" dirty="0"/>
                        <a:t>40/118</a:t>
                      </a:r>
                    </a:p>
                  </a:txBody>
                  <a:tcPr>
                    <a:solidFill>
                      <a:schemeClr val="accent4">
                        <a:lumMod val="20000"/>
                        <a:lumOff val="80000"/>
                      </a:schemeClr>
                    </a:solidFill>
                  </a:tcPr>
                </a:tc>
                <a:tc>
                  <a:txBody>
                    <a:bodyPr/>
                    <a:lstStyle/>
                    <a:p>
                      <a:pPr algn="r"/>
                      <a:r>
                        <a:rPr lang="en-US" sz="1200" dirty="0"/>
                        <a:t>40/40</a:t>
                      </a:r>
                    </a:p>
                  </a:txBody>
                  <a:tcPr>
                    <a:solidFill>
                      <a:schemeClr val="accent3">
                        <a:lumMod val="20000"/>
                        <a:lumOff val="80000"/>
                      </a:schemeClr>
                    </a:solidFill>
                  </a:tcPr>
                </a:tc>
                <a:tc>
                  <a:txBody>
                    <a:bodyPr/>
                    <a:lstStyle/>
                    <a:p>
                      <a:pPr algn="r"/>
                      <a:r>
                        <a:rPr lang="en-US" sz="1200" dirty="0"/>
                        <a:t>0.51</a:t>
                      </a:r>
                    </a:p>
                  </a:txBody>
                  <a:tcPr>
                    <a:solidFill>
                      <a:schemeClr val="accent4">
                        <a:lumMod val="20000"/>
                        <a:lumOff val="80000"/>
                      </a:schemeClr>
                    </a:solidFill>
                  </a:tcPr>
                </a:tc>
                <a:tc>
                  <a:txBody>
                    <a:bodyPr/>
                    <a:lstStyle/>
                    <a:p>
                      <a:pPr algn="r"/>
                      <a:r>
                        <a:rPr lang="en-US" sz="1200" dirty="0"/>
                        <a:t>18/18</a:t>
                      </a:r>
                    </a:p>
                  </a:txBody>
                  <a:tcPr>
                    <a:solidFill>
                      <a:schemeClr val="accent3">
                        <a:lumMod val="20000"/>
                        <a:lumOff val="80000"/>
                      </a:schemeClr>
                    </a:solidFill>
                  </a:tcPr>
                </a:tc>
                <a:tc>
                  <a:txBody>
                    <a:bodyPr/>
                    <a:lstStyle/>
                    <a:p>
                      <a:pPr algn="r"/>
                      <a:r>
                        <a:rPr lang="en-US" sz="1200" dirty="0"/>
                        <a:t>18/18</a:t>
                      </a:r>
                    </a:p>
                  </a:txBody>
                  <a:tcPr>
                    <a:solidFill>
                      <a:schemeClr val="accent3">
                        <a:lumMod val="20000"/>
                        <a:lumOff val="80000"/>
                      </a:schemeClr>
                    </a:solidFill>
                  </a:tcPr>
                </a:tc>
                <a:tc>
                  <a:txBody>
                    <a:bodyPr/>
                    <a:lstStyle/>
                    <a:p>
                      <a:pPr algn="r"/>
                      <a:r>
                        <a:rPr lang="en-US" sz="1200" dirty="0"/>
                        <a:t>1.00</a:t>
                      </a:r>
                    </a:p>
                  </a:txBody>
                  <a:tcPr>
                    <a:solidFill>
                      <a:schemeClr val="accent3">
                        <a:lumMod val="20000"/>
                        <a:lumOff val="80000"/>
                      </a:schemeClr>
                    </a:solidFill>
                  </a:tcPr>
                </a:tc>
                <a:tc>
                  <a:txBody>
                    <a:bodyPr/>
                    <a:lstStyle/>
                    <a:p>
                      <a:pPr algn="r"/>
                      <a:r>
                        <a:rPr lang="en-US" sz="1200" dirty="0"/>
                        <a:t>84/101</a:t>
                      </a:r>
                    </a:p>
                  </a:txBody>
                  <a:tcPr>
                    <a:solidFill>
                      <a:schemeClr val="accent3">
                        <a:lumMod val="20000"/>
                        <a:lumOff val="80000"/>
                      </a:schemeClr>
                    </a:solidFill>
                  </a:tcPr>
                </a:tc>
                <a:tc>
                  <a:txBody>
                    <a:bodyPr/>
                    <a:lstStyle/>
                    <a:p>
                      <a:pPr algn="r"/>
                      <a:r>
                        <a:rPr lang="en-US" sz="1200" dirty="0"/>
                        <a:t>84/86</a:t>
                      </a:r>
                    </a:p>
                  </a:txBody>
                  <a:tcPr>
                    <a:solidFill>
                      <a:schemeClr val="accent3">
                        <a:lumMod val="20000"/>
                        <a:lumOff val="80000"/>
                      </a:schemeClr>
                    </a:solidFill>
                  </a:tcPr>
                </a:tc>
                <a:tc>
                  <a:txBody>
                    <a:bodyPr/>
                    <a:lstStyle/>
                    <a:p>
                      <a:pPr algn="r"/>
                      <a:r>
                        <a:rPr lang="en-US" sz="1200" dirty="0"/>
                        <a:t>0.92</a:t>
                      </a:r>
                    </a:p>
                  </a:txBody>
                  <a:tcPr>
                    <a:solidFill>
                      <a:schemeClr val="accent3">
                        <a:lumMod val="20000"/>
                        <a:lumOff val="80000"/>
                      </a:schemeClr>
                    </a:solidFill>
                  </a:tcPr>
                </a:tc>
                <a:extLst>
                  <a:ext uri="{0D108BD9-81ED-4DB2-BD59-A6C34878D82A}">
                    <a16:rowId xmlns:a16="http://schemas.microsoft.com/office/drawing/2014/main" val="661666085"/>
                  </a:ext>
                </a:extLst>
              </a:tr>
              <a:tr h="370840">
                <a:tc>
                  <a:txBody>
                    <a:bodyPr/>
                    <a:lstStyle/>
                    <a:p>
                      <a:r>
                        <a:rPr lang="en-US" dirty="0"/>
                        <a:t>Log4cpp Release</a:t>
                      </a:r>
                    </a:p>
                  </a:txBody>
                  <a:tcPr>
                    <a:solidFill>
                      <a:schemeClr val="tx2"/>
                    </a:solidFill>
                  </a:tcPr>
                </a:tc>
                <a:tc>
                  <a:txBody>
                    <a:bodyPr/>
                    <a:lstStyle/>
                    <a:p>
                      <a:pPr algn="r"/>
                      <a:r>
                        <a:rPr lang="en-US" sz="1200" dirty="0"/>
                        <a:t>135/165</a:t>
                      </a:r>
                    </a:p>
                  </a:txBody>
                  <a:tcPr>
                    <a:solidFill>
                      <a:schemeClr val="accent3">
                        <a:lumMod val="20000"/>
                        <a:lumOff val="80000"/>
                      </a:schemeClr>
                    </a:solidFill>
                  </a:tcPr>
                </a:tc>
                <a:tc>
                  <a:txBody>
                    <a:bodyPr/>
                    <a:lstStyle/>
                    <a:p>
                      <a:pPr algn="r"/>
                      <a:r>
                        <a:rPr lang="en-US" sz="1200" dirty="0"/>
                        <a:t>135/170</a:t>
                      </a:r>
                    </a:p>
                  </a:txBody>
                  <a:tcPr>
                    <a:solidFill>
                      <a:schemeClr val="accent3">
                        <a:lumMod val="20000"/>
                        <a:lumOff val="80000"/>
                      </a:schemeClr>
                    </a:solidFill>
                  </a:tcPr>
                </a:tc>
                <a:tc>
                  <a:txBody>
                    <a:bodyPr/>
                    <a:lstStyle/>
                    <a:p>
                      <a:pPr algn="r"/>
                      <a:r>
                        <a:rPr lang="en-US" sz="1200" dirty="0"/>
                        <a:t>0.81</a:t>
                      </a:r>
                    </a:p>
                  </a:txBody>
                  <a:tcPr>
                    <a:solidFill>
                      <a:schemeClr val="accent3">
                        <a:lumMod val="20000"/>
                        <a:lumOff val="80000"/>
                      </a:schemeClr>
                    </a:solidFill>
                  </a:tcPr>
                </a:tc>
                <a:tc>
                  <a:txBody>
                    <a:bodyPr/>
                    <a:lstStyle/>
                    <a:p>
                      <a:pPr algn="r"/>
                      <a:r>
                        <a:rPr lang="en-US" sz="1200" dirty="0"/>
                        <a:t>24/73</a:t>
                      </a:r>
                    </a:p>
                  </a:txBody>
                  <a:tcPr>
                    <a:solidFill>
                      <a:schemeClr val="accent4">
                        <a:lumMod val="20000"/>
                        <a:lumOff val="80000"/>
                      </a:schemeClr>
                    </a:solidFill>
                  </a:tcPr>
                </a:tc>
                <a:tc>
                  <a:txBody>
                    <a:bodyPr/>
                    <a:lstStyle/>
                    <a:p>
                      <a:pPr algn="r"/>
                      <a:r>
                        <a:rPr lang="en-US" sz="1200" dirty="0"/>
                        <a:t>24/36</a:t>
                      </a:r>
                    </a:p>
                  </a:txBody>
                  <a:tcPr>
                    <a:solidFill>
                      <a:schemeClr val="accent4">
                        <a:lumMod val="20000"/>
                        <a:lumOff val="80000"/>
                      </a:schemeClr>
                    </a:solidFill>
                  </a:tcPr>
                </a:tc>
                <a:tc>
                  <a:txBody>
                    <a:bodyPr/>
                    <a:lstStyle/>
                    <a:p>
                      <a:pPr algn="r"/>
                      <a:r>
                        <a:rPr lang="en-US" sz="1200" dirty="0"/>
                        <a:t>0.44</a:t>
                      </a:r>
                    </a:p>
                  </a:txBody>
                  <a:tcPr>
                    <a:solidFill>
                      <a:schemeClr val="accent4">
                        <a:lumMod val="20000"/>
                        <a:lumOff val="80000"/>
                      </a:schemeClr>
                    </a:solidFill>
                  </a:tcPr>
                </a:tc>
                <a:tc>
                  <a:txBody>
                    <a:bodyPr/>
                    <a:lstStyle/>
                    <a:p>
                      <a:pPr algn="r"/>
                      <a:r>
                        <a:rPr lang="en-US" sz="1200" dirty="0"/>
                        <a:t>18/21</a:t>
                      </a:r>
                    </a:p>
                  </a:txBody>
                  <a:tcPr>
                    <a:solidFill>
                      <a:schemeClr val="accent3">
                        <a:lumMod val="20000"/>
                        <a:lumOff val="80000"/>
                      </a:schemeClr>
                    </a:solidFill>
                  </a:tcPr>
                </a:tc>
                <a:tc>
                  <a:txBody>
                    <a:bodyPr/>
                    <a:lstStyle/>
                    <a:p>
                      <a:pPr algn="r"/>
                      <a:r>
                        <a:rPr lang="en-US" sz="1200" dirty="0"/>
                        <a:t>18/18</a:t>
                      </a:r>
                    </a:p>
                  </a:txBody>
                  <a:tcPr>
                    <a:solidFill>
                      <a:schemeClr val="accent3">
                        <a:lumMod val="20000"/>
                        <a:lumOff val="80000"/>
                      </a:schemeClr>
                    </a:solidFill>
                  </a:tcPr>
                </a:tc>
                <a:tc>
                  <a:txBody>
                    <a:bodyPr/>
                    <a:lstStyle/>
                    <a:p>
                      <a:pPr algn="r"/>
                      <a:r>
                        <a:rPr lang="en-US" sz="1200" dirty="0"/>
                        <a:t>0.92</a:t>
                      </a:r>
                    </a:p>
                  </a:txBody>
                  <a:tcPr>
                    <a:solidFill>
                      <a:schemeClr val="accent3">
                        <a:lumMod val="20000"/>
                        <a:lumOff val="80000"/>
                      </a:schemeClr>
                    </a:solidFill>
                  </a:tcPr>
                </a:tc>
                <a:tc>
                  <a:txBody>
                    <a:bodyPr/>
                    <a:lstStyle/>
                    <a:p>
                      <a:pPr algn="r"/>
                      <a:r>
                        <a:rPr lang="en-US" sz="1200" dirty="0"/>
                        <a:t>84/101</a:t>
                      </a:r>
                    </a:p>
                  </a:txBody>
                  <a:tcPr>
                    <a:solidFill>
                      <a:schemeClr val="accent3">
                        <a:lumMod val="20000"/>
                        <a:lumOff val="80000"/>
                      </a:schemeClr>
                    </a:solidFill>
                  </a:tcPr>
                </a:tc>
                <a:tc>
                  <a:txBody>
                    <a:bodyPr/>
                    <a:lstStyle/>
                    <a:p>
                      <a:pPr algn="r"/>
                      <a:r>
                        <a:rPr lang="en-US" sz="1200" dirty="0"/>
                        <a:t>84/86</a:t>
                      </a:r>
                    </a:p>
                  </a:txBody>
                  <a:tcPr>
                    <a:solidFill>
                      <a:schemeClr val="accent3">
                        <a:lumMod val="20000"/>
                        <a:lumOff val="80000"/>
                      </a:schemeClr>
                    </a:solidFill>
                  </a:tcPr>
                </a:tc>
                <a:tc>
                  <a:txBody>
                    <a:bodyPr/>
                    <a:lstStyle/>
                    <a:p>
                      <a:pPr algn="r"/>
                      <a:r>
                        <a:rPr lang="en-US" sz="1200" dirty="0"/>
                        <a:t>0.90</a:t>
                      </a:r>
                    </a:p>
                  </a:txBody>
                  <a:tcPr>
                    <a:solidFill>
                      <a:schemeClr val="accent3">
                        <a:lumMod val="20000"/>
                        <a:lumOff val="80000"/>
                      </a:schemeClr>
                    </a:solidFill>
                  </a:tcPr>
                </a:tc>
                <a:extLst>
                  <a:ext uri="{0D108BD9-81ED-4DB2-BD59-A6C34878D82A}">
                    <a16:rowId xmlns:a16="http://schemas.microsoft.com/office/drawing/2014/main" val="2568337720"/>
                  </a:ext>
                </a:extLst>
              </a:tr>
              <a:tr h="370840">
                <a:tc>
                  <a:txBody>
                    <a:bodyPr/>
                    <a:lstStyle/>
                    <a:p>
                      <a:r>
                        <a:rPr lang="en-US" dirty="0" err="1"/>
                        <a:t>muParser</a:t>
                      </a:r>
                      <a:r>
                        <a:rPr lang="en-US" dirty="0"/>
                        <a:t> Debug</a:t>
                      </a:r>
                    </a:p>
                  </a:txBody>
                  <a:tcPr>
                    <a:solidFill>
                      <a:schemeClr val="tx2"/>
                    </a:solidFill>
                  </a:tcPr>
                </a:tc>
                <a:tc>
                  <a:txBody>
                    <a:bodyPr/>
                    <a:lstStyle/>
                    <a:p>
                      <a:pPr algn="r"/>
                      <a:r>
                        <a:rPr lang="en-US" sz="1200" dirty="0"/>
                        <a:t>293/325</a:t>
                      </a:r>
                    </a:p>
                  </a:txBody>
                  <a:tcPr>
                    <a:solidFill>
                      <a:schemeClr val="accent3">
                        <a:lumMod val="20000"/>
                        <a:lumOff val="80000"/>
                      </a:schemeClr>
                    </a:solidFill>
                  </a:tcPr>
                </a:tc>
                <a:tc>
                  <a:txBody>
                    <a:bodyPr/>
                    <a:lstStyle/>
                    <a:p>
                      <a:pPr algn="r"/>
                      <a:r>
                        <a:rPr lang="en-US" sz="1200" dirty="0"/>
                        <a:t>293/314</a:t>
                      </a:r>
                    </a:p>
                  </a:txBody>
                  <a:tcPr>
                    <a:solidFill>
                      <a:schemeClr val="accent3">
                        <a:lumMod val="20000"/>
                        <a:lumOff val="80000"/>
                      </a:schemeClr>
                    </a:solidFill>
                  </a:tcPr>
                </a:tc>
                <a:tc>
                  <a:txBody>
                    <a:bodyPr/>
                    <a:lstStyle/>
                    <a:p>
                      <a:pPr algn="r"/>
                      <a:r>
                        <a:rPr lang="en-US" sz="1200" dirty="0"/>
                        <a:t>0.92</a:t>
                      </a:r>
                    </a:p>
                  </a:txBody>
                  <a:tcPr>
                    <a:solidFill>
                      <a:schemeClr val="accent3">
                        <a:lumMod val="20000"/>
                        <a:lumOff val="80000"/>
                      </a:schemeClr>
                    </a:solidFill>
                  </a:tcPr>
                </a:tc>
                <a:tc>
                  <a:txBody>
                    <a:bodyPr/>
                    <a:lstStyle/>
                    <a:p>
                      <a:pPr algn="r"/>
                      <a:r>
                        <a:rPr lang="en-US" sz="1200" dirty="0"/>
                        <a:t>28/156</a:t>
                      </a:r>
                    </a:p>
                  </a:txBody>
                  <a:tcPr/>
                </a:tc>
                <a:tc>
                  <a:txBody>
                    <a:bodyPr/>
                    <a:lstStyle/>
                    <a:p>
                      <a:pPr algn="r"/>
                      <a:r>
                        <a:rPr lang="en-US" sz="1200" dirty="0"/>
                        <a:t>28/30</a:t>
                      </a:r>
                    </a:p>
                  </a:txBody>
                  <a:tcPr>
                    <a:solidFill>
                      <a:schemeClr val="accent3">
                        <a:lumMod val="20000"/>
                        <a:lumOff val="80000"/>
                      </a:schemeClr>
                    </a:solidFill>
                  </a:tcPr>
                </a:tc>
                <a:tc>
                  <a:txBody>
                    <a:bodyPr/>
                    <a:lstStyle/>
                    <a:p>
                      <a:pPr algn="r"/>
                      <a:r>
                        <a:rPr lang="en-US" sz="1200" dirty="0"/>
                        <a:t>0.30</a:t>
                      </a:r>
                    </a:p>
                  </a:txBody>
                  <a:tcPr>
                    <a:solidFill>
                      <a:schemeClr val="accent4">
                        <a:lumMod val="20000"/>
                        <a:lumOff val="80000"/>
                      </a:schemeClr>
                    </a:solidFill>
                  </a:tcPr>
                </a:tc>
                <a:tc>
                  <a:txBody>
                    <a:bodyPr/>
                    <a:lstStyle/>
                    <a:p>
                      <a:pPr algn="r"/>
                      <a:r>
                        <a:rPr lang="en-US" sz="1200" dirty="0"/>
                        <a:t>12/12</a:t>
                      </a:r>
                    </a:p>
                  </a:txBody>
                  <a:tcPr>
                    <a:solidFill>
                      <a:schemeClr val="accent3">
                        <a:lumMod val="20000"/>
                        <a:lumOff val="80000"/>
                      </a:schemeClr>
                    </a:solidFill>
                  </a:tcPr>
                </a:tc>
                <a:tc>
                  <a:txBody>
                    <a:bodyPr/>
                    <a:lstStyle/>
                    <a:p>
                      <a:pPr algn="r"/>
                      <a:r>
                        <a:rPr lang="en-US" sz="1200" dirty="0"/>
                        <a:t>12/13</a:t>
                      </a:r>
                    </a:p>
                  </a:txBody>
                  <a:tcPr>
                    <a:solidFill>
                      <a:schemeClr val="accent3">
                        <a:lumMod val="20000"/>
                        <a:lumOff val="80000"/>
                      </a:schemeClr>
                    </a:solidFill>
                  </a:tcPr>
                </a:tc>
                <a:tc>
                  <a:txBody>
                    <a:bodyPr/>
                    <a:lstStyle/>
                    <a:p>
                      <a:pPr algn="r"/>
                      <a:r>
                        <a:rPr lang="en-US" sz="1200" dirty="0"/>
                        <a:t>0.96</a:t>
                      </a:r>
                    </a:p>
                  </a:txBody>
                  <a:tcPr>
                    <a:solidFill>
                      <a:schemeClr val="accent3">
                        <a:lumMod val="20000"/>
                        <a:lumOff val="80000"/>
                      </a:schemeClr>
                    </a:solidFill>
                  </a:tcPr>
                </a:tc>
                <a:tc>
                  <a:txBody>
                    <a:bodyPr/>
                    <a:lstStyle/>
                    <a:p>
                      <a:pPr algn="r"/>
                      <a:r>
                        <a:rPr lang="en-US" sz="1200" dirty="0"/>
                        <a:t>35/47</a:t>
                      </a:r>
                    </a:p>
                  </a:txBody>
                  <a:tcPr>
                    <a:solidFill>
                      <a:schemeClr val="accent4">
                        <a:lumMod val="20000"/>
                        <a:lumOff val="80000"/>
                      </a:schemeClr>
                    </a:solidFill>
                  </a:tcPr>
                </a:tc>
                <a:tc>
                  <a:txBody>
                    <a:bodyPr/>
                    <a:lstStyle/>
                    <a:p>
                      <a:pPr algn="r"/>
                      <a:r>
                        <a:rPr lang="en-US" sz="1200" dirty="0"/>
                        <a:t>35/43</a:t>
                      </a:r>
                    </a:p>
                  </a:txBody>
                  <a:tcPr>
                    <a:solidFill>
                      <a:schemeClr val="accent3">
                        <a:lumMod val="20000"/>
                        <a:lumOff val="80000"/>
                      </a:schemeClr>
                    </a:solidFill>
                  </a:tcPr>
                </a:tc>
                <a:tc>
                  <a:txBody>
                    <a:bodyPr/>
                    <a:lstStyle/>
                    <a:p>
                      <a:pPr algn="r"/>
                      <a:r>
                        <a:rPr lang="en-US" sz="1200" dirty="0"/>
                        <a:t>0.78</a:t>
                      </a:r>
                    </a:p>
                  </a:txBody>
                  <a:tcPr>
                    <a:solidFill>
                      <a:schemeClr val="accent3">
                        <a:lumMod val="20000"/>
                        <a:lumOff val="80000"/>
                      </a:schemeClr>
                    </a:solidFill>
                  </a:tcPr>
                </a:tc>
                <a:extLst>
                  <a:ext uri="{0D108BD9-81ED-4DB2-BD59-A6C34878D82A}">
                    <a16:rowId xmlns:a16="http://schemas.microsoft.com/office/drawing/2014/main" val="3438676496"/>
                  </a:ext>
                </a:extLst>
              </a:tr>
              <a:tr h="370840">
                <a:tc>
                  <a:txBody>
                    <a:bodyPr/>
                    <a:lstStyle/>
                    <a:p>
                      <a:r>
                        <a:rPr lang="en-US" dirty="0" err="1"/>
                        <a:t>muParser</a:t>
                      </a:r>
                      <a:r>
                        <a:rPr lang="en-US" dirty="0"/>
                        <a:t> Release</a:t>
                      </a:r>
                    </a:p>
                  </a:txBody>
                  <a:tcPr>
                    <a:solidFill>
                      <a:schemeClr val="tx2"/>
                    </a:solidFill>
                  </a:tcPr>
                </a:tc>
                <a:tc>
                  <a:txBody>
                    <a:bodyPr/>
                    <a:lstStyle/>
                    <a:p>
                      <a:pPr algn="r"/>
                      <a:r>
                        <a:rPr lang="en-US" sz="1200" dirty="0"/>
                        <a:t>197/252</a:t>
                      </a:r>
                    </a:p>
                  </a:txBody>
                  <a:tcPr>
                    <a:solidFill>
                      <a:schemeClr val="accent3">
                        <a:lumMod val="20000"/>
                        <a:lumOff val="80000"/>
                      </a:schemeClr>
                    </a:solidFill>
                  </a:tcPr>
                </a:tc>
                <a:tc>
                  <a:txBody>
                    <a:bodyPr/>
                    <a:lstStyle/>
                    <a:p>
                      <a:pPr algn="r"/>
                      <a:r>
                        <a:rPr lang="en-US" sz="1200" dirty="0"/>
                        <a:t>197/269</a:t>
                      </a:r>
                    </a:p>
                  </a:txBody>
                  <a:tcPr>
                    <a:solidFill>
                      <a:schemeClr val="accent4">
                        <a:lumMod val="20000"/>
                        <a:lumOff val="80000"/>
                      </a:schemeClr>
                    </a:solidFill>
                  </a:tcPr>
                </a:tc>
                <a:tc>
                  <a:txBody>
                    <a:bodyPr/>
                    <a:lstStyle/>
                    <a:p>
                      <a:pPr algn="r"/>
                      <a:r>
                        <a:rPr lang="en-US" sz="1200" dirty="0"/>
                        <a:t>0.76</a:t>
                      </a:r>
                    </a:p>
                  </a:txBody>
                  <a:tcPr>
                    <a:solidFill>
                      <a:schemeClr val="accent3">
                        <a:lumMod val="20000"/>
                        <a:lumOff val="80000"/>
                      </a:schemeClr>
                    </a:solidFill>
                  </a:tcPr>
                </a:tc>
                <a:tc>
                  <a:txBody>
                    <a:bodyPr/>
                    <a:lstStyle/>
                    <a:p>
                      <a:pPr algn="r"/>
                      <a:r>
                        <a:rPr lang="en-US" sz="1200" dirty="0"/>
                        <a:t>15/91</a:t>
                      </a:r>
                    </a:p>
                  </a:txBody>
                  <a:tcPr>
                    <a:solidFill>
                      <a:schemeClr val="accent6">
                        <a:lumMod val="20000"/>
                        <a:lumOff val="80000"/>
                      </a:schemeClr>
                    </a:solidFill>
                  </a:tcPr>
                </a:tc>
                <a:tc>
                  <a:txBody>
                    <a:bodyPr/>
                    <a:lstStyle/>
                    <a:p>
                      <a:pPr algn="r"/>
                      <a:r>
                        <a:rPr lang="en-US" sz="1200" dirty="0"/>
                        <a:t>15/21</a:t>
                      </a:r>
                    </a:p>
                  </a:txBody>
                  <a:tcPr>
                    <a:solidFill>
                      <a:schemeClr val="accent4">
                        <a:lumMod val="20000"/>
                        <a:lumOff val="80000"/>
                      </a:schemeClr>
                    </a:solidFill>
                  </a:tcPr>
                </a:tc>
                <a:tc>
                  <a:txBody>
                    <a:bodyPr/>
                    <a:lstStyle/>
                    <a:p>
                      <a:pPr algn="r"/>
                      <a:r>
                        <a:rPr lang="en-US" sz="1200" dirty="0"/>
                        <a:t>0.27</a:t>
                      </a:r>
                    </a:p>
                  </a:txBody>
                  <a:tcPr>
                    <a:solidFill>
                      <a:schemeClr val="accent4">
                        <a:lumMod val="20000"/>
                        <a:lumOff val="80000"/>
                      </a:schemeClr>
                    </a:solidFill>
                  </a:tcPr>
                </a:tc>
                <a:tc>
                  <a:txBody>
                    <a:bodyPr/>
                    <a:lstStyle/>
                    <a:p>
                      <a:pPr algn="r"/>
                      <a:r>
                        <a:rPr lang="en-US" sz="1200" dirty="0"/>
                        <a:t>12/14</a:t>
                      </a:r>
                    </a:p>
                  </a:txBody>
                  <a:tcPr>
                    <a:solidFill>
                      <a:schemeClr val="accent3">
                        <a:lumMod val="20000"/>
                        <a:lumOff val="80000"/>
                      </a:schemeClr>
                    </a:solidFill>
                  </a:tcPr>
                </a:tc>
                <a:tc>
                  <a:txBody>
                    <a:bodyPr/>
                    <a:lstStyle/>
                    <a:p>
                      <a:pPr algn="r"/>
                      <a:r>
                        <a:rPr lang="en-US" sz="1200" dirty="0"/>
                        <a:t>12/13</a:t>
                      </a:r>
                    </a:p>
                  </a:txBody>
                  <a:tcPr>
                    <a:solidFill>
                      <a:schemeClr val="accent3">
                        <a:lumMod val="20000"/>
                        <a:lumOff val="80000"/>
                      </a:schemeClr>
                    </a:solidFill>
                  </a:tcPr>
                </a:tc>
                <a:tc>
                  <a:txBody>
                    <a:bodyPr/>
                    <a:lstStyle/>
                    <a:p>
                      <a:pPr algn="r"/>
                      <a:r>
                        <a:rPr lang="en-US" sz="1200" dirty="0"/>
                        <a:t>0.89</a:t>
                      </a:r>
                    </a:p>
                  </a:txBody>
                  <a:tcPr>
                    <a:solidFill>
                      <a:schemeClr val="accent3">
                        <a:lumMod val="20000"/>
                        <a:lumOff val="80000"/>
                      </a:schemeClr>
                    </a:solidFill>
                  </a:tcPr>
                </a:tc>
                <a:tc>
                  <a:txBody>
                    <a:bodyPr/>
                    <a:lstStyle/>
                    <a:p>
                      <a:pPr algn="r"/>
                      <a:r>
                        <a:rPr lang="en-US" sz="1200" dirty="0"/>
                        <a:t>35/47</a:t>
                      </a:r>
                    </a:p>
                  </a:txBody>
                  <a:tcPr>
                    <a:solidFill>
                      <a:schemeClr val="accent4">
                        <a:lumMod val="20000"/>
                        <a:lumOff val="80000"/>
                      </a:schemeClr>
                    </a:solidFill>
                  </a:tcPr>
                </a:tc>
                <a:tc>
                  <a:txBody>
                    <a:bodyPr/>
                    <a:lstStyle/>
                    <a:p>
                      <a:pPr algn="r"/>
                      <a:r>
                        <a:rPr lang="en-US" sz="1200" dirty="0"/>
                        <a:t>35/37</a:t>
                      </a:r>
                    </a:p>
                  </a:txBody>
                  <a:tcPr>
                    <a:solidFill>
                      <a:schemeClr val="accent3">
                        <a:lumMod val="20000"/>
                        <a:lumOff val="80000"/>
                      </a:schemeClr>
                    </a:solidFill>
                  </a:tcPr>
                </a:tc>
                <a:tc>
                  <a:txBody>
                    <a:bodyPr/>
                    <a:lstStyle/>
                    <a:p>
                      <a:pPr algn="r"/>
                      <a:r>
                        <a:rPr lang="en-US" sz="1200" dirty="0"/>
                        <a:t>0.83</a:t>
                      </a:r>
                    </a:p>
                  </a:txBody>
                  <a:tcPr>
                    <a:solidFill>
                      <a:schemeClr val="accent3">
                        <a:lumMod val="20000"/>
                        <a:lumOff val="80000"/>
                      </a:schemeClr>
                    </a:solidFill>
                  </a:tcPr>
                </a:tc>
                <a:extLst>
                  <a:ext uri="{0D108BD9-81ED-4DB2-BD59-A6C34878D82A}">
                    <a16:rowId xmlns:a16="http://schemas.microsoft.com/office/drawing/2014/main" val="2808478860"/>
                  </a:ext>
                </a:extLst>
              </a:tr>
              <a:tr h="370840">
                <a:tc>
                  <a:txBody>
                    <a:bodyPr/>
                    <a:lstStyle/>
                    <a:p>
                      <a:r>
                        <a:rPr lang="en-US" dirty="0"/>
                        <a:t>MySQL cfg_editor.dll</a:t>
                      </a:r>
                    </a:p>
                  </a:txBody>
                  <a:tcPr>
                    <a:solidFill>
                      <a:schemeClr val="tx2"/>
                    </a:solidFill>
                  </a:tcPr>
                </a:tc>
                <a:tc>
                  <a:txBody>
                    <a:bodyPr/>
                    <a:lstStyle/>
                    <a:p>
                      <a:pPr algn="r"/>
                      <a:r>
                        <a:rPr lang="en-US" sz="1200" dirty="0"/>
                        <a:t>260/290</a:t>
                      </a:r>
                    </a:p>
                  </a:txBody>
                  <a:tcPr>
                    <a:solidFill>
                      <a:schemeClr val="accent3">
                        <a:lumMod val="20000"/>
                        <a:lumOff val="80000"/>
                      </a:schemeClr>
                    </a:solidFill>
                  </a:tcPr>
                </a:tc>
                <a:tc>
                  <a:txBody>
                    <a:bodyPr/>
                    <a:lstStyle/>
                    <a:p>
                      <a:pPr algn="r"/>
                      <a:r>
                        <a:rPr lang="en-US" sz="1200" dirty="0"/>
                        <a:t>260/311</a:t>
                      </a:r>
                    </a:p>
                  </a:txBody>
                  <a:tcPr>
                    <a:solidFill>
                      <a:schemeClr val="accent3">
                        <a:lumMod val="20000"/>
                        <a:lumOff val="80000"/>
                      </a:schemeClr>
                    </a:solidFill>
                  </a:tcPr>
                </a:tc>
                <a:tc>
                  <a:txBody>
                    <a:bodyPr/>
                    <a:lstStyle/>
                    <a:p>
                      <a:pPr algn="r"/>
                      <a:r>
                        <a:rPr lang="en-US" sz="1200" dirty="0"/>
                        <a:t>0.87</a:t>
                      </a:r>
                    </a:p>
                  </a:txBody>
                  <a:tcPr>
                    <a:solidFill>
                      <a:schemeClr val="accent3">
                        <a:lumMod val="20000"/>
                        <a:lumOff val="80000"/>
                      </a:schemeClr>
                    </a:solidFill>
                  </a:tcPr>
                </a:tc>
                <a:tc>
                  <a:txBody>
                    <a:bodyPr/>
                    <a:lstStyle/>
                    <a:p>
                      <a:pPr algn="r"/>
                      <a:r>
                        <a:rPr lang="en-US" sz="1200" dirty="0"/>
                        <a:t>107/281</a:t>
                      </a:r>
                    </a:p>
                  </a:txBody>
                  <a:tcPr>
                    <a:solidFill>
                      <a:schemeClr val="accent4">
                        <a:lumMod val="20000"/>
                        <a:lumOff val="80000"/>
                      </a:schemeClr>
                    </a:solidFill>
                  </a:tcPr>
                </a:tc>
                <a:tc>
                  <a:txBody>
                    <a:bodyPr/>
                    <a:lstStyle/>
                    <a:p>
                      <a:pPr algn="r"/>
                      <a:r>
                        <a:rPr lang="en-US" sz="1200" dirty="0"/>
                        <a:t>107/111</a:t>
                      </a:r>
                    </a:p>
                  </a:txBody>
                  <a:tcPr>
                    <a:solidFill>
                      <a:schemeClr val="accent3">
                        <a:lumMod val="20000"/>
                        <a:lumOff val="80000"/>
                      </a:schemeClr>
                    </a:solidFill>
                  </a:tcPr>
                </a:tc>
                <a:tc>
                  <a:txBody>
                    <a:bodyPr/>
                    <a:lstStyle/>
                    <a:p>
                      <a:pPr algn="r"/>
                      <a:r>
                        <a:rPr lang="en-US" sz="1200" dirty="0"/>
                        <a:t>0.55</a:t>
                      </a:r>
                    </a:p>
                  </a:txBody>
                  <a:tcPr>
                    <a:solidFill>
                      <a:schemeClr val="accent4">
                        <a:lumMod val="20000"/>
                        <a:lumOff val="80000"/>
                      </a:schemeClr>
                    </a:solidFill>
                  </a:tcPr>
                </a:tc>
                <a:tc>
                  <a:txBody>
                    <a:bodyPr/>
                    <a:lstStyle/>
                    <a:p>
                      <a:pPr algn="r"/>
                      <a:r>
                        <a:rPr lang="en-US" sz="1200" dirty="0"/>
                        <a:t>69/69</a:t>
                      </a:r>
                    </a:p>
                  </a:txBody>
                  <a:tcPr>
                    <a:solidFill>
                      <a:schemeClr val="accent3">
                        <a:lumMod val="20000"/>
                        <a:lumOff val="80000"/>
                      </a:schemeClr>
                    </a:solidFill>
                  </a:tcPr>
                </a:tc>
                <a:tc>
                  <a:txBody>
                    <a:bodyPr/>
                    <a:lstStyle/>
                    <a:p>
                      <a:pPr algn="r"/>
                      <a:r>
                        <a:rPr lang="en-US" sz="1200" dirty="0"/>
                        <a:t>69/69</a:t>
                      </a:r>
                    </a:p>
                  </a:txBody>
                  <a:tcPr>
                    <a:solidFill>
                      <a:schemeClr val="accent3">
                        <a:lumMod val="20000"/>
                        <a:lumOff val="80000"/>
                      </a:schemeClr>
                    </a:solidFill>
                  </a:tcPr>
                </a:tc>
                <a:tc>
                  <a:txBody>
                    <a:bodyPr/>
                    <a:lstStyle/>
                    <a:p>
                      <a:pPr algn="r"/>
                      <a:r>
                        <a:rPr lang="en-US" sz="1200" dirty="0"/>
                        <a:t>1.00</a:t>
                      </a:r>
                    </a:p>
                  </a:txBody>
                  <a:tcPr>
                    <a:solidFill>
                      <a:schemeClr val="accent3">
                        <a:lumMod val="20000"/>
                        <a:lumOff val="80000"/>
                      </a:schemeClr>
                    </a:solidFill>
                  </a:tcPr>
                </a:tc>
                <a:tc>
                  <a:txBody>
                    <a:bodyPr/>
                    <a:lstStyle/>
                    <a:p>
                      <a:pPr algn="r"/>
                      <a:r>
                        <a:rPr lang="en-US" sz="1200" dirty="0"/>
                        <a:t>321/427</a:t>
                      </a:r>
                    </a:p>
                  </a:txBody>
                  <a:tcPr>
                    <a:solidFill>
                      <a:schemeClr val="accent3">
                        <a:lumMod val="20000"/>
                        <a:lumOff val="80000"/>
                      </a:schemeClr>
                    </a:solidFill>
                  </a:tcPr>
                </a:tc>
                <a:tc>
                  <a:txBody>
                    <a:bodyPr/>
                    <a:lstStyle/>
                    <a:p>
                      <a:pPr algn="r"/>
                      <a:r>
                        <a:rPr lang="en-US" sz="1200" dirty="0"/>
                        <a:t>321/325</a:t>
                      </a:r>
                    </a:p>
                  </a:txBody>
                  <a:tcPr>
                    <a:solidFill>
                      <a:schemeClr val="accent3">
                        <a:lumMod val="20000"/>
                        <a:lumOff val="80000"/>
                      </a:schemeClr>
                    </a:solidFill>
                  </a:tcPr>
                </a:tc>
                <a:tc>
                  <a:txBody>
                    <a:bodyPr/>
                    <a:lstStyle/>
                    <a:p>
                      <a:pPr algn="r"/>
                      <a:r>
                        <a:rPr lang="en-US" sz="1200" dirty="0"/>
                        <a:t>0.85</a:t>
                      </a:r>
                    </a:p>
                  </a:txBody>
                  <a:tcPr>
                    <a:solidFill>
                      <a:schemeClr val="accent3">
                        <a:lumMod val="20000"/>
                        <a:lumOff val="80000"/>
                      </a:schemeClr>
                    </a:solidFill>
                  </a:tcPr>
                </a:tc>
                <a:extLst>
                  <a:ext uri="{0D108BD9-81ED-4DB2-BD59-A6C34878D82A}">
                    <a16:rowId xmlns:a16="http://schemas.microsoft.com/office/drawing/2014/main" val="2426278196"/>
                  </a:ext>
                </a:extLst>
              </a:tr>
              <a:tr h="370840">
                <a:tc>
                  <a:txBody>
                    <a:bodyPr/>
                    <a:lstStyle/>
                    <a:p>
                      <a:r>
                        <a:rPr lang="en-US" dirty="0"/>
                        <a:t>MySQL mysql.exe</a:t>
                      </a:r>
                    </a:p>
                  </a:txBody>
                  <a:tcPr>
                    <a:solidFill>
                      <a:schemeClr val="tx2"/>
                    </a:solidFill>
                  </a:tcPr>
                </a:tc>
                <a:tc>
                  <a:txBody>
                    <a:bodyPr/>
                    <a:lstStyle/>
                    <a:p>
                      <a:pPr algn="r"/>
                      <a:r>
                        <a:rPr lang="en-US" sz="1200" dirty="0"/>
                        <a:t>282/314</a:t>
                      </a:r>
                    </a:p>
                  </a:txBody>
                  <a:tcPr>
                    <a:solidFill>
                      <a:schemeClr val="accent3">
                        <a:lumMod val="20000"/>
                        <a:lumOff val="80000"/>
                      </a:schemeClr>
                    </a:solidFill>
                  </a:tcPr>
                </a:tc>
                <a:tc>
                  <a:txBody>
                    <a:bodyPr/>
                    <a:lstStyle/>
                    <a:p>
                      <a:pPr algn="r"/>
                      <a:r>
                        <a:rPr lang="en-US" sz="1200" dirty="0"/>
                        <a:t>282/341</a:t>
                      </a:r>
                    </a:p>
                  </a:txBody>
                  <a:tcPr>
                    <a:solidFill>
                      <a:schemeClr val="accent3">
                        <a:lumMod val="20000"/>
                        <a:lumOff val="80000"/>
                      </a:schemeClr>
                    </a:solidFill>
                  </a:tcPr>
                </a:tc>
                <a:tc>
                  <a:txBody>
                    <a:bodyPr/>
                    <a:lstStyle/>
                    <a:p>
                      <a:pPr algn="r"/>
                      <a:r>
                        <a:rPr lang="en-US" sz="1200" dirty="0"/>
                        <a:t>0.86</a:t>
                      </a:r>
                    </a:p>
                  </a:txBody>
                  <a:tcPr>
                    <a:solidFill>
                      <a:schemeClr val="accent3">
                        <a:lumMod val="20000"/>
                        <a:lumOff val="80000"/>
                      </a:schemeClr>
                    </a:solidFill>
                  </a:tcPr>
                </a:tc>
                <a:tc>
                  <a:txBody>
                    <a:bodyPr/>
                    <a:lstStyle/>
                    <a:p>
                      <a:pPr algn="r"/>
                      <a:r>
                        <a:rPr lang="en-US" sz="1200" dirty="0"/>
                        <a:t>115/300</a:t>
                      </a:r>
                    </a:p>
                  </a:txBody>
                  <a:tcPr>
                    <a:solidFill>
                      <a:schemeClr val="accent4">
                        <a:lumMod val="20000"/>
                        <a:lumOff val="80000"/>
                      </a:schemeClr>
                    </a:solidFill>
                  </a:tcPr>
                </a:tc>
                <a:tc>
                  <a:txBody>
                    <a:bodyPr/>
                    <a:lstStyle/>
                    <a:p>
                      <a:pPr algn="r"/>
                      <a:r>
                        <a:rPr lang="en-US" sz="1200" dirty="0"/>
                        <a:t>115/121</a:t>
                      </a:r>
                    </a:p>
                  </a:txBody>
                  <a:tcPr>
                    <a:solidFill>
                      <a:schemeClr val="accent3">
                        <a:lumMod val="20000"/>
                        <a:lumOff val="80000"/>
                      </a:schemeClr>
                    </a:solidFill>
                  </a:tcPr>
                </a:tc>
                <a:tc>
                  <a:txBody>
                    <a:bodyPr/>
                    <a:lstStyle/>
                    <a:p>
                      <a:pPr algn="r"/>
                      <a:r>
                        <a:rPr lang="en-US" sz="1200" dirty="0"/>
                        <a:t>0.55</a:t>
                      </a:r>
                    </a:p>
                  </a:txBody>
                  <a:tcPr>
                    <a:solidFill>
                      <a:schemeClr val="accent4">
                        <a:lumMod val="20000"/>
                        <a:lumOff val="80000"/>
                      </a:schemeClr>
                    </a:solidFill>
                  </a:tcPr>
                </a:tc>
                <a:tc>
                  <a:txBody>
                    <a:bodyPr/>
                    <a:lstStyle/>
                    <a:p>
                      <a:pPr algn="r"/>
                      <a:r>
                        <a:rPr lang="en-US" sz="1200" dirty="0"/>
                        <a:t>75/75</a:t>
                      </a:r>
                    </a:p>
                  </a:txBody>
                  <a:tcPr>
                    <a:solidFill>
                      <a:schemeClr val="accent3">
                        <a:lumMod val="20000"/>
                        <a:lumOff val="80000"/>
                      </a:schemeClr>
                    </a:solidFill>
                  </a:tcPr>
                </a:tc>
                <a:tc>
                  <a:txBody>
                    <a:bodyPr/>
                    <a:lstStyle/>
                    <a:p>
                      <a:pPr algn="r"/>
                      <a:r>
                        <a:rPr lang="en-US" sz="1200" dirty="0"/>
                        <a:t>75/75</a:t>
                      </a:r>
                    </a:p>
                  </a:txBody>
                  <a:tcPr>
                    <a:solidFill>
                      <a:schemeClr val="accent3">
                        <a:lumMod val="20000"/>
                        <a:lumOff val="80000"/>
                      </a:schemeClr>
                    </a:solidFill>
                  </a:tcPr>
                </a:tc>
                <a:tc>
                  <a:txBody>
                    <a:bodyPr/>
                    <a:lstStyle/>
                    <a:p>
                      <a:pPr algn="r"/>
                      <a:r>
                        <a:rPr lang="en-US" sz="1200" dirty="0"/>
                        <a:t>1.00</a:t>
                      </a:r>
                    </a:p>
                  </a:txBody>
                  <a:tcPr>
                    <a:solidFill>
                      <a:schemeClr val="accent3">
                        <a:lumMod val="20000"/>
                        <a:lumOff val="80000"/>
                      </a:schemeClr>
                    </a:solidFill>
                  </a:tcPr>
                </a:tc>
                <a:tc>
                  <a:txBody>
                    <a:bodyPr/>
                    <a:lstStyle/>
                    <a:p>
                      <a:pPr algn="r"/>
                      <a:r>
                        <a:rPr lang="en-US" sz="1200" dirty="0"/>
                        <a:t>341/453</a:t>
                      </a:r>
                    </a:p>
                  </a:txBody>
                  <a:tcPr>
                    <a:solidFill>
                      <a:schemeClr val="accent3">
                        <a:lumMod val="20000"/>
                        <a:lumOff val="80000"/>
                      </a:schemeClr>
                    </a:solidFill>
                  </a:tcPr>
                </a:tc>
                <a:tc>
                  <a:txBody>
                    <a:bodyPr/>
                    <a:lstStyle/>
                    <a:p>
                      <a:pPr algn="r"/>
                      <a:r>
                        <a:rPr lang="en-US" sz="1200" dirty="0"/>
                        <a:t>341/345</a:t>
                      </a:r>
                    </a:p>
                  </a:txBody>
                  <a:tcPr>
                    <a:solidFill>
                      <a:schemeClr val="accent3">
                        <a:lumMod val="20000"/>
                        <a:lumOff val="80000"/>
                      </a:schemeClr>
                    </a:solidFill>
                  </a:tcPr>
                </a:tc>
                <a:tc>
                  <a:txBody>
                    <a:bodyPr/>
                    <a:lstStyle/>
                    <a:p>
                      <a:pPr algn="r"/>
                      <a:r>
                        <a:rPr lang="en-US" sz="1200" dirty="0"/>
                        <a:t>0.85</a:t>
                      </a:r>
                    </a:p>
                  </a:txBody>
                  <a:tcPr>
                    <a:solidFill>
                      <a:schemeClr val="accent3">
                        <a:lumMod val="20000"/>
                        <a:lumOff val="80000"/>
                      </a:schemeClr>
                    </a:solidFill>
                  </a:tcPr>
                </a:tc>
                <a:extLst>
                  <a:ext uri="{0D108BD9-81ED-4DB2-BD59-A6C34878D82A}">
                    <a16:rowId xmlns:a16="http://schemas.microsoft.com/office/drawing/2014/main" val="233360776"/>
                  </a:ext>
                </a:extLst>
              </a:tr>
              <a:tr h="370840">
                <a:tc>
                  <a:txBody>
                    <a:bodyPr/>
                    <a:lstStyle/>
                    <a:p>
                      <a:r>
                        <a:rPr lang="en-US" dirty="0" err="1"/>
                        <a:t>TinyXML</a:t>
                      </a:r>
                      <a:r>
                        <a:rPr lang="en-US" dirty="0"/>
                        <a:t> Debug</a:t>
                      </a:r>
                    </a:p>
                  </a:txBody>
                  <a:tcPr>
                    <a:solidFill>
                      <a:schemeClr val="tx2"/>
                    </a:solidFill>
                  </a:tcPr>
                </a:tc>
                <a:tc>
                  <a:txBody>
                    <a:bodyPr/>
                    <a:lstStyle/>
                    <a:p>
                      <a:pPr algn="r"/>
                      <a:r>
                        <a:rPr lang="en-US" sz="1200" dirty="0"/>
                        <a:t>53/60</a:t>
                      </a:r>
                    </a:p>
                  </a:txBody>
                  <a:tcPr>
                    <a:solidFill>
                      <a:schemeClr val="accent3">
                        <a:lumMod val="20000"/>
                        <a:lumOff val="80000"/>
                      </a:schemeClr>
                    </a:solidFill>
                  </a:tcPr>
                </a:tc>
                <a:tc>
                  <a:txBody>
                    <a:bodyPr/>
                    <a:lstStyle/>
                    <a:p>
                      <a:pPr algn="r"/>
                      <a:r>
                        <a:rPr lang="en-US" sz="1200" dirty="0"/>
                        <a:t>53/57</a:t>
                      </a:r>
                    </a:p>
                  </a:txBody>
                  <a:tcPr>
                    <a:solidFill>
                      <a:schemeClr val="accent3">
                        <a:lumMod val="20000"/>
                        <a:lumOff val="80000"/>
                      </a:schemeClr>
                    </a:solidFill>
                  </a:tcPr>
                </a:tc>
                <a:tc>
                  <a:txBody>
                    <a:bodyPr/>
                    <a:lstStyle/>
                    <a:p>
                      <a:pPr algn="r"/>
                      <a:r>
                        <a:rPr lang="en-US" sz="1200" dirty="0"/>
                        <a:t>0.91</a:t>
                      </a:r>
                    </a:p>
                  </a:txBody>
                  <a:tcPr>
                    <a:solidFill>
                      <a:schemeClr val="accent3">
                        <a:lumMod val="20000"/>
                        <a:lumOff val="80000"/>
                      </a:schemeClr>
                    </a:solidFill>
                  </a:tcPr>
                </a:tc>
                <a:tc>
                  <a:txBody>
                    <a:bodyPr/>
                    <a:lstStyle/>
                    <a:p>
                      <a:pPr algn="r"/>
                      <a:r>
                        <a:rPr lang="en-US" sz="1200" dirty="0"/>
                        <a:t>0/39</a:t>
                      </a:r>
                    </a:p>
                  </a:txBody>
                  <a:tcPr>
                    <a:solidFill>
                      <a:schemeClr val="accent6">
                        <a:lumMod val="20000"/>
                        <a:lumOff val="80000"/>
                      </a:schemeClr>
                    </a:solidFill>
                  </a:tcPr>
                </a:tc>
                <a:tc>
                  <a:txBody>
                    <a:bodyPr/>
                    <a:lstStyle/>
                    <a:p>
                      <a:pPr algn="r"/>
                      <a:r>
                        <a:rPr lang="en-US" sz="1200" dirty="0"/>
                        <a:t>0/3</a:t>
                      </a:r>
                    </a:p>
                  </a:txBody>
                  <a:tcPr>
                    <a:solidFill>
                      <a:schemeClr val="accent6">
                        <a:lumMod val="20000"/>
                        <a:lumOff val="80000"/>
                      </a:schemeClr>
                    </a:solidFill>
                  </a:tcPr>
                </a:tc>
                <a:tc>
                  <a:txBody>
                    <a:bodyPr/>
                    <a:lstStyle/>
                    <a:p>
                      <a:pPr algn="r"/>
                      <a:r>
                        <a:rPr lang="en-US" sz="1200" dirty="0"/>
                        <a:t>0.00</a:t>
                      </a:r>
                    </a:p>
                  </a:txBody>
                  <a:tcPr>
                    <a:solidFill>
                      <a:schemeClr val="accent6">
                        <a:lumMod val="20000"/>
                        <a:lumOff val="80000"/>
                      </a:schemeClr>
                    </a:solidFill>
                  </a:tcPr>
                </a:tc>
                <a:tc>
                  <a:txBody>
                    <a:bodyPr/>
                    <a:lstStyle/>
                    <a:p>
                      <a:pPr algn="r"/>
                      <a:r>
                        <a:rPr lang="en-US" sz="1200" dirty="0"/>
                        <a:t>24/24</a:t>
                      </a:r>
                    </a:p>
                  </a:txBody>
                  <a:tcPr>
                    <a:solidFill>
                      <a:schemeClr val="accent3">
                        <a:lumMod val="20000"/>
                        <a:lumOff val="80000"/>
                      </a:schemeClr>
                    </a:solidFill>
                  </a:tcPr>
                </a:tc>
                <a:tc>
                  <a:txBody>
                    <a:bodyPr/>
                    <a:lstStyle/>
                    <a:p>
                      <a:pPr algn="r"/>
                      <a:r>
                        <a:rPr lang="en-US" sz="1200" dirty="0"/>
                        <a:t>24/24</a:t>
                      </a:r>
                    </a:p>
                  </a:txBody>
                  <a:tcPr>
                    <a:solidFill>
                      <a:schemeClr val="accent3">
                        <a:lumMod val="20000"/>
                        <a:lumOff val="80000"/>
                      </a:schemeClr>
                    </a:solidFill>
                  </a:tcPr>
                </a:tc>
                <a:tc>
                  <a:txBody>
                    <a:bodyPr/>
                    <a:lstStyle/>
                    <a:p>
                      <a:pPr algn="r"/>
                      <a:r>
                        <a:rPr lang="en-US" sz="1200" dirty="0"/>
                        <a:t>1.00</a:t>
                      </a:r>
                    </a:p>
                  </a:txBody>
                  <a:tcPr>
                    <a:solidFill>
                      <a:schemeClr val="accent3">
                        <a:lumMod val="20000"/>
                        <a:lumOff val="80000"/>
                      </a:schemeClr>
                    </a:solidFill>
                  </a:tcPr>
                </a:tc>
                <a:tc>
                  <a:txBody>
                    <a:bodyPr/>
                    <a:lstStyle/>
                    <a:p>
                      <a:pPr algn="r"/>
                      <a:r>
                        <a:rPr lang="en-US" sz="1200" dirty="0"/>
                        <a:t>101/119</a:t>
                      </a:r>
                    </a:p>
                  </a:txBody>
                  <a:tcPr>
                    <a:solidFill>
                      <a:schemeClr val="accent3">
                        <a:lumMod val="20000"/>
                        <a:lumOff val="80000"/>
                      </a:schemeClr>
                    </a:solidFill>
                  </a:tcPr>
                </a:tc>
                <a:tc>
                  <a:txBody>
                    <a:bodyPr/>
                    <a:lstStyle/>
                    <a:p>
                      <a:pPr algn="r"/>
                      <a:r>
                        <a:rPr lang="en-US" sz="1200" dirty="0"/>
                        <a:t>101/102</a:t>
                      </a:r>
                    </a:p>
                  </a:txBody>
                  <a:tcPr>
                    <a:solidFill>
                      <a:schemeClr val="accent3">
                        <a:lumMod val="20000"/>
                        <a:lumOff val="80000"/>
                      </a:schemeClr>
                    </a:solidFill>
                  </a:tcPr>
                </a:tc>
                <a:tc>
                  <a:txBody>
                    <a:bodyPr/>
                    <a:lstStyle/>
                    <a:p>
                      <a:pPr algn="r"/>
                      <a:r>
                        <a:rPr lang="en-US" sz="1200" dirty="0"/>
                        <a:t>0.91</a:t>
                      </a:r>
                    </a:p>
                  </a:txBody>
                  <a:tcPr>
                    <a:solidFill>
                      <a:schemeClr val="accent3">
                        <a:lumMod val="20000"/>
                        <a:lumOff val="80000"/>
                      </a:schemeClr>
                    </a:solidFill>
                  </a:tcPr>
                </a:tc>
                <a:extLst>
                  <a:ext uri="{0D108BD9-81ED-4DB2-BD59-A6C34878D82A}">
                    <a16:rowId xmlns:a16="http://schemas.microsoft.com/office/drawing/2014/main" val="3340617209"/>
                  </a:ext>
                </a:extLst>
              </a:tr>
              <a:tr h="370840">
                <a:tc>
                  <a:txBody>
                    <a:bodyPr/>
                    <a:lstStyle/>
                    <a:p>
                      <a:r>
                        <a:rPr lang="en-US" dirty="0" err="1"/>
                        <a:t>TinyXML</a:t>
                      </a:r>
                      <a:r>
                        <a:rPr lang="en-US" dirty="0"/>
                        <a:t> Release</a:t>
                      </a:r>
                    </a:p>
                  </a:txBody>
                  <a:tcPr>
                    <a:solidFill>
                      <a:schemeClr val="tx2"/>
                    </a:solidFill>
                  </a:tcPr>
                </a:tc>
                <a:tc>
                  <a:txBody>
                    <a:bodyPr/>
                    <a:lstStyle/>
                    <a:p>
                      <a:pPr algn="r"/>
                      <a:r>
                        <a:rPr lang="en-US" sz="1200" dirty="0"/>
                        <a:t>49/60</a:t>
                      </a:r>
                    </a:p>
                  </a:txBody>
                  <a:tcPr>
                    <a:solidFill>
                      <a:schemeClr val="accent3">
                        <a:lumMod val="20000"/>
                        <a:lumOff val="80000"/>
                      </a:schemeClr>
                    </a:solidFill>
                  </a:tcPr>
                </a:tc>
                <a:tc>
                  <a:txBody>
                    <a:bodyPr/>
                    <a:lstStyle/>
                    <a:p>
                      <a:pPr algn="r"/>
                      <a:r>
                        <a:rPr lang="en-US" sz="1200" dirty="0"/>
                        <a:t>49/53</a:t>
                      </a:r>
                    </a:p>
                  </a:txBody>
                  <a:tcPr>
                    <a:solidFill>
                      <a:schemeClr val="accent3">
                        <a:lumMod val="20000"/>
                        <a:lumOff val="80000"/>
                      </a:schemeClr>
                    </a:solidFill>
                  </a:tcPr>
                </a:tc>
                <a:tc>
                  <a:txBody>
                    <a:bodyPr/>
                    <a:lstStyle/>
                    <a:p>
                      <a:pPr algn="r"/>
                      <a:r>
                        <a:rPr lang="en-US" sz="1200" dirty="0"/>
                        <a:t>0.87</a:t>
                      </a:r>
                    </a:p>
                  </a:txBody>
                  <a:tcPr>
                    <a:solidFill>
                      <a:schemeClr val="accent3">
                        <a:lumMod val="20000"/>
                        <a:lumOff val="80000"/>
                      </a:schemeClr>
                    </a:solidFill>
                  </a:tcPr>
                </a:tc>
                <a:tc>
                  <a:txBody>
                    <a:bodyPr/>
                    <a:lstStyle/>
                    <a:p>
                      <a:pPr algn="r"/>
                      <a:r>
                        <a:rPr lang="en-US" sz="1200" dirty="0"/>
                        <a:t>27/39</a:t>
                      </a:r>
                    </a:p>
                  </a:txBody>
                  <a:tcPr>
                    <a:solidFill>
                      <a:schemeClr val="accent4">
                        <a:lumMod val="20000"/>
                        <a:lumOff val="80000"/>
                      </a:schemeClr>
                    </a:solidFill>
                  </a:tcPr>
                </a:tc>
                <a:tc>
                  <a:txBody>
                    <a:bodyPr/>
                    <a:lstStyle/>
                    <a:p>
                      <a:pPr algn="r"/>
                      <a:r>
                        <a:rPr lang="en-US" sz="1200" dirty="0"/>
                        <a:t>27/36</a:t>
                      </a:r>
                    </a:p>
                  </a:txBody>
                  <a:tcPr>
                    <a:solidFill>
                      <a:schemeClr val="accent4">
                        <a:lumMod val="20000"/>
                        <a:lumOff val="80000"/>
                      </a:schemeClr>
                    </a:solidFill>
                  </a:tcPr>
                </a:tc>
                <a:tc>
                  <a:txBody>
                    <a:bodyPr/>
                    <a:lstStyle/>
                    <a:p>
                      <a:pPr algn="r"/>
                      <a:r>
                        <a:rPr lang="en-US" sz="1200" dirty="0"/>
                        <a:t>0.72</a:t>
                      </a:r>
                    </a:p>
                  </a:txBody>
                  <a:tcPr>
                    <a:solidFill>
                      <a:schemeClr val="accent4">
                        <a:lumMod val="20000"/>
                        <a:lumOff val="80000"/>
                      </a:schemeClr>
                    </a:solidFill>
                  </a:tcPr>
                </a:tc>
                <a:tc>
                  <a:txBody>
                    <a:bodyPr/>
                    <a:lstStyle/>
                    <a:p>
                      <a:pPr algn="r"/>
                      <a:r>
                        <a:rPr lang="en-US" sz="1200" dirty="0"/>
                        <a:t>24/24</a:t>
                      </a:r>
                    </a:p>
                  </a:txBody>
                  <a:tcPr>
                    <a:solidFill>
                      <a:schemeClr val="accent3">
                        <a:lumMod val="20000"/>
                        <a:lumOff val="80000"/>
                      </a:schemeClr>
                    </a:solidFill>
                  </a:tcPr>
                </a:tc>
                <a:tc>
                  <a:txBody>
                    <a:bodyPr/>
                    <a:lstStyle/>
                    <a:p>
                      <a:pPr algn="r"/>
                      <a:r>
                        <a:rPr lang="en-US" sz="1200" dirty="0"/>
                        <a:t>24/24</a:t>
                      </a:r>
                    </a:p>
                  </a:txBody>
                  <a:tcPr>
                    <a:solidFill>
                      <a:schemeClr val="accent3">
                        <a:lumMod val="20000"/>
                        <a:lumOff val="80000"/>
                      </a:schemeClr>
                    </a:solidFill>
                  </a:tcPr>
                </a:tc>
                <a:tc>
                  <a:txBody>
                    <a:bodyPr/>
                    <a:lstStyle/>
                    <a:p>
                      <a:pPr algn="r"/>
                      <a:r>
                        <a:rPr lang="en-US" sz="1200" dirty="0"/>
                        <a:t>1.00</a:t>
                      </a:r>
                    </a:p>
                  </a:txBody>
                  <a:tcPr>
                    <a:solidFill>
                      <a:schemeClr val="accent3">
                        <a:lumMod val="20000"/>
                        <a:lumOff val="80000"/>
                      </a:schemeClr>
                    </a:solidFill>
                  </a:tcPr>
                </a:tc>
                <a:tc>
                  <a:txBody>
                    <a:bodyPr/>
                    <a:lstStyle/>
                    <a:p>
                      <a:pPr algn="r"/>
                      <a:r>
                        <a:rPr lang="en-US" sz="1200" dirty="0"/>
                        <a:t>101/119</a:t>
                      </a:r>
                    </a:p>
                  </a:txBody>
                  <a:tcPr>
                    <a:solidFill>
                      <a:schemeClr val="accent3">
                        <a:lumMod val="20000"/>
                        <a:lumOff val="80000"/>
                      </a:schemeClr>
                    </a:solidFill>
                  </a:tcPr>
                </a:tc>
                <a:tc>
                  <a:txBody>
                    <a:bodyPr/>
                    <a:lstStyle/>
                    <a:p>
                      <a:pPr algn="r"/>
                      <a:r>
                        <a:rPr lang="en-US" sz="1200" dirty="0"/>
                        <a:t>101/103</a:t>
                      </a:r>
                    </a:p>
                  </a:txBody>
                  <a:tcPr>
                    <a:solidFill>
                      <a:schemeClr val="accent3">
                        <a:lumMod val="20000"/>
                        <a:lumOff val="80000"/>
                      </a:schemeClr>
                    </a:solidFill>
                  </a:tcPr>
                </a:tc>
                <a:tc>
                  <a:txBody>
                    <a:bodyPr/>
                    <a:lstStyle/>
                    <a:p>
                      <a:pPr algn="r"/>
                      <a:r>
                        <a:rPr lang="en-US" sz="1200" dirty="0"/>
                        <a:t>0.91</a:t>
                      </a:r>
                    </a:p>
                  </a:txBody>
                  <a:tcPr>
                    <a:solidFill>
                      <a:schemeClr val="accent3">
                        <a:lumMod val="20000"/>
                        <a:lumOff val="80000"/>
                      </a:schemeClr>
                    </a:solidFill>
                  </a:tcPr>
                </a:tc>
                <a:extLst>
                  <a:ext uri="{0D108BD9-81ED-4DB2-BD59-A6C34878D82A}">
                    <a16:rowId xmlns:a16="http://schemas.microsoft.com/office/drawing/2014/main" val="3711443454"/>
                  </a:ext>
                </a:extLst>
              </a:tr>
            </a:tbl>
          </a:graphicData>
        </a:graphic>
      </p:graphicFrame>
    </p:spTree>
    <p:extLst>
      <p:ext uri="{BB962C8B-B14F-4D97-AF65-F5344CB8AC3E}">
        <p14:creationId xmlns:p14="http://schemas.microsoft.com/office/powerpoint/2010/main" val="115485396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0766-B1FC-4E32-BE85-67530BFE95C5}"/>
              </a:ext>
            </a:extLst>
          </p:cNvPr>
          <p:cNvSpPr>
            <a:spLocks noGrp="1"/>
          </p:cNvSpPr>
          <p:nvPr>
            <p:ph type="title"/>
          </p:nvPr>
        </p:nvSpPr>
        <p:spPr/>
        <p:txBody>
          <a:bodyPr/>
          <a:lstStyle/>
          <a:p>
            <a:r>
              <a:rPr lang="en-US" dirty="0"/>
              <a:t>Conclusion: </a:t>
            </a:r>
            <a:r>
              <a:rPr lang="en-US" dirty="0" err="1"/>
              <a:t>OOAnalyzer</a:t>
            </a:r>
            <a:endParaRPr lang="en-US" dirty="0"/>
          </a:p>
        </p:txBody>
      </p:sp>
      <p:sp>
        <p:nvSpPr>
          <p:cNvPr id="3" name="Content Placeholder 2">
            <a:extLst>
              <a:ext uri="{FF2B5EF4-FFF2-40B4-BE49-F238E27FC236}">
                <a16:creationId xmlns:a16="http://schemas.microsoft.com/office/drawing/2014/main" id="{43A7A70B-82F2-4D0C-982F-D4CD0C645255}"/>
              </a:ext>
            </a:extLst>
          </p:cNvPr>
          <p:cNvSpPr>
            <a:spLocks noGrp="1"/>
          </p:cNvSpPr>
          <p:nvPr>
            <p:ph idx="1"/>
          </p:nvPr>
        </p:nvSpPr>
        <p:spPr>
          <a:xfrm>
            <a:off x="381001" y="749675"/>
            <a:ext cx="8340968" cy="3638550"/>
          </a:xfrm>
          <a:noFill/>
        </p:spPr>
        <p:txBody>
          <a:bodyPr/>
          <a:lstStyle/>
          <a:p>
            <a:pPr lvl="1"/>
            <a:r>
              <a:rPr lang="en-US" sz="1800" dirty="0"/>
              <a:t>Can </a:t>
            </a:r>
            <a:r>
              <a:rPr lang="en-US" sz="1800" u="sng" dirty="0" err="1"/>
              <a:t>scalably</a:t>
            </a:r>
            <a:r>
              <a:rPr lang="en-US" sz="1800" dirty="0"/>
              <a:t> and </a:t>
            </a:r>
            <a:r>
              <a:rPr lang="en-US" sz="1800" u="sng" dirty="0"/>
              <a:t>statically</a:t>
            </a:r>
            <a:r>
              <a:rPr lang="en-US" sz="1800" dirty="0"/>
              <a:t> recover abstractions about </a:t>
            </a:r>
            <a:r>
              <a:rPr lang="en-US" sz="1800" u="sng" dirty="0"/>
              <a:t>all</a:t>
            </a:r>
            <a:r>
              <a:rPr lang="en-US" sz="1800" dirty="0"/>
              <a:t> classes and </a:t>
            </a:r>
            <a:r>
              <a:rPr lang="en-US" sz="1800" u="sng" dirty="0"/>
              <a:t>all</a:t>
            </a:r>
            <a:r>
              <a:rPr lang="en-US" sz="1800" dirty="0"/>
              <a:t> methods from C</a:t>
            </a:r>
            <a:r>
              <a:rPr lang="en-US" sz="1800"/>
              <a:t>++ executables</a:t>
            </a:r>
            <a:endParaRPr lang="en-US" sz="1800" dirty="0"/>
          </a:p>
          <a:p>
            <a:pPr lvl="1"/>
            <a:endParaRPr lang="en-US" sz="1800" dirty="0"/>
          </a:p>
          <a:p>
            <a:pPr lvl="1"/>
            <a:r>
              <a:rPr lang="en-US" sz="1800" dirty="0"/>
              <a:t>Combines a light-weight symbolic analysis with a Prolog-based reasoning system that enables </a:t>
            </a:r>
            <a:r>
              <a:rPr lang="en-US" sz="1800" u="sng" dirty="0"/>
              <a:t>hypothetical reasoning</a:t>
            </a:r>
            <a:r>
              <a:rPr lang="en-US" sz="1800" dirty="0"/>
              <a:t> about ambiguous scenarios</a:t>
            </a:r>
          </a:p>
          <a:p>
            <a:pPr lvl="1"/>
            <a:endParaRPr lang="en-US" sz="1800" dirty="0"/>
          </a:p>
          <a:p>
            <a:pPr lvl="1"/>
            <a:r>
              <a:rPr lang="en-US" sz="1800" dirty="0"/>
              <a:t>Recovers </a:t>
            </a:r>
            <a:r>
              <a:rPr lang="en-US" sz="1800" u="sng" dirty="0"/>
              <a:t>70% of classes/methods</a:t>
            </a:r>
            <a:r>
              <a:rPr lang="en-US" sz="1800" dirty="0"/>
              <a:t> or more on most </a:t>
            </a:r>
            <a:r>
              <a:rPr lang="en-US" sz="1800" dirty="0" err="1"/>
              <a:t>cleanware</a:t>
            </a:r>
            <a:r>
              <a:rPr lang="en-US" sz="1800" dirty="0"/>
              <a:t> and malware</a:t>
            </a:r>
          </a:p>
          <a:p>
            <a:pPr lvl="1"/>
            <a:endParaRPr lang="en-US" sz="1800" dirty="0"/>
          </a:p>
          <a:p>
            <a:pPr lvl="1"/>
            <a:r>
              <a:rPr lang="en-US" sz="1800" dirty="0"/>
              <a:t>Classifies constructors, virtual methods, and virtual function tables with high accuracy</a:t>
            </a:r>
          </a:p>
          <a:p>
            <a:pPr lvl="1"/>
            <a:endParaRPr lang="en-US" sz="2000" dirty="0"/>
          </a:p>
          <a:p>
            <a:pPr lvl="1"/>
            <a:endParaRPr lang="en-US" sz="2000" dirty="0"/>
          </a:p>
          <a:p>
            <a:pPr lvl="1"/>
            <a:endParaRPr lang="en-US" sz="2000" dirty="0"/>
          </a:p>
        </p:txBody>
      </p:sp>
      <p:sp>
        <p:nvSpPr>
          <p:cNvPr id="4" name="Rectangle: Rounded Corners 3">
            <a:extLst>
              <a:ext uri="{FF2B5EF4-FFF2-40B4-BE49-F238E27FC236}">
                <a16:creationId xmlns:a16="http://schemas.microsoft.com/office/drawing/2014/main" id="{608023B5-56A9-43E1-88DD-BF66BEAF496F}"/>
              </a:ext>
            </a:extLst>
          </p:cNvPr>
          <p:cNvSpPr/>
          <p:nvPr/>
        </p:nvSpPr>
        <p:spPr>
          <a:xfrm>
            <a:off x="1009217" y="4034124"/>
            <a:ext cx="7125567" cy="59321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Open source tool in the Pharos binary analysis framework: </a:t>
            </a:r>
            <a:r>
              <a:rPr lang="en-US" dirty="0">
                <a:hlinkClick r:id="rId2"/>
              </a:rPr>
              <a:t>https://github.com/cmu-sei/pharos</a:t>
            </a:r>
            <a:endParaRPr lang="en-US" dirty="0"/>
          </a:p>
        </p:txBody>
      </p:sp>
    </p:spTree>
    <p:extLst>
      <p:ext uri="{BB962C8B-B14F-4D97-AF65-F5344CB8AC3E}">
        <p14:creationId xmlns:p14="http://schemas.microsoft.com/office/powerpoint/2010/main" val="3656058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en-US" dirty="0"/>
              <a:t>Questions?</a:t>
            </a:r>
          </a:p>
        </p:txBody>
      </p:sp>
      <p:graphicFrame>
        <p:nvGraphicFramePr>
          <p:cNvPr id="922648" name="Group 24"/>
          <p:cNvGraphicFramePr>
            <a:graphicFrameLocks noGrp="1"/>
          </p:cNvGraphicFramePr>
          <p:nvPr>
            <p:ph idx="1"/>
            <p:extLst>
              <p:ext uri="{D42A27DB-BD31-4B8C-83A1-F6EECF244321}">
                <p14:modId xmlns:p14="http://schemas.microsoft.com/office/powerpoint/2010/main" val="3601031252"/>
              </p:ext>
            </p:extLst>
          </p:nvPr>
        </p:nvGraphicFramePr>
        <p:xfrm>
          <a:off x="381000" y="933450"/>
          <a:ext cx="8340885" cy="3698317"/>
        </p:xfrm>
        <a:graphic>
          <a:graphicData uri="http://schemas.openxmlformats.org/drawingml/2006/table">
            <a:tbl>
              <a:tblPr/>
              <a:tblGrid>
                <a:gridCol w="4206552">
                  <a:extLst>
                    <a:ext uri="{9D8B030D-6E8A-4147-A177-3AD203B41FA5}">
                      <a16:colId xmlns:a16="http://schemas.microsoft.com/office/drawing/2014/main" val="20000"/>
                    </a:ext>
                  </a:extLst>
                </a:gridCol>
                <a:gridCol w="4134333">
                  <a:extLst>
                    <a:ext uri="{9D8B030D-6E8A-4147-A177-3AD203B41FA5}">
                      <a16:colId xmlns:a16="http://schemas.microsoft.com/office/drawing/2014/main" val="20001"/>
                    </a:ext>
                  </a:extLst>
                </a:gridCol>
              </a:tblGrid>
              <a:tr h="3394322">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600" b="1" i="0" u="none" strike="noStrike" cap="none" normalizeH="0" baseline="0" dirty="0">
                          <a:ln>
                            <a:noFill/>
                          </a:ln>
                          <a:solidFill>
                            <a:schemeClr val="tx1"/>
                          </a:solidFill>
                          <a:effectLst/>
                          <a:latin typeface="Arial" charset="0"/>
                        </a:rPr>
                        <a:t>Presenter</a:t>
                      </a:r>
                      <a:endParaRPr kumimoji="0" lang="en-US" sz="18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0" i="0" u="none" strike="noStrike" cap="none" normalizeH="0" baseline="0" dirty="0">
                          <a:ln>
                            <a:noFill/>
                          </a:ln>
                          <a:solidFill>
                            <a:schemeClr val="tx1"/>
                          </a:solidFill>
                          <a:effectLst/>
                          <a:latin typeface="Arial" charset="0"/>
                        </a:rPr>
                        <a:t>Edward J. Schwartz</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0" i="0" u="none" strike="noStrike" cap="none" normalizeH="0" baseline="0" dirty="0">
                          <a:ln>
                            <a:noFill/>
                          </a:ln>
                          <a:solidFill>
                            <a:schemeClr val="tx1"/>
                          </a:solidFill>
                          <a:effectLst/>
                          <a:latin typeface="Arial" charset="0"/>
                        </a:rPr>
                        <a:t>Research Scientist</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0" i="0" u="none" strike="noStrike" cap="none" normalizeH="0" baseline="0" dirty="0">
                          <a:ln>
                            <a:noFill/>
                          </a:ln>
                          <a:solidFill>
                            <a:schemeClr val="tx1"/>
                          </a:solidFill>
                          <a:effectLst/>
                          <a:latin typeface="Arial" charset="0"/>
                        </a:rPr>
                        <a:t>Carnegie Mellon University</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500" b="0" i="0" u="none" strike="noStrike" cap="none" normalizeH="0" baseline="0" dirty="0">
                          <a:ln>
                            <a:noFill/>
                          </a:ln>
                          <a:solidFill>
                            <a:schemeClr val="tx1"/>
                          </a:solidFill>
                          <a:effectLst/>
                          <a:latin typeface="Arial" charset="0"/>
                        </a:rPr>
                        <a:t>SEI CERT/CC</a:t>
                      </a: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15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1600" b="1" i="0" u="none" strike="noStrike" cap="none" normalizeH="0" baseline="0" dirty="0">
                          <a:ln>
                            <a:noFill/>
                          </a:ln>
                          <a:solidFill>
                            <a:schemeClr val="tx1"/>
                          </a:solidFill>
                          <a:effectLst/>
                          <a:latin typeface="Arial" charset="0"/>
                        </a:rPr>
                        <a:t>Contact</a:t>
                      </a:r>
                      <a:endParaRPr kumimoji="0" lang="en-US" sz="15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defRPr/>
                      </a:pPr>
                      <a:r>
                        <a:rPr kumimoji="0" lang="en-US" sz="1500" b="0" i="0" u="none" strike="noStrike" cap="none" normalizeH="0" baseline="0" dirty="0">
                          <a:ln>
                            <a:noFill/>
                          </a:ln>
                          <a:solidFill>
                            <a:schemeClr val="tx1"/>
                          </a:solidFill>
                          <a:effectLst/>
                          <a:latin typeface="Arial" charset="0"/>
                        </a:rPr>
                        <a:t>Email: </a:t>
                      </a:r>
                      <a:r>
                        <a:rPr kumimoji="0" lang="en-US" sz="1500" b="0" i="0" u="none" strike="noStrike" cap="none" normalizeH="0" baseline="0" dirty="0">
                          <a:ln>
                            <a:noFill/>
                          </a:ln>
                          <a:solidFill>
                            <a:schemeClr val="tx1"/>
                          </a:solidFill>
                          <a:effectLst/>
                          <a:latin typeface="Arial" charset="0"/>
                          <a:hlinkClick r:id="rId3"/>
                        </a:rPr>
                        <a:t>eschwartz@cert.org</a:t>
                      </a:r>
                      <a:endParaRPr kumimoji="0" lang="en-US" sz="15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defRPr/>
                      </a:pPr>
                      <a:endParaRPr kumimoji="0" lang="en-US" sz="15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defRPr/>
                      </a:pPr>
                      <a:endParaRPr kumimoji="0" lang="en-US" sz="1500" b="0" i="0" u="none" strike="noStrike" cap="none" normalizeH="0" baseline="0" dirty="0">
                        <a:ln>
                          <a:noFill/>
                        </a:ln>
                        <a:solidFill>
                          <a:schemeClr val="tx1"/>
                        </a:solidFill>
                        <a:effectLst/>
                        <a:latin typeface="Arial" charset="0"/>
                      </a:endParaRP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 typeface="Arial" panose="020B0604020202020204" pitchFamily="34" charset="0"/>
                        <a:buNone/>
                        <a:tabLst/>
                      </a:pPr>
                      <a:endParaRPr kumimoji="0" lang="en-US" sz="1500" b="0" i="0" u="none" strike="noStrike" kern="1200" cap="none" normalizeH="0" baseline="0" dirty="0">
                        <a:ln>
                          <a:noFill/>
                        </a:ln>
                        <a:solidFill>
                          <a:schemeClr val="tx1"/>
                        </a:solidFill>
                        <a:effectLst/>
                        <a:latin typeface="Arial" charset="0"/>
                        <a:ea typeface="+mn-ea"/>
                        <a:cs typeface="+mn-cs"/>
                      </a:endParaRPr>
                    </a:p>
                  </a:txBody>
                  <a:tcPr marL="0" marR="0" marT="0"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03995">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1500" b="0" i="0" u="none" strike="noStrike" cap="none" normalizeH="0" baseline="0" dirty="0">
                        <a:ln>
                          <a:noFill/>
                        </a:ln>
                        <a:solidFill>
                          <a:schemeClr val="tx1"/>
                        </a:solidFill>
                        <a:effectLst/>
                        <a:latin typeface="Arial"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endParaRPr kumimoji="0" lang="en-US" sz="1800" b="0" i="0" u="none" strike="noStrike" cap="none" normalizeH="0" baseline="0" dirty="0">
                        <a:ln>
                          <a:noFill/>
                        </a:ln>
                        <a:solidFill>
                          <a:schemeClr val="tx1"/>
                        </a:solidFill>
                        <a:effectLst/>
                        <a:latin typeface="Arial" charset="0"/>
                      </a:endParaRPr>
                    </a:p>
                  </a:txBody>
                  <a:tcPr marL="0" marR="0" marT="0" marB="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Rectangle: Rounded Corners 4">
            <a:extLst>
              <a:ext uri="{FF2B5EF4-FFF2-40B4-BE49-F238E27FC236}">
                <a16:creationId xmlns:a16="http://schemas.microsoft.com/office/drawing/2014/main" id="{B46DC1DB-B07A-44EA-A38C-908A1B6F7E14}"/>
              </a:ext>
            </a:extLst>
          </p:cNvPr>
          <p:cNvSpPr/>
          <p:nvPr/>
        </p:nvSpPr>
        <p:spPr>
          <a:xfrm>
            <a:off x="1009217" y="3648645"/>
            <a:ext cx="7125567" cy="59321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Open source tool in the Pharos binary analysis framework: </a:t>
            </a:r>
            <a:r>
              <a:rPr lang="en-US" dirty="0">
                <a:hlinkClick r:id="rId4"/>
              </a:rPr>
              <a:t>https://github.com/cmu-sei/pharos</a:t>
            </a:r>
            <a:endParaRPr lang="en-US" dirty="0"/>
          </a:p>
        </p:txBody>
      </p:sp>
    </p:spTree>
    <p:extLst>
      <p:ext uri="{BB962C8B-B14F-4D97-AF65-F5344CB8AC3E}">
        <p14:creationId xmlns:p14="http://schemas.microsoft.com/office/powerpoint/2010/main" val="5935068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2F548-E001-4ED5-9164-DD860EAD5A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23493D-522B-4321-8F86-8C81009D6ED4}"/>
              </a:ext>
            </a:extLst>
          </p:cNvPr>
          <p:cNvSpPr>
            <a:spLocks noGrp="1"/>
          </p:cNvSpPr>
          <p:nvPr>
            <p:ph idx="1"/>
          </p:nvPr>
        </p:nvSpPr>
        <p:spPr/>
        <p:txBody>
          <a:bodyPr/>
          <a:lstStyle/>
          <a:p>
            <a:endParaRPr lang="en-US"/>
          </a:p>
        </p:txBody>
      </p:sp>
      <p:pic>
        <p:nvPicPr>
          <p:cNvPr id="2050" name="Picture 2" descr="gennari_pharos_figure1_08282017.png">
            <a:extLst>
              <a:ext uri="{FF2B5EF4-FFF2-40B4-BE49-F238E27FC236}">
                <a16:creationId xmlns:a16="http://schemas.microsoft.com/office/drawing/2014/main" id="{2700958E-1595-4044-977E-1043F6545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214313"/>
            <a:ext cx="6686550"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24816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CA4FBA-A989-4430-93FB-D81FD4DAD282}"/>
              </a:ext>
            </a:extLst>
          </p:cNvPr>
          <p:cNvSpPr>
            <a:spLocks noGrp="1"/>
          </p:cNvSpPr>
          <p:nvPr>
            <p:ph idx="1"/>
          </p:nvPr>
        </p:nvSpPr>
        <p:spPr>
          <a:xfrm>
            <a:off x="0" y="0"/>
            <a:ext cx="9144000" cy="4729316"/>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u="sng" dirty="0" err="1">
                <a:latin typeface="Consolas" panose="020B0609020204030204" pitchFamily="49" charset="0"/>
              </a:rPr>
              <a:t>finalClass</a:t>
            </a:r>
            <a:r>
              <a:rPr lang="en-US" u="sng" dirty="0">
                <a:latin typeface="Consolas" panose="020B0609020204030204" pitchFamily="49" charset="0"/>
              </a:rPr>
              <a:t>(</a:t>
            </a:r>
            <a:r>
              <a:rPr lang="en-US" u="sng" dirty="0" err="1">
                <a:latin typeface="Consolas" panose="020B0609020204030204" pitchFamily="49" charset="0"/>
              </a:rPr>
              <a:t>ClassID</a:t>
            </a:r>
            <a:r>
              <a:rPr lang="en-US" u="sng" dirty="0">
                <a:latin typeface="Consolas" panose="020B0609020204030204" pitchFamily="49" charset="0"/>
              </a:rPr>
              <a:t>, </a:t>
            </a:r>
            <a:r>
              <a:rPr lang="en-US" u="sng" dirty="0" err="1">
                <a:latin typeface="Consolas" panose="020B0609020204030204" pitchFamily="49" charset="0"/>
              </a:rPr>
              <a:t>VFTable</a:t>
            </a:r>
            <a:r>
              <a:rPr lang="en-US" u="sng" dirty="0">
                <a:latin typeface="Consolas" panose="020B0609020204030204" pitchFamily="49" charset="0"/>
              </a:rPr>
              <a:t>, </a:t>
            </a:r>
            <a:r>
              <a:rPr lang="en-US" u="sng" dirty="0" err="1">
                <a:latin typeface="Consolas" panose="020B0609020204030204" pitchFamily="49" charset="0"/>
              </a:rPr>
              <a:t>MinSize</a:t>
            </a:r>
            <a:r>
              <a:rPr lang="en-US" u="sng" dirty="0">
                <a:latin typeface="Consolas" panose="020B0609020204030204" pitchFamily="49" charset="0"/>
              </a:rPr>
              <a:t>, </a:t>
            </a:r>
            <a:r>
              <a:rPr lang="en-US" u="sng" dirty="0" err="1">
                <a:latin typeface="Consolas" panose="020B0609020204030204" pitchFamily="49" charset="0"/>
              </a:rPr>
              <a:t>MaxSize</a:t>
            </a:r>
            <a:r>
              <a:rPr lang="en-US" u="sng" dirty="0">
                <a:latin typeface="Consolas" panose="020B0609020204030204" pitchFamily="49" charset="0"/>
              </a:rPr>
              <a:t>, </a:t>
            </a:r>
            <a:r>
              <a:rPr lang="en-US" u="sng" dirty="0" err="1">
                <a:latin typeface="Consolas" panose="020B0609020204030204" pitchFamily="49" charset="0"/>
              </a:rPr>
              <a:t>RealDestructor</a:t>
            </a:r>
            <a:r>
              <a:rPr lang="en-US" u="sng" dirty="0">
                <a:latin typeface="Consolas" panose="020B0609020204030204" pitchFamily="49" charset="0"/>
              </a:rPr>
              <a:t>, </a:t>
            </a:r>
            <a:r>
              <a:rPr lang="en-US" u="sng" dirty="0" err="1">
                <a:latin typeface="Consolas" panose="020B0609020204030204" pitchFamily="49" charset="0"/>
              </a:rPr>
              <a:t>MethodList</a:t>
            </a:r>
            <a:r>
              <a:rPr lang="en-US" u="sng" dirty="0">
                <a:latin typeface="Consolas" panose="020B0609020204030204" pitchFamily="49" charset="0"/>
              </a:rPr>
              <a:t>).</a:t>
            </a:r>
          </a:p>
          <a:p>
            <a:r>
              <a:rPr lang="en-US" dirty="0" err="1">
                <a:latin typeface="Consolas" panose="020B0609020204030204" pitchFamily="49" charset="0"/>
              </a:rPr>
              <a:t>finalClass</a:t>
            </a:r>
            <a:r>
              <a:rPr lang="en-US" dirty="0">
                <a:latin typeface="Consolas" panose="020B0609020204030204" pitchFamily="49" charset="0"/>
              </a:rPr>
              <a:t>(0x412190, 0, 0x5, 0x5, 0, [0x412190, 0x4122f0, 0x4123c0, 0x4124c0]).</a:t>
            </a:r>
          </a:p>
          <a:p>
            <a:r>
              <a:rPr lang="en-US" dirty="0" err="1">
                <a:latin typeface="Consolas" panose="020B0609020204030204" pitchFamily="49" charset="0"/>
              </a:rPr>
              <a:t>finalClass</a:t>
            </a:r>
            <a:r>
              <a:rPr lang="en-US" dirty="0">
                <a:latin typeface="Consolas" panose="020B0609020204030204" pitchFamily="49" charset="0"/>
              </a:rPr>
              <a:t>(0x412400, 0, 0x4, 0x4, 0, [0x412400]).</a:t>
            </a:r>
          </a:p>
          <a:p>
            <a:r>
              <a:rPr lang="en-US" dirty="0" err="1">
                <a:latin typeface="Consolas" panose="020B0609020204030204" pitchFamily="49" charset="0"/>
              </a:rPr>
              <a:t>finalClass</a:t>
            </a:r>
            <a:r>
              <a:rPr lang="en-US" dirty="0">
                <a:latin typeface="Consolas" panose="020B0609020204030204" pitchFamily="49" charset="0"/>
              </a:rPr>
              <a:t>(0x417824, 0x417824, 0x54, 0x54, 0, [0x411860, 0x411970, 0x4119f0]).</a:t>
            </a:r>
          </a:p>
          <a:p>
            <a:r>
              <a:rPr lang="en-US" dirty="0" err="1">
                <a:latin typeface="Consolas" panose="020B0609020204030204" pitchFamily="49" charset="0"/>
              </a:rPr>
              <a:t>finalClass</a:t>
            </a:r>
            <a:r>
              <a:rPr lang="en-US" dirty="0">
                <a:latin typeface="Consolas" panose="020B0609020204030204" pitchFamily="49" charset="0"/>
              </a:rPr>
              <a:t>(0x417860, 0x417860, 0xc, 0xc, 0, [0x4117e0, 0x411a70, 0x411ac0]).</a:t>
            </a:r>
          </a:p>
          <a:p>
            <a:r>
              <a:rPr lang="en-US" dirty="0" err="1">
                <a:latin typeface="Consolas" panose="020B0609020204030204" pitchFamily="49" charset="0"/>
              </a:rPr>
              <a:t>finalClass</a:t>
            </a:r>
            <a:r>
              <a:rPr lang="en-US" dirty="0">
                <a:latin typeface="Consolas" panose="020B0609020204030204" pitchFamily="49" charset="0"/>
              </a:rPr>
              <a:t>(0x41787c, 0x41787c, 0x4, 0x4, 0, [0x4118f0, 0x411b40, 0x411b90]).</a:t>
            </a:r>
          </a:p>
          <a:p>
            <a:r>
              <a:rPr lang="en-US" dirty="0" err="1">
                <a:latin typeface="Consolas" panose="020B0609020204030204" pitchFamily="49" charset="0"/>
              </a:rPr>
              <a:t>finalClass</a:t>
            </a:r>
            <a:r>
              <a:rPr lang="en-US" dirty="0">
                <a:latin typeface="Consolas" panose="020B0609020204030204" pitchFamily="49" charset="0"/>
              </a:rPr>
              <a:t>(0x41789c, 0x41789c, 0x4, 0x4, 0, [0x412800, 0x412830]).</a:t>
            </a:r>
          </a:p>
          <a:p>
            <a:r>
              <a:rPr lang="en-US" dirty="0" err="1">
                <a:latin typeface="Consolas" panose="020B0609020204030204" pitchFamily="49" charset="0"/>
              </a:rPr>
              <a:t>finalClass</a:t>
            </a:r>
            <a:r>
              <a:rPr lang="en-US" dirty="0">
                <a:latin typeface="Consolas" panose="020B0609020204030204" pitchFamily="49" charset="0"/>
              </a:rPr>
              <a:t>(0x41b2f8, 0, 0, 0, 0, [0x41b2f8, 0x41b2fc, 0x41b324, 0x41b330]).</a:t>
            </a:r>
          </a:p>
          <a:p>
            <a:r>
              <a:rPr lang="en-US" dirty="0" err="1">
                <a:latin typeface="Consolas" panose="020B0609020204030204" pitchFamily="49" charset="0"/>
              </a:rPr>
              <a:t>finalClass</a:t>
            </a:r>
            <a:r>
              <a:rPr lang="en-US" dirty="0">
                <a:latin typeface="Consolas" panose="020B0609020204030204" pitchFamily="49" charset="0"/>
              </a:rPr>
              <a:t>(0x41b304, 0, 0, 0, 0, [0x41b304, 0x41b310, 0x41b348]).</a:t>
            </a:r>
          </a:p>
          <a:p>
            <a:r>
              <a:rPr lang="en-US" dirty="0" err="1">
                <a:latin typeface="Consolas" panose="020B0609020204030204" pitchFamily="49" charset="0"/>
              </a:rPr>
              <a:t>finalClass</a:t>
            </a:r>
            <a:r>
              <a:rPr lang="en-US" dirty="0">
                <a:latin typeface="Consolas" panose="020B0609020204030204" pitchFamily="49" charset="0"/>
              </a:rPr>
              <a:t>(0x41b308, 0, 0, 0, 0, [0x41b308, 0x41b320, 0x41b33c, 0x41b340]).</a:t>
            </a:r>
          </a:p>
          <a:p>
            <a:r>
              <a:rPr lang="en-US" dirty="0" err="1">
                <a:latin typeface="Consolas" panose="020B0609020204030204" pitchFamily="49" charset="0"/>
              </a:rPr>
              <a:t>finalClass</a:t>
            </a:r>
            <a:r>
              <a:rPr lang="en-US" dirty="0">
                <a:latin typeface="Consolas" panose="020B0609020204030204" pitchFamily="49" charset="0"/>
              </a:rPr>
              <a:t>(0x41b30c, 0, 0, 0, 0, [0x41b30c, 0x41b31c, 0x41b334, 0x41b338]).</a:t>
            </a:r>
          </a:p>
          <a:p>
            <a:r>
              <a:rPr lang="en-US" dirty="0" err="1">
                <a:latin typeface="Consolas" panose="020B0609020204030204" pitchFamily="49" charset="0"/>
              </a:rPr>
              <a:t>finalClass</a:t>
            </a:r>
            <a:r>
              <a:rPr lang="en-US" dirty="0">
                <a:latin typeface="Consolas" panose="020B0609020204030204" pitchFamily="49" charset="0"/>
              </a:rPr>
              <a:t>(0x41b328, 0, 0, 0, 0, [0x41b328, 0x41b32c, 0x41b344]).</a:t>
            </a:r>
          </a:p>
          <a:p>
            <a:endParaRPr lang="en-US" dirty="0">
              <a:latin typeface="Consolas" panose="020B0609020204030204" pitchFamily="49" charset="0"/>
            </a:endParaRPr>
          </a:p>
        </p:txBody>
      </p:sp>
    </p:spTree>
    <p:extLst>
      <p:ext uri="{BB962C8B-B14F-4D97-AF65-F5344CB8AC3E}">
        <p14:creationId xmlns:p14="http://schemas.microsoft.com/office/powerpoint/2010/main" val="426805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500"/>
                                        <p:tgtEl>
                                          <p:spTgt spid="5">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fade">
                                      <p:cBhvr>
                                        <p:cTn id="31" dur="500"/>
                                        <p:tgtEl>
                                          <p:spTgt spid="5">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10" end="10"/>
                                            </p:txEl>
                                          </p:spTgt>
                                        </p:tgtEl>
                                        <p:attrNameLst>
                                          <p:attrName>style.visibility</p:attrName>
                                        </p:attrNameLst>
                                      </p:cBhvr>
                                      <p:to>
                                        <p:strVal val="visible"/>
                                      </p:to>
                                    </p:set>
                                    <p:animEffect transition="in" filter="fade">
                                      <p:cBhvr>
                                        <p:cTn id="34" dur="500"/>
                                        <p:tgtEl>
                                          <p:spTgt spid="5">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Effect transition="in" filter="fade">
                                      <p:cBhvr>
                                        <p:cTn id="3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CA4FBA-A989-4430-93FB-D81FD4DAD282}"/>
              </a:ext>
            </a:extLst>
          </p:cNvPr>
          <p:cNvSpPr>
            <a:spLocks noGrp="1"/>
          </p:cNvSpPr>
          <p:nvPr>
            <p:ph idx="1"/>
          </p:nvPr>
        </p:nvSpPr>
        <p:spPr>
          <a:xfrm>
            <a:off x="0" y="0"/>
            <a:ext cx="9144000" cy="4729316"/>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u="sng" dirty="0" err="1">
                <a:latin typeface="Consolas" panose="020B0609020204030204" pitchFamily="49" charset="0"/>
              </a:rPr>
              <a:t>finalInheritance</a:t>
            </a:r>
            <a:r>
              <a:rPr lang="en-US" u="sng" dirty="0">
                <a:latin typeface="Consolas" panose="020B0609020204030204" pitchFamily="49" charset="0"/>
              </a:rPr>
              <a:t>(</a:t>
            </a:r>
            <a:r>
              <a:rPr lang="en-US" u="sng" dirty="0" err="1">
                <a:latin typeface="Consolas" panose="020B0609020204030204" pitchFamily="49" charset="0"/>
              </a:rPr>
              <a:t>DerivedClassID</a:t>
            </a:r>
            <a:r>
              <a:rPr lang="en-US" u="sng" dirty="0">
                <a:latin typeface="Consolas" panose="020B0609020204030204" pitchFamily="49" charset="0"/>
              </a:rPr>
              <a:t>, </a:t>
            </a:r>
            <a:r>
              <a:rPr lang="en-US" u="sng" dirty="0" err="1">
                <a:latin typeface="Consolas" panose="020B0609020204030204" pitchFamily="49" charset="0"/>
              </a:rPr>
              <a:t>BaseClassID</a:t>
            </a:r>
            <a:r>
              <a:rPr lang="en-US" u="sng" dirty="0">
                <a:latin typeface="Consolas" panose="020B0609020204030204" pitchFamily="49" charset="0"/>
              </a:rPr>
              <a:t>, </a:t>
            </a:r>
            <a:r>
              <a:rPr lang="en-US" u="sng" dirty="0" err="1">
                <a:latin typeface="Consolas" panose="020B0609020204030204" pitchFamily="49" charset="0"/>
              </a:rPr>
              <a:t>ObjectOffset</a:t>
            </a:r>
            <a:r>
              <a:rPr lang="en-US" u="sng" dirty="0">
                <a:latin typeface="Consolas" panose="020B0609020204030204" pitchFamily="49" charset="0"/>
              </a:rPr>
              <a:t>, </a:t>
            </a:r>
            <a:r>
              <a:rPr lang="en-US" u="sng" dirty="0" err="1">
                <a:latin typeface="Consolas" panose="020B0609020204030204" pitchFamily="49" charset="0"/>
              </a:rPr>
              <a:t>VFTable</a:t>
            </a:r>
            <a:r>
              <a:rPr lang="en-US" u="sng" dirty="0">
                <a:latin typeface="Consolas" panose="020B0609020204030204" pitchFamily="49" charset="0"/>
              </a:rPr>
              <a:t>, Virtual).</a:t>
            </a:r>
          </a:p>
          <a:p>
            <a:r>
              <a:rPr lang="en-US" dirty="0" err="1">
                <a:latin typeface="Consolas" panose="020B0609020204030204" pitchFamily="49" charset="0"/>
              </a:rPr>
              <a:t>finalInheritance</a:t>
            </a:r>
            <a:r>
              <a:rPr lang="en-US" dirty="0">
                <a:latin typeface="Consolas" panose="020B0609020204030204" pitchFamily="49" charset="0"/>
              </a:rPr>
              <a:t>(0x412190, 0x412400, 0, 0, false).</a:t>
            </a:r>
          </a:p>
          <a:p>
            <a:r>
              <a:rPr lang="en-US" dirty="0" err="1">
                <a:latin typeface="Consolas" panose="020B0609020204030204" pitchFamily="49" charset="0"/>
              </a:rPr>
              <a:t>finalInheritance</a:t>
            </a:r>
            <a:r>
              <a:rPr lang="en-US" dirty="0">
                <a:latin typeface="Consolas" panose="020B0609020204030204" pitchFamily="49" charset="0"/>
              </a:rPr>
              <a:t>(0x417824, 0x417860, 0, 0x417824, false).</a:t>
            </a:r>
          </a:p>
          <a:p>
            <a:r>
              <a:rPr lang="en-US" dirty="0" err="1">
                <a:latin typeface="Consolas" panose="020B0609020204030204" pitchFamily="49" charset="0"/>
              </a:rPr>
              <a:t>finalInheritance</a:t>
            </a:r>
            <a:r>
              <a:rPr lang="en-US" dirty="0">
                <a:latin typeface="Consolas" panose="020B0609020204030204" pitchFamily="49" charset="0"/>
              </a:rPr>
              <a:t>(0x417824, 0x41787c, 0xc, 0x417814, false).</a:t>
            </a:r>
          </a:p>
        </p:txBody>
      </p:sp>
    </p:spTree>
    <p:extLst>
      <p:ext uri="{BB962C8B-B14F-4D97-AF65-F5344CB8AC3E}">
        <p14:creationId xmlns:p14="http://schemas.microsoft.com/office/powerpoint/2010/main" val="400863581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CA4FBA-A989-4430-93FB-D81FD4DAD282}"/>
              </a:ext>
            </a:extLst>
          </p:cNvPr>
          <p:cNvSpPr>
            <a:spLocks noGrp="1"/>
          </p:cNvSpPr>
          <p:nvPr>
            <p:ph idx="1"/>
          </p:nvPr>
        </p:nvSpPr>
        <p:spPr>
          <a:xfrm>
            <a:off x="0" y="0"/>
            <a:ext cx="9144000" cy="4729316"/>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u="sng" dirty="0" err="1">
                <a:latin typeface="Consolas" panose="020B0609020204030204" pitchFamily="49" charset="0"/>
              </a:rPr>
              <a:t>finalMember</a:t>
            </a:r>
            <a:r>
              <a:rPr lang="en-US" u="sng" dirty="0">
                <a:latin typeface="Consolas" panose="020B0609020204030204" pitchFamily="49" charset="0"/>
              </a:rPr>
              <a:t>(Class, Offset, Sizes, Certainty).</a:t>
            </a:r>
          </a:p>
          <a:p>
            <a:r>
              <a:rPr lang="en-US" dirty="0" err="1">
                <a:latin typeface="Consolas" panose="020B0609020204030204" pitchFamily="49" charset="0"/>
              </a:rPr>
              <a:t>finalMember</a:t>
            </a:r>
            <a:r>
              <a:rPr lang="en-US" dirty="0">
                <a:latin typeface="Consolas" panose="020B0609020204030204" pitchFamily="49" charset="0"/>
              </a:rPr>
              <a:t>(0x412190, 0x4, [0x1], certain).</a:t>
            </a:r>
          </a:p>
          <a:p>
            <a:r>
              <a:rPr lang="en-US" dirty="0" err="1">
                <a:latin typeface="Consolas" panose="020B0609020204030204" pitchFamily="49" charset="0"/>
              </a:rPr>
              <a:t>finalMember</a:t>
            </a:r>
            <a:r>
              <a:rPr lang="en-US" dirty="0">
                <a:latin typeface="Consolas" panose="020B0609020204030204" pitchFamily="49" charset="0"/>
              </a:rPr>
              <a:t>(0x412400, 0, [0x4], certain).</a:t>
            </a:r>
          </a:p>
          <a:p>
            <a:r>
              <a:rPr lang="en-US" dirty="0" err="1">
                <a:latin typeface="Consolas" panose="020B0609020204030204" pitchFamily="49" charset="0"/>
              </a:rPr>
              <a:t>finalMember</a:t>
            </a:r>
            <a:r>
              <a:rPr lang="en-US" dirty="0">
                <a:latin typeface="Consolas" panose="020B0609020204030204" pitchFamily="49" charset="0"/>
              </a:rPr>
              <a:t>(0x417824, 0x50, [0x4], certain).</a:t>
            </a:r>
          </a:p>
          <a:p>
            <a:r>
              <a:rPr lang="en-US" dirty="0" err="1">
                <a:latin typeface="Consolas" panose="020B0609020204030204" pitchFamily="49" charset="0"/>
              </a:rPr>
              <a:t>finalMember</a:t>
            </a:r>
            <a:r>
              <a:rPr lang="en-US" dirty="0">
                <a:latin typeface="Consolas" panose="020B0609020204030204" pitchFamily="49" charset="0"/>
              </a:rPr>
              <a:t>(0x417860, 0, [0x4], certain).</a:t>
            </a:r>
          </a:p>
          <a:p>
            <a:r>
              <a:rPr lang="en-US" dirty="0" err="1">
                <a:latin typeface="Consolas" panose="020B0609020204030204" pitchFamily="49" charset="0"/>
              </a:rPr>
              <a:t>finalMember</a:t>
            </a:r>
            <a:r>
              <a:rPr lang="en-US" dirty="0">
                <a:latin typeface="Consolas" panose="020B0609020204030204" pitchFamily="49" charset="0"/>
              </a:rPr>
              <a:t>(0x41787c, 0, [0x4], certain).</a:t>
            </a:r>
          </a:p>
          <a:p>
            <a:r>
              <a:rPr lang="en-US" dirty="0" err="1">
                <a:latin typeface="Consolas" panose="020B0609020204030204" pitchFamily="49" charset="0"/>
              </a:rPr>
              <a:t>finalMember</a:t>
            </a:r>
            <a:r>
              <a:rPr lang="en-US" dirty="0">
                <a:latin typeface="Consolas" panose="020B0609020204030204" pitchFamily="49" charset="0"/>
              </a:rPr>
              <a:t>(0x41789c, 0, [0x4], certain).</a:t>
            </a:r>
          </a:p>
          <a:p>
            <a:endParaRPr lang="en-US" dirty="0">
              <a:latin typeface="Consolas" panose="020B0609020204030204" pitchFamily="49" charset="0"/>
            </a:endParaRPr>
          </a:p>
        </p:txBody>
      </p:sp>
    </p:spTree>
    <p:extLst>
      <p:ext uri="{BB962C8B-B14F-4D97-AF65-F5344CB8AC3E}">
        <p14:creationId xmlns:p14="http://schemas.microsoft.com/office/powerpoint/2010/main" val="8732813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A2F3A-A862-4BF0-8C06-1B84404D22CE}"/>
              </a:ext>
            </a:extLst>
          </p:cNvPr>
          <p:cNvSpPr>
            <a:spLocks noGrp="1"/>
          </p:cNvSpPr>
          <p:nvPr>
            <p:ph type="title"/>
          </p:nvPr>
        </p:nvSpPr>
        <p:spPr/>
        <p:txBody>
          <a:bodyPr/>
          <a:lstStyle/>
          <a:p>
            <a:r>
              <a:rPr lang="en-US" dirty="0"/>
              <a:t>Goal</a:t>
            </a:r>
          </a:p>
        </p:txBody>
      </p:sp>
      <p:sp>
        <p:nvSpPr>
          <p:cNvPr id="20" name="Rectangle 19">
            <a:extLst>
              <a:ext uri="{FF2B5EF4-FFF2-40B4-BE49-F238E27FC236}">
                <a16:creationId xmlns:a16="http://schemas.microsoft.com/office/drawing/2014/main" id="{BF17C815-27CC-478C-91FA-1747C8ED9175}"/>
              </a:ext>
            </a:extLst>
          </p:cNvPr>
          <p:cNvSpPr/>
          <p:nvPr/>
        </p:nvSpPr>
        <p:spPr>
          <a:xfrm>
            <a:off x="1740468" y="283780"/>
            <a:ext cx="7346731" cy="420610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8C8FEE-AF36-4355-9A20-F336E75A2B47}"/>
              </a:ext>
            </a:extLst>
          </p:cNvPr>
          <p:cNvSpPr txBox="1"/>
          <p:nvPr/>
        </p:nvSpPr>
        <p:spPr>
          <a:xfrm>
            <a:off x="3411612" y="294995"/>
            <a:ext cx="4004442" cy="338554"/>
          </a:xfrm>
          <a:prstGeom prst="rect">
            <a:avLst/>
          </a:prstGeom>
          <a:noFill/>
        </p:spPr>
        <p:txBody>
          <a:bodyPr wrap="square" lIns="0" tIns="0" rIns="0" bIns="0" rtlCol="0">
            <a:spAutoFit/>
          </a:bodyPr>
          <a:lstStyle/>
          <a:p>
            <a:pPr algn="ctr"/>
            <a:r>
              <a:rPr lang="en-US" sz="2200" dirty="0">
                <a:cs typeface="Arial"/>
              </a:rPr>
              <a:t>C++ Abstractions</a:t>
            </a:r>
          </a:p>
        </p:txBody>
      </p:sp>
      <p:grpSp>
        <p:nvGrpSpPr>
          <p:cNvPr id="13" name="Group 12">
            <a:extLst>
              <a:ext uri="{FF2B5EF4-FFF2-40B4-BE49-F238E27FC236}">
                <a16:creationId xmlns:a16="http://schemas.microsoft.com/office/drawing/2014/main" id="{2BD61DDC-6549-421C-B90F-D7A0F3EE2417}"/>
              </a:ext>
            </a:extLst>
          </p:cNvPr>
          <p:cNvGrpSpPr/>
          <p:nvPr/>
        </p:nvGrpSpPr>
        <p:grpSpPr>
          <a:xfrm>
            <a:off x="-149142" y="1663047"/>
            <a:ext cx="1521393" cy="1784216"/>
            <a:chOff x="401934" y="1012198"/>
            <a:chExt cx="2028523" cy="2378955"/>
          </a:xfrm>
        </p:grpSpPr>
        <p:sp>
          <p:nvSpPr>
            <p:cNvPr id="16" name="TextBox 15">
              <a:extLst>
                <a:ext uri="{FF2B5EF4-FFF2-40B4-BE49-F238E27FC236}">
                  <a16:creationId xmlns:a16="http://schemas.microsoft.com/office/drawing/2014/main" id="{EF8D396D-939A-4415-A875-DD37C012064C}"/>
                </a:ext>
              </a:extLst>
            </p:cNvPr>
            <p:cNvSpPr txBox="1"/>
            <p:nvPr/>
          </p:nvSpPr>
          <p:spPr>
            <a:xfrm>
              <a:off x="401934" y="2160046"/>
              <a:ext cx="2028523" cy="1231107"/>
            </a:xfrm>
            <a:prstGeom prst="rect">
              <a:avLst/>
            </a:prstGeom>
            <a:noFill/>
          </p:spPr>
          <p:txBody>
            <a:bodyPr wrap="square" rtlCol="0">
              <a:spAutoFit/>
            </a:bodyPr>
            <a:lstStyle/>
            <a:p>
              <a:pPr algn="ctr"/>
              <a:r>
                <a:rPr lang="en-US" sz="2700" dirty="0">
                  <a:latin typeface="Consolas" panose="020B0609020204030204" pitchFamily="49" charset="0"/>
                </a:rPr>
                <a:t>C++</a:t>
              </a:r>
            </a:p>
            <a:p>
              <a:pPr algn="ctr"/>
              <a:r>
                <a:rPr lang="en-US" sz="2700" dirty="0">
                  <a:latin typeface="Consolas" panose="020B0609020204030204" pitchFamily="49" charset="0"/>
                </a:rPr>
                <a:t>Binary</a:t>
              </a:r>
            </a:p>
          </p:txBody>
        </p:sp>
        <p:pic>
          <p:nvPicPr>
            <p:cNvPr id="14" name="Picture 13">
              <a:extLst>
                <a:ext uri="{FF2B5EF4-FFF2-40B4-BE49-F238E27FC236}">
                  <a16:creationId xmlns:a16="http://schemas.microsoft.com/office/drawing/2014/main" id="{F189EFB6-BE18-48D0-828C-1379F1D67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27" y="1012198"/>
              <a:ext cx="1244396" cy="1244396"/>
            </a:xfrm>
            <a:prstGeom prst="rect">
              <a:avLst/>
            </a:prstGeom>
          </p:spPr>
        </p:pic>
      </p:grpSp>
      <p:sp>
        <p:nvSpPr>
          <p:cNvPr id="38" name="Left Brace 37">
            <a:extLst>
              <a:ext uri="{FF2B5EF4-FFF2-40B4-BE49-F238E27FC236}">
                <a16:creationId xmlns:a16="http://schemas.microsoft.com/office/drawing/2014/main" id="{62F7BD06-9545-43F0-94C9-9C090F872F08}"/>
              </a:ext>
            </a:extLst>
          </p:cNvPr>
          <p:cNvSpPr/>
          <p:nvPr/>
        </p:nvSpPr>
        <p:spPr>
          <a:xfrm>
            <a:off x="1198101" y="734174"/>
            <a:ext cx="377642" cy="3305320"/>
          </a:xfrm>
          <a:prstGeom prst="leftBrace">
            <a:avLst>
              <a:gd name="adj1" fmla="val 128009"/>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17" name="Straight Arrow Connector 6">
            <a:extLst>
              <a:ext uri="{FF2B5EF4-FFF2-40B4-BE49-F238E27FC236}">
                <a16:creationId xmlns:a16="http://schemas.microsoft.com/office/drawing/2014/main" id="{B9C837CD-0221-4771-8500-C143CE16F72B}"/>
              </a:ext>
            </a:extLst>
          </p:cNvPr>
          <p:cNvCxnSpPr>
            <a:cxnSpLocks/>
            <a:stCxn id="34" idx="3"/>
            <a:endCxn id="31" idx="1"/>
          </p:cNvCxnSpPr>
          <p:nvPr/>
        </p:nvCxnSpPr>
        <p:spPr>
          <a:xfrm flipV="1">
            <a:off x="4630680" y="1676430"/>
            <a:ext cx="1609593" cy="830873"/>
          </a:xfrm>
          <a:prstGeom prst="curvedConnector3">
            <a:avLst>
              <a:gd name="adj1" fmla="val 50000"/>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F5178800-3F74-4B91-83B7-DD899DEA389B}"/>
              </a:ext>
            </a:extLst>
          </p:cNvPr>
          <p:cNvSpPr txBox="1"/>
          <p:nvPr/>
        </p:nvSpPr>
        <p:spPr>
          <a:xfrm>
            <a:off x="4341009" y="1416826"/>
            <a:ext cx="2432637" cy="246221"/>
          </a:xfrm>
          <a:prstGeom prst="rect">
            <a:avLst/>
          </a:prstGeom>
          <a:noFill/>
        </p:spPr>
        <p:txBody>
          <a:bodyPr wrap="square" lIns="0" tIns="0" rIns="0" bIns="0" rtlCol="0">
            <a:spAutoFit/>
          </a:bodyPr>
          <a:lstStyle/>
          <a:p>
            <a:pPr algn="ctr"/>
            <a:r>
              <a:rPr lang="en-US" sz="1600" dirty="0">
                <a:cs typeface="Arial"/>
              </a:rPr>
              <a:t>Inherits From</a:t>
            </a:r>
          </a:p>
        </p:txBody>
      </p:sp>
      <p:sp>
        <p:nvSpPr>
          <p:cNvPr id="19" name="Rectangle: Rounded Corners 18">
            <a:extLst>
              <a:ext uri="{FF2B5EF4-FFF2-40B4-BE49-F238E27FC236}">
                <a16:creationId xmlns:a16="http://schemas.microsoft.com/office/drawing/2014/main" id="{62C5C9A5-49E3-4F70-A6BA-4E19F8EAA00F}"/>
              </a:ext>
            </a:extLst>
          </p:cNvPr>
          <p:cNvSpPr/>
          <p:nvPr/>
        </p:nvSpPr>
        <p:spPr>
          <a:xfrm>
            <a:off x="6240273" y="2738812"/>
            <a:ext cx="1920240" cy="155448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err="1"/>
              <a:t>SquareHelper</a:t>
            </a:r>
            <a:endParaRPr lang="en-US" dirty="0"/>
          </a:p>
          <a:p>
            <a:pPr marL="68580" defTabSz="685800" fontAlgn="base">
              <a:spcAft>
                <a:spcPct val="0"/>
              </a:spcAft>
            </a:pPr>
            <a:r>
              <a:rPr lang="en-US" sz="1200" dirty="0" err="1">
                <a:solidFill>
                  <a:prstClr val="black"/>
                </a:solidFill>
                <a:latin typeface="Consolas" panose="020B0609020204030204" pitchFamily="49" charset="0"/>
                <a:cs typeface="Arial" panose="020B0604020202020204" pitchFamily="34" charset="0"/>
              </a:rPr>
              <a:t>areaLogic</a:t>
            </a:r>
            <a:r>
              <a:rPr lang="en-US" sz="1200" dirty="0">
                <a:solidFill>
                  <a:prstClr val="black"/>
                </a:solidFill>
                <a:latin typeface="Consolas" panose="020B0609020204030204" pitchFamily="49" charset="0"/>
                <a:cs typeface="Arial" panose="020B0604020202020204" pitchFamily="34" charset="0"/>
              </a:rPr>
              <a:t>()</a:t>
            </a:r>
          </a:p>
          <a:p>
            <a:pPr marL="68580" defTabSz="685800" fontAlgn="base">
              <a:spcAft>
                <a:spcPct val="0"/>
              </a:spcAft>
            </a:pPr>
            <a:endParaRPr lang="en-US" sz="1200" dirty="0">
              <a:solidFill>
                <a:prstClr val="black"/>
              </a:solidFill>
              <a:latin typeface="Consolas" panose="020B0609020204030204" pitchFamily="49" charset="0"/>
              <a:cs typeface="Arial" panose="020B0604020202020204" pitchFamily="34" charset="0"/>
            </a:endParaRPr>
          </a:p>
          <a:p>
            <a:endParaRPr lang="en-US" dirty="0"/>
          </a:p>
        </p:txBody>
      </p:sp>
      <p:cxnSp>
        <p:nvCxnSpPr>
          <p:cNvPr id="26" name="Straight Arrow Connector 6">
            <a:extLst>
              <a:ext uri="{FF2B5EF4-FFF2-40B4-BE49-F238E27FC236}">
                <a16:creationId xmlns:a16="http://schemas.microsoft.com/office/drawing/2014/main" id="{07838C1F-FD7F-4BD7-B391-7CF615B6BA8F}"/>
              </a:ext>
            </a:extLst>
          </p:cNvPr>
          <p:cNvCxnSpPr>
            <a:cxnSpLocks/>
            <a:endCxn id="19" idx="1"/>
          </p:cNvCxnSpPr>
          <p:nvPr/>
        </p:nvCxnSpPr>
        <p:spPr>
          <a:xfrm>
            <a:off x="4320033" y="3141114"/>
            <a:ext cx="1920240" cy="374938"/>
          </a:xfrm>
          <a:prstGeom prst="curvedConnector3">
            <a:avLst>
              <a:gd name="adj1" fmla="val 50000"/>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902C6C4E-3E2E-4EE0-84D6-0DBA687CB9A5}"/>
              </a:ext>
            </a:extLst>
          </p:cNvPr>
          <p:cNvSpPr txBox="1"/>
          <p:nvPr/>
        </p:nvSpPr>
        <p:spPr>
          <a:xfrm>
            <a:off x="3973147" y="3501340"/>
            <a:ext cx="2432637" cy="246221"/>
          </a:xfrm>
          <a:prstGeom prst="rect">
            <a:avLst/>
          </a:prstGeom>
          <a:noFill/>
        </p:spPr>
        <p:txBody>
          <a:bodyPr wrap="square" lIns="0" tIns="0" rIns="0" bIns="0" rtlCol="0">
            <a:spAutoFit/>
          </a:bodyPr>
          <a:lstStyle/>
          <a:p>
            <a:pPr algn="ctr"/>
            <a:r>
              <a:rPr lang="en-US" sz="1600" dirty="0">
                <a:cs typeface="Arial"/>
              </a:rPr>
              <a:t>Is Composed Of</a:t>
            </a:r>
          </a:p>
        </p:txBody>
      </p:sp>
      <p:sp>
        <p:nvSpPr>
          <p:cNvPr id="31" name="Rectangle: Rounded Corners 30">
            <a:extLst>
              <a:ext uri="{FF2B5EF4-FFF2-40B4-BE49-F238E27FC236}">
                <a16:creationId xmlns:a16="http://schemas.microsoft.com/office/drawing/2014/main" id="{87FC30BF-7C9F-4D9E-891B-43BC69017108}"/>
              </a:ext>
            </a:extLst>
          </p:cNvPr>
          <p:cNvSpPr/>
          <p:nvPr/>
        </p:nvSpPr>
        <p:spPr>
          <a:xfrm>
            <a:off x="6240273" y="899190"/>
            <a:ext cx="1920240" cy="155448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Shape</a:t>
            </a: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virtual draw()</a:t>
            </a: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virtual </a:t>
            </a:r>
            <a:r>
              <a:rPr lang="en-US" sz="1200" dirty="0" err="1">
                <a:solidFill>
                  <a:prstClr val="black"/>
                </a:solidFill>
                <a:latin typeface="Consolas" panose="020B0609020204030204" pitchFamily="49" charset="0"/>
                <a:cs typeface="Arial" panose="020B0604020202020204" pitchFamily="34" charset="0"/>
              </a:rPr>
              <a:t>getArea</a:t>
            </a:r>
            <a:r>
              <a:rPr lang="en-US" sz="1200" dirty="0">
                <a:solidFill>
                  <a:prstClr val="black"/>
                </a:solidFill>
                <a:latin typeface="Consolas" panose="020B0609020204030204" pitchFamily="49" charset="0"/>
                <a:cs typeface="Arial" panose="020B0604020202020204" pitchFamily="34" charset="0"/>
              </a:rPr>
              <a:t>()</a:t>
            </a: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print()</a:t>
            </a:r>
          </a:p>
          <a:p>
            <a:pPr marL="68580" defTabSz="685800" fontAlgn="base">
              <a:spcAft>
                <a:spcPct val="0"/>
              </a:spcAft>
            </a:pPr>
            <a:endParaRPr lang="en-US" sz="1200" dirty="0">
              <a:solidFill>
                <a:prstClr val="black"/>
              </a:solidFill>
              <a:latin typeface="Consolas" panose="020B0609020204030204" pitchFamily="49" charset="0"/>
              <a:cs typeface="Arial" panose="020B0604020202020204" pitchFamily="34" charset="0"/>
            </a:endParaRP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 </a:t>
            </a:r>
          </a:p>
          <a:p>
            <a:pPr marL="68580" defTabSz="685800" fontAlgn="base">
              <a:spcAft>
                <a:spcPct val="0"/>
              </a:spcAft>
            </a:pPr>
            <a:endParaRPr lang="en-US" sz="1200" dirty="0">
              <a:solidFill>
                <a:prstClr val="black"/>
              </a:solidFill>
              <a:latin typeface="Consolas" panose="020B0609020204030204" pitchFamily="49" charset="0"/>
              <a:cs typeface="Arial" panose="020B0604020202020204" pitchFamily="34" charset="0"/>
            </a:endParaRPr>
          </a:p>
          <a:p>
            <a:endParaRPr lang="en-US" dirty="0"/>
          </a:p>
        </p:txBody>
      </p:sp>
      <p:sp>
        <p:nvSpPr>
          <p:cNvPr id="34" name="Rectangle: Rounded Corners 33">
            <a:extLst>
              <a:ext uri="{FF2B5EF4-FFF2-40B4-BE49-F238E27FC236}">
                <a16:creationId xmlns:a16="http://schemas.microsoft.com/office/drawing/2014/main" id="{88DCF7E6-43CE-4148-A680-71EF115E94E7}"/>
              </a:ext>
            </a:extLst>
          </p:cNvPr>
          <p:cNvSpPr/>
          <p:nvPr/>
        </p:nvSpPr>
        <p:spPr>
          <a:xfrm>
            <a:off x="2710440" y="1730063"/>
            <a:ext cx="1920240" cy="155448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Square</a:t>
            </a: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virtual draw()</a:t>
            </a: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virtual </a:t>
            </a:r>
            <a:r>
              <a:rPr lang="en-US" sz="1200" dirty="0" err="1">
                <a:solidFill>
                  <a:prstClr val="black"/>
                </a:solidFill>
                <a:latin typeface="Consolas" panose="020B0609020204030204" pitchFamily="49" charset="0"/>
                <a:cs typeface="Arial" panose="020B0604020202020204" pitchFamily="34" charset="0"/>
              </a:rPr>
              <a:t>getArea</a:t>
            </a:r>
            <a:r>
              <a:rPr lang="en-US" sz="1200" dirty="0">
                <a:solidFill>
                  <a:prstClr val="black"/>
                </a:solidFill>
                <a:latin typeface="Consolas" panose="020B0609020204030204" pitchFamily="49" charset="0"/>
                <a:cs typeface="Arial" panose="020B0604020202020204" pitchFamily="34" charset="0"/>
              </a:rPr>
              <a:t>()</a:t>
            </a:r>
          </a:p>
          <a:p>
            <a:pPr marL="68580" defTabSz="685800" fontAlgn="base">
              <a:spcAft>
                <a:spcPct val="0"/>
              </a:spcAft>
            </a:pPr>
            <a:r>
              <a:rPr lang="en-US" sz="1200" dirty="0" err="1">
                <a:solidFill>
                  <a:prstClr val="black"/>
                </a:solidFill>
                <a:latin typeface="Consolas" panose="020B0609020204030204" pitchFamily="49" charset="0"/>
                <a:cs typeface="Arial" panose="020B0604020202020204" pitchFamily="34" charset="0"/>
              </a:rPr>
              <a:t>getLength</a:t>
            </a:r>
            <a:r>
              <a:rPr lang="en-US" sz="1200" dirty="0">
                <a:solidFill>
                  <a:prstClr val="black"/>
                </a:solidFill>
                <a:latin typeface="Consolas" panose="020B0609020204030204" pitchFamily="49" charset="0"/>
                <a:cs typeface="Arial" panose="020B0604020202020204" pitchFamily="34" charset="0"/>
              </a:rPr>
              <a:t>()</a:t>
            </a:r>
          </a:p>
          <a:p>
            <a:pPr marL="68580" defTabSz="685800" fontAlgn="base">
              <a:spcAft>
                <a:spcPct val="0"/>
              </a:spcAft>
            </a:pPr>
            <a:endParaRPr lang="en-US" sz="1200" dirty="0">
              <a:solidFill>
                <a:prstClr val="black"/>
              </a:solidFill>
              <a:latin typeface="Consolas" panose="020B0609020204030204" pitchFamily="49" charset="0"/>
              <a:cs typeface="Arial" panose="020B0604020202020204" pitchFamily="34" charset="0"/>
            </a:endParaRPr>
          </a:p>
          <a:p>
            <a:endParaRPr lang="en-US" dirty="0"/>
          </a:p>
        </p:txBody>
      </p:sp>
    </p:spTree>
    <p:extLst>
      <p:ext uri="{BB962C8B-B14F-4D97-AF65-F5344CB8AC3E}">
        <p14:creationId xmlns:p14="http://schemas.microsoft.com/office/powerpoint/2010/main" val="343773325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CA4FBA-A989-4430-93FB-D81FD4DAD282}"/>
              </a:ext>
            </a:extLst>
          </p:cNvPr>
          <p:cNvSpPr>
            <a:spLocks noGrp="1"/>
          </p:cNvSpPr>
          <p:nvPr>
            <p:ph idx="1"/>
          </p:nvPr>
        </p:nvSpPr>
        <p:spPr>
          <a:xfrm>
            <a:off x="0" y="0"/>
            <a:ext cx="9144000" cy="4729316"/>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u="sng" dirty="0" err="1">
                <a:latin typeface="Consolas" panose="020B0609020204030204" pitchFamily="49" charset="0"/>
              </a:rPr>
              <a:t>finalMethodProperty</a:t>
            </a:r>
            <a:r>
              <a:rPr lang="en-US" u="sng" dirty="0">
                <a:latin typeface="Consolas" panose="020B0609020204030204" pitchFamily="49" charset="0"/>
              </a:rPr>
              <a:t>(Method, Type, Certainty).</a:t>
            </a:r>
          </a:p>
          <a:p>
            <a:r>
              <a:rPr lang="en-US" dirty="0" err="1">
                <a:latin typeface="Consolas" panose="020B0609020204030204" pitchFamily="49" charset="0"/>
              </a:rPr>
              <a:t>finalMethodProperty</a:t>
            </a:r>
            <a:r>
              <a:rPr lang="en-US" dirty="0">
                <a:latin typeface="Consolas" panose="020B0609020204030204" pitchFamily="49" charset="0"/>
              </a:rPr>
              <a:t>(0x411860, constructor, certain).</a:t>
            </a:r>
          </a:p>
          <a:p>
            <a:r>
              <a:rPr lang="en-US" dirty="0" err="1">
                <a:latin typeface="Consolas" panose="020B0609020204030204" pitchFamily="49" charset="0"/>
              </a:rPr>
              <a:t>finalMethodProperty</a:t>
            </a:r>
            <a:r>
              <a:rPr lang="en-US" dirty="0">
                <a:latin typeface="Consolas" panose="020B0609020204030204" pitchFamily="49" charset="0"/>
              </a:rPr>
              <a:t>(0x4118f0, virtual, certain).</a:t>
            </a:r>
          </a:p>
          <a:p>
            <a:r>
              <a:rPr lang="en-US" dirty="0" err="1">
                <a:latin typeface="Consolas" panose="020B0609020204030204" pitchFamily="49" charset="0"/>
              </a:rPr>
              <a:t>finalMethodProperty</a:t>
            </a:r>
            <a:r>
              <a:rPr lang="en-US" dirty="0">
                <a:latin typeface="Consolas" panose="020B0609020204030204" pitchFamily="49" charset="0"/>
              </a:rPr>
              <a:t>(0x411970, virtual, certain).</a:t>
            </a:r>
          </a:p>
          <a:p>
            <a:r>
              <a:rPr lang="en-US" dirty="0" err="1">
                <a:latin typeface="Consolas" panose="020B0609020204030204" pitchFamily="49" charset="0"/>
              </a:rPr>
              <a:t>finalMethodProperty</a:t>
            </a:r>
            <a:r>
              <a:rPr lang="en-US" dirty="0">
                <a:latin typeface="Consolas" panose="020B0609020204030204" pitchFamily="49" charset="0"/>
              </a:rPr>
              <a:t>(0x4119f0, virtual, certain).</a:t>
            </a:r>
          </a:p>
          <a:p>
            <a:r>
              <a:rPr lang="en-US" dirty="0" err="1">
                <a:latin typeface="Consolas" panose="020B0609020204030204" pitchFamily="49" charset="0"/>
              </a:rPr>
              <a:t>finalMethodProperty</a:t>
            </a:r>
            <a:r>
              <a:rPr lang="en-US" dirty="0">
                <a:latin typeface="Consolas" panose="020B0609020204030204" pitchFamily="49" charset="0"/>
              </a:rPr>
              <a:t>(0x411a70, constructor, certain).</a:t>
            </a:r>
          </a:p>
          <a:p>
            <a:r>
              <a:rPr lang="en-US" dirty="0" err="1">
                <a:latin typeface="Consolas" panose="020B0609020204030204" pitchFamily="49" charset="0"/>
              </a:rPr>
              <a:t>finalMethodProperty</a:t>
            </a:r>
            <a:r>
              <a:rPr lang="en-US" dirty="0">
                <a:latin typeface="Consolas" panose="020B0609020204030204" pitchFamily="49" charset="0"/>
              </a:rPr>
              <a:t>(0x411ac0, virtual, certain).</a:t>
            </a:r>
          </a:p>
          <a:p>
            <a:r>
              <a:rPr lang="en-US" dirty="0" err="1">
                <a:latin typeface="Consolas" panose="020B0609020204030204" pitchFamily="49" charset="0"/>
              </a:rPr>
              <a:t>finalMethodProperty</a:t>
            </a:r>
            <a:r>
              <a:rPr lang="en-US" dirty="0">
                <a:latin typeface="Consolas" panose="020B0609020204030204" pitchFamily="49" charset="0"/>
              </a:rPr>
              <a:t>(0x411b40, constructor, certain).</a:t>
            </a:r>
          </a:p>
          <a:p>
            <a:r>
              <a:rPr lang="en-US" dirty="0" err="1">
                <a:latin typeface="Consolas" panose="020B0609020204030204" pitchFamily="49" charset="0"/>
              </a:rPr>
              <a:t>finalMethodProperty</a:t>
            </a:r>
            <a:r>
              <a:rPr lang="en-US" dirty="0">
                <a:latin typeface="Consolas" panose="020B0609020204030204" pitchFamily="49" charset="0"/>
              </a:rPr>
              <a:t>(0x411b90, virtual, certain).</a:t>
            </a:r>
          </a:p>
          <a:p>
            <a:r>
              <a:rPr lang="en-US" dirty="0" err="1">
                <a:latin typeface="Consolas" panose="020B0609020204030204" pitchFamily="49" charset="0"/>
              </a:rPr>
              <a:t>finalMethodProperty</a:t>
            </a:r>
            <a:r>
              <a:rPr lang="en-US" dirty="0">
                <a:latin typeface="Consolas" panose="020B0609020204030204" pitchFamily="49" charset="0"/>
              </a:rPr>
              <a:t>(0x412190, constructor, certain).</a:t>
            </a:r>
          </a:p>
          <a:p>
            <a:r>
              <a:rPr lang="en-US" dirty="0" err="1">
                <a:latin typeface="Consolas" panose="020B0609020204030204" pitchFamily="49" charset="0"/>
              </a:rPr>
              <a:t>finalMethodProperty</a:t>
            </a:r>
            <a:r>
              <a:rPr lang="en-US" dirty="0">
                <a:latin typeface="Consolas" panose="020B0609020204030204" pitchFamily="49" charset="0"/>
              </a:rPr>
              <a:t>(0x412400, constructor, certain).</a:t>
            </a:r>
          </a:p>
          <a:p>
            <a:r>
              <a:rPr lang="en-US" dirty="0" err="1">
                <a:latin typeface="Consolas" panose="020B0609020204030204" pitchFamily="49" charset="0"/>
              </a:rPr>
              <a:t>finalMethodProperty</a:t>
            </a:r>
            <a:r>
              <a:rPr lang="en-US" dirty="0">
                <a:latin typeface="Consolas" panose="020B0609020204030204" pitchFamily="49" charset="0"/>
              </a:rPr>
              <a:t>(0x412800, constructor, certain).</a:t>
            </a:r>
          </a:p>
          <a:p>
            <a:r>
              <a:rPr lang="en-US" dirty="0" err="1">
                <a:latin typeface="Consolas" panose="020B0609020204030204" pitchFamily="49" charset="0"/>
              </a:rPr>
              <a:t>finalMethodProperty</a:t>
            </a:r>
            <a:r>
              <a:rPr lang="en-US" dirty="0">
                <a:latin typeface="Consolas" panose="020B0609020204030204" pitchFamily="49" charset="0"/>
              </a:rPr>
              <a:t>(0x412830, virtual, certain).</a:t>
            </a:r>
          </a:p>
          <a:p>
            <a:endParaRPr lang="en-US" dirty="0">
              <a:latin typeface="Consolas" panose="020B0609020204030204" pitchFamily="49" charset="0"/>
            </a:endParaRPr>
          </a:p>
        </p:txBody>
      </p:sp>
    </p:spTree>
    <p:extLst>
      <p:ext uri="{BB962C8B-B14F-4D97-AF65-F5344CB8AC3E}">
        <p14:creationId xmlns:p14="http://schemas.microsoft.com/office/powerpoint/2010/main" val="40982025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A2F3A-A862-4BF0-8C06-1B84404D22CE}"/>
              </a:ext>
            </a:extLst>
          </p:cNvPr>
          <p:cNvSpPr>
            <a:spLocks noGrp="1"/>
          </p:cNvSpPr>
          <p:nvPr>
            <p:ph type="title"/>
          </p:nvPr>
        </p:nvSpPr>
        <p:spPr/>
        <p:txBody>
          <a:bodyPr/>
          <a:lstStyle/>
          <a:p>
            <a:r>
              <a:rPr lang="en-US" dirty="0"/>
              <a:t>Goal</a:t>
            </a:r>
          </a:p>
        </p:txBody>
      </p:sp>
      <p:sp>
        <p:nvSpPr>
          <p:cNvPr id="20" name="Rectangle 19">
            <a:extLst>
              <a:ext uri="{FF2B5EF4-FFF2-40B4-BE49-F238E27FC236}">
                <a16:creationId xmlns:a16="http://schemas.microsoft.com/office/drawing/2014/main" id="{BF17C815-27CC-478C-91FA-1747C8ED9175}"/>
              </a:ext>
            </a:extLst>
          </p:cNvPr>
          <p:cNvSpPr/>
          <p:nvPr/>
        </p:nvSpPr>
        <p:spPr>
          <a:xfrm>
            <a:off x="1740468" y="283780"/>
            <a:ext cx="7346731" cy="420610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6">
            <a:extLst>
              <a:ext uri="{FF2B5EF4-FFF2-40B4-BE49-F238E27FC236}">
                <a16:creationId xmlns:a16="http://schemas.microsoft.com/office/drawing/2014/main" id="{F193D54C-A9A5-4045-934D-6B377A28711A}"/>
              </a:ext>
            </a:extLst>
          </p:cNvPr>
          <p:cNvCxnSpPr>
            <a:cxnSpLocks/>
            <a:stCxn id="30" idx="3"/>
            <a:endCxn id="27" idx="1"/>
          </p:cNvCxnSpPr>
          <p:nvPr/>
        </p:nvCxnSpPr>
        <p:spPr>
          <a:xfrm flipV="1">
            <a:off x="4630680" y="1676430"/>
            <a:ext cx="1609593" cy="830873"/>
          </a:xfrm>
          <a:prstGeom prst="curvedConnector3">
            <a:avLst>
              <a:gd name="adj1" fmla="val 50000"/>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BFF0BF46-7A52-4033-848B-305CF906BE21}"/>
              </a:ext>
            </a:extLst>
          </p:cNvPr>
          <p:cNvSpPr txBox="1"/>
          <p:nvPr/>
        </p:nvSpPr>
        <p:spPr>
          <a:xfrm>
            <a:off x="4341009" y="1416826"/>
            <a:ext cx="2432637" cy="246221"/>
          </a:xfrm>
          <a:prstGeom prst="rect">
            <a:avLst/>
          </a:prstGeom>
          <a:noFill/>
        </p:spPr>
        <p:txBody>
          <a:bodyPr wrap="square" lIns="0" tIns="0" rIns="0" bIns="0" rtlCol="0">
            <a:spAutoFit/>
          </a:bodyPr>
          <a:lstStyle/>
          <a:p>
            <a:pPr algn="ctr"/>
            <a:r>
              <a:rPr lang="en-US" sz="1600" dirty="0">
                <a:cs typeface="Arial"/>
              </a:rPr>
              <a:t>Inherits From</a:t>
            </a:r>
          </a:p>
        </p:txBody>
      </p:sp>
      <p:sp>
        <p:nvSpPr>
          <p:cNvPr id="23" name="Rectangle: Rounded Corners 22">
            <a:extLst>
              <a:ext uri="{FF2B5EF4-FFF2-40B4-BE49-F238E27FC236}">
                <a16:creationId xmlns:a16="http://schemas.microsoft.com/office/drawing/2014/main" id="{0B56DF7D-D8AA-4D39-AF0F-57006F078B13}"/>
              </a:ext>
            </a:extLst>
          </p:cNvPr>
          <p:cNvSpPr/>
          <p:nvPr/>
        </p:nvSpPr>
        <p:spPr>
          <a:xfrm>
            <a:off x="6240273" y="2738812"/>
            <a:ext cx="1920240" cy="155448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err="1"/>
              <a:t>SquareHelper</a:t>
            </a:r>
            <a:endParaRPr lang="en-US" dirty="0"/>
          </a:p>
          <a:p>
            <a:pPr marL="68580" defTabSz="685800" fontAlgn="base">
              <a:spcAft>
                <a:spcPct val="0"/>
              </a:spcAft>
            </a:pPr>
            <a:r>
              <a:rPr lang="en-US" sz="1200" dirty="0" err="1">
                <a:solidFill>
                  <a:prstClr val="black"/>
                </a:solidFill>
                <a:latin typeface="Consolas" panose="020B0609020204030204" pitchFamily="49" charset="0"/>
                <a:cs typeface="Arial" panose="020B0604020202020204" pitchFamily="34" charset="0"/>
              </a:rPr>
              <a:t>areaLogic</a:t>
            </a:r>
            <a:r>
              <a:rPr lang="en-US" sz="1200" dirty="0">
                <a:solidFill>
                  <a:prstClr val="black"/>
                </a:solidFill>
                <a:latin typeface="Consolas" panose="020B0609020204030204" pitchFamily="49" charset="0"/>
                <a:cs typeface="Arial" panose="020B0604020202020204" pitchFamily="34" charset="0"/>
              </a:rPr>
              <a:t>()</a:t>
            </a:r>
          </a:p>
          <a:p>
            <a:pPr marL="68580" defTabSz="685800" fontAlgn="base">
              <a:spcAft>
                <a:spcPct val="0"/>
              </a:spcAft>
            </a:pPr>
            <a:endParaRPr lang="en-US" sz="1200" dirty="0">
              <a:solidFill>
                <a:prstClr val="black"/>
              </a:solidFill>
              <a:latin typeface="Consolas" panose="020B0609020204030204" pitchFamily="49" charset="0"/>
              <a:cs typeface="Arial" panose="020B0604020202020204" pitchFamily="34" charset="0"/>
            </a:endParaRPr>
          </a:p>
          <a:p>
            <a:endParaRPr lang="en-US" dirty="0"/>
          </a:p>
        </p:txBody>
      </p:sp>
      <p:cxnSp>
        <p:nvCxnSpPr>
          <p:cNvPr id="24" name="Straight Arrow Connector 6">
            <a:extLst>
              <a:ext uri="{FF2B5EF4-FFF2-40B4-BE49-F238E27FC236}">
                <a16:creationId xmlns:a16="http://schemas.microsoft.com/office/drawing/2014/main" id="{8A1EE1B4-949E-4CD2-B0CD-20774B90BC02}"/>
              </a:ext>
            </a:extLst>
          </p:cNvPr>
          <p:cNvCxnSpPr>
            <a:cxnSpLocks/>
            <a:endCxn id="23" idx="1"/>
          </p:cNvCxnSpPr>
          <p:nvPr/>
        </p:nvCxnSpPr>
        <p:spPr>
          <a:xfrm>
            <a:off x="4320033" y="3141114"/>
            <a:ext cx="1920240" cy="374938"/>
          </a:xfrm>
          <a:prstGeom prst="curvedConnector3">
            <a:avLst>
              <a:gd name="adj1" fmla="val 50000"/>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60AF4100-59DD-41DF-9357-6E7EA1E4F757}"/>
              </a:ext>
            </a:extLst>
          </p:cNvPr>
          <p:cNvSpPr txBox="1"/>
          <p:nvPr/>
        </p:nvSpPr>
        <p:spPr>
          <a:xfrm>
            <a:off x="3973147" y="3501340"/>
            <a:ext cx="2432637" cy="246221"/>
          </a:xfrm>
          <a:prstGeom prst="rect">
            <a:avLst/>
          </a:prstGeom>
          <a:noFill/>
        </p:spPr>
        <p:txBody>
          <a:bodyPr wrap="square" lIns="0" tIns="0" rIns="0" bIns="0" rtlCol="0">
            <a:spAutoFit/>
          </a:bodyPr>
          <a:lstStyle/>
          <a:p>
            <a:pPr algn="ctr"/>
            <a:r>
              <a:rPr lang="en-US" sz="1600" dirty="0">
                <a:cs typeface="Arial"/>
              </a:rPr>
              <a:t>Is Composed Of</a:t>
            </a:r>
          </a:p>
        </p:txBody>
      </p:sp>
      <p:grpSp>
        <p:nvGrpSpPr>
          <p:cNvPr id="26" name="Group 25">
            <a:extLst>
              <a:ext uri="{FF2B5EF4-FFF2-40B4-BE49-F238E27FC236}">
                <a16:creationId xmlns:a16="http://schemas.microsoft.com/office/drawing/2014/main" id="{4995320D-23C7-43A7-9229-7B9FC5A9E80C}"/>
              </a:ext>
            </a:extLst>
          </p:cNvPr>
          <p:cNvGrpSpPr/>
          <p:nvPr/>
        </p:nvGrpSpPr>
        <p:grpSpPr>
          <a:xfrm>
            <a:off x="6240273" y="899190"/>
            <a:ext cx="1920240" cy="1554480"/>
            <a:chOff x="5414208" y="1107424"/>
            <a:chExt cx="1828800" cy="1344706"/>
          </a:xfrm>
        </p:grpSpPr>
        <p:sp>
          <p:nvSpPr>
            <p:cNvPr id="27" name="Rectangle: Rounded Corners 26">
              <a:extLst>
                <a:ext uri="{FF2B5EF4-FFF2-40B4-BE49-F238E27FC236}">
                  <a16:creationId xmlns:a16="http://schemas.microsoft.com/office/drawing/2014/main" id="{0764009E-3407-4623-B7DC-9717F7140537}"/>
                </a:ext>
              </a:extLst>
            </p:cNvPr>
            <p:cNvSpPr/>
            <p:nvPr/>
          </p:nvSpPr>
          <p:spPr>
            <a:xfrm>
              <a:off x="5414208" y="1107424"/>
              <a:ext cx="1828800" cy="1344706"/>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Shape</a:t>
              </a: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virtual draw()</a:t>
              </a: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virtual </a:t>
              </a:r>
              <a:r>
                <a:rPr lang="en-US" sz="1200" dirty="0" err="1">
                  <a:solidFill>
                    <a:prstClr val="black"/>
                  </a:solidFill>
                  <a:latin typeface="Consolas" panose="020B0609020204030204" pitchFamily="49" charset="0"/>
                  <a:cs typeface="Arial" panose="020B0604020202020204" pitchFamily="34" charset="0"/>
                </a:rPr>
                <a:t>getArea</a:t>
              </a:r>
              <a:r>
                <a:rPr lang="en-US" sz="1200" dirty="0">
                  <a:solidFill>
                    <a:prstClr val="black"/>
                  </a:solidFill>
                  <a:latin typeface="Consolas" panose="020B0609020204030204" pitchFamily="49" charset="0"/>
                  <a:cs typeface="Arial" panose="020B0604020202020204" pitchFamily="34" charset="0"/>
                </a:rPr>
                <a:t>()</a:t>
              </a: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print()</a:t>
              </a:r>
            </a:p>
            <a:p>
              <a:pPr marL="68580" defTabSz="685800" fontAlgn="base">
                <a:spcAft>
                  <a:spcPct val="0"/>
                </a:spcAft>
              </a:pPr>
              <a:endParaRPr lang="en-US" sz="1200" dirty="0">
                <a:solidFill>
                  <a:prstClr val="black"/>
                </a:solidFill>
                <a:latin typeface="Consolas" panose="020B0609020204030204" pitchFamily="49" charset="0"/>
                <a:cs typeface="Arial" panose="020B0604020202020204" pitchFamily="34" charset="0"/>
              </a:endParaRP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int </a:t>
              </a:r>
              <a:r>
                <a:rPr lang="en-US" sz="1200" dirty="0" err="1">
                  <a:solidFill>
                    <a:prstClr val="black"/>
                  </a:solidFill>
                  <a:latin typeface="Consolas" panose="020B0609020204030204" pitchFamily="49" charset="0"/>
                  <a:cs typeface="Arial" panose="020B0604020202020204" pitchFamily="34" charset="0"/>
                </a:rPr>
                <a:t>cached_area</a:t>
              </a:r>
              <a:endParaRPr lang="en-US" sz="1200" dirty="0">
                <a:solidFill>
                  <a:prstClr val="black"/>
                </a:solidFill>
                <a:latin typeface="Consolas" panose="020B0609020204030204" pitchFamily="49" charset="0"/>
                <a:cs typeface="Arial" panose="020B0604020202020204" pitchFamily="34" charset="0"/>
              </a:endParaRP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 </a:t>
              </a:r>
            </a:p>
            <a:p>
              <a:pPr marL="68580" defTabSz="685800" fontAlgn="base">
                <a:spcAft>
                  <a:spcPct val="0"/>
                </a:spcAft>
              </a:pPr>
              <a:endParaRPr lang="en-US" sz="1200" dirty="0">
                <a:solidFill>
                  <a:prstClr val="black"/>
                </a:solidFill>
                <a:latin typeface="Consolas" panose="020B0609020204030204" pitchFamily="49" charset="0"/>
                <a:cs typeface="Arial" panose="020B0604020202020204" pitchFamily="34" charset="0"/>
              </a:endParaRPr>
            </a:p>
            <a:p>
              <a:endParaRPr lang="en-US" dirty="0"/>
            </a:p>
          </p:txBody>
        </p:sp>
        <p:cxnSp>
          <p:nvCxnSpPr>
            <p:cNvPr id="28" name="Straight Connector 27">
              <a:extLst>
                <a:ext uri="{FF2B5EF4-FFF2-40B4-BE49-F238E27FC236}">
                  <a16:creationId xmlns:a16="http://schemas.microsoft.com/office/drawing/2014/main" id="{B2A8146F-6CFC-4F96-A436-2B4108B8C2AA}"/>
                </a:ext>
              </a:extLst>
            </p:cNvPr>
            <p:cNvCxnSpPr/>
            <p:nvPr/>
          </p:nvCxnSpPr>
          <p:spPr>
            <a:xfrm>
              <a:off x="5414208" y="2025915"/>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C8B80DF-9D5A-4469-90AC-3BFF13D61716}"/>
              </a:ext>
            </a:extLst>
          </p:cNvPr>
          <p:cNvGrpSpPr/>
          <p:nvPr/>
        </p:nvGrpSpPr>
        <p:grpSpPr>
          <a:xfrm>
            <a:off x="2710440" y="1730063"/>
            <a:ext cx="1920240" cy="1554480"/>
            <a:chOff x="2252229" y="1854217"/>
            <a:chExt cx="1828800" cy="1203158"/>
          </a:xfrm>
        </p:grpSpPr>
        <p:sp>
          <p:nvSpPr>
            <p:cNvPr id="30" name="Rectangle: Rounded Corners 29">
              <a:extLst>
                <a:ext uri="{FF2B5EF4-FFF2-40B4-BE49-F238E27FC236}">
                  <a16:creationId xmlns:a16="http://schemas.microsoft.com/office/drawing/2014/main" id="{D99FD7FE-A3EF-4835-AB15-4FA8925DFCC7}"/>
                </a:ext>
              </a:extLst>
            </p:cNvPr>
            <p:cNvSpPr/>
            <p:nvPr/>
          </p:nvSpPr>
          <p:spPr>
            <a:xfrm>
              <a:off x="2252229" y="1854217"/>
              <a:ext cx="1828800" cy="1203158"/>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Square</a:t>
              </a: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virtual draw()</a:t>
              </a: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virtual </a:t>
              </a:r>
              <a:r>
                <a:rPr lang="en-US" sz="1200" dirty="0" err="1">
                  <a:solidFill>
                    <a:prstClr val="black"/>
                  </a:solidFill>
                  <a:latin typeface="Consolas" panose="020B0609020204030204" pitchFamily="49" charset="0"/>
                  <a:cs typeface="Arial" panose="020B0604020202020204" pitchFamily="34" charset="0"/>
                </a:rPr>
                <a:t>getArea</a:t>
              </a:r>
              <a:r>
                <a:rPr lang="en-US" sz="1200" dirty="0">
                  <a:solidFill>
                    <a:prstClr val="black"/>
                  </a:solidFill>
                  <a:latin typeface="Consolas" panose="020B0609020204030204" pitchFamily="49" charset="0"/>
                  <a:cs typeface="Arial" panose="020B0604020202020204" pitchFamily="34" charset="0"/>
                </a:rPr>
                <a:t>()</a:t>
              </a:r>
            </a:p>
            <a:p>
              <a:pPr marL="68580" defTabSz="685800" fontAlgn="base">
                <a:spcAft>
                  <a:spcPct val="0"/>
                </a:spcAft>
              </a:pPr>
              <a:r>
                <a:rPr lang="en-US" sz="1200" dirty="0" err="1">
                  <a:solidFill>
                    <a:prstClr val="black"/>
                  </a:solidFill>
                  <a:latin typeface="Consolas" panose="020B0609020204030204" pitchFamily="49" charset="0"/>
                  <a:cs typeface="Arial" panose="020B0604020202020204" pitchFamily="34" charset="0"/>
                </a:rPr>
                <a:t>getLength</a:t>
              </a:r>
              <a:r>
                <a:rPr lang="en-US" sz="1200" dirty="0">
                  <a:solidFill>
                    <a:prstClr val="black"/>
                  </a:solidFill>
                  <a:latin typeface="Consolas" panose="020B0609020204030204" pitchFamily="49" charset="0"/>
                  <a:cs typeface="Arial" panose="020B0604020202020204" pitchFamily="34" charset="0"/>
                </a:rPr>
                <a:t>()</a:t>
              </a:r>
            </a:p>
            <a:p>
              <a:pPr marL="68580" defTabSz="685800" fontAlgn="base">
                <a:spcAft>
                  <a:spcPct val="0"/>
                </a:spcAft>
              </a:pPr>
              <a:endParaRPr lang="en-US" sz="1200" dirty="0">
                <a:solidFill>
                  <a:prstClr val="black"/>
                </a:solidFill>
                <a:latin typeface="Consolas" panose="020B0609020204030204" pitchFamily="49" charset="0"/>
                <a:cs typeface="Arial" panose="020B0604020202020204" pitchFamily="34" charset="0"/>
              </a:endParaRP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int </a:t>
              </a:r>
              <a:r>
                <a:rPr lang="en-US" sz="1200" dirty="0" err="1">
                  <a:solidFill>
                    <a:prstClr val="black"/>
                  </a:solidFill>
                  <a:latin typeface="Consolas" panose="020B0609020204030204" pitchFamily="49" charset="0"/>
                  <a:cs typeface="Arial" panose="020B0604020202020204" pitchFamily="34" charset="0"/>
                </a:rPr>
                <a:t>side_len</a:t>
              </a:r>
              <a:endParaRPr lang="en-US" sz="1200" dirty="0">
                <a:solidFill>
                  <a:prstClr val="black"/>
                </a:solidFill>
                <a:latin typeface="Consolas" panose="020B0609020204030204" pitchFamily="49" charset="0"/>
                <a:cs typeface="Arial" panose="020B0604020202020204" pitchFamily="34" charset="0"/>
              </a:endParaRPr>
            </a:p>
            <a:p>
              <a:pPr marL="68580" defTabSz="685800" fontAlgn="base">
                <a:spcAft>
                  <a:spcPct val="0"/>
                </a:spcAft>
              </a:pPr>
              <a:r>
                <a:rPr lang="en-US" sz="1200" dirty="0" err="1">
                  <a:solidFill>
                    <a:prstClr val="black"/>
                  </a:solidFill>
                  <a:latin typeface="Consolas" panose="020B0609020204030204" pitchFamily="49" charset="0"/>
                  <a:cs typeface="Arial" panose="020B0604020202020204" pitchFamily="34" charset="0"/>
                </a:rPr>
                <a:t>SquareHelper</a:t>
              </a:r>
              <a:r>
                <a:rPr lang="en-US" sz="1200" dirty="0">
                  <a:solidFill>
                    <a:prstClr val="black"/>
                  </a:solidFill>
                  <a:latin typeface="Consolas" panose="020B0609020204030204" pitchFamily="49" charset="0"/>
                  <a:cs typeface="Arial" panose="020B0604020202020204" pitchFamily="34" charset="0"/>
                </a:rPr>
                <a:t> </a:t>
              </a:r>
              <a:r>
                <a:rPr lang="en-US" sz="1200" dirty="0" err="1">
                  <a:solidFill>
                    <a:prstClr val="black"/>
                  </a:solidFill>
                  <a:latin typeface="Consolas" panose="020B0609020204030204" pitchFamily="49" charset="0"/>
                  <a:cs typeface="Arial" panose="020B0604020202020204" pitchFamily="34" charset="0"/>
                </a:rPr>
                <a:t>sqh</a:t>
              </a:r>
              <a:endParaRPr lang="en-US" sz="1200" dirty="0">
                <a:solidFill>
                  <a:prstClr val="black"/>
                </a:solidFill>
                <a:latin typeface="Consolas" panose="020B0609020204030204" pitchFamily="49" charset="0"/>
                <a:cs typeface="Arial" panose="020B0604020202020204" pitchFamily="34" charset="0"/>
              </a:endParaRPr>
            </a:p>
            <a:p>
              <a:endParaRPr lang="en-US" dirty="0"/>
            </a:p>
          </p:txBody>
        </p:sp>
        <p:cxnSp>
          <p:nvCxnSpPr>
            <p:cNvPr id="31" name="Straight Connector 30">
              <a:extLst>
                <a:ext uri="{FF2B5EF4-FFF2-40B4-BE49-F238E27FC236}">
                  <a16:creationId xmlns:a16="http://schemas.microsoft.com/office/drawing/2014/main" id="{8571DF8D-D273-4B87-8E2B-E37F8C5F43E9}"/>
                </a:ext>
              </a:extLst>
            </p:cNvPr>
            <p:cNvCxnSpPr/>
            <p:nvPr/>
          </p:nvCxnSpPr>
          <p:spPr>
            <a:xfrm>
              <a:off x="2252229" y="2675957"/>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638C8FEE-AF36-4355-9A20-F336E75A2B47}"/>
              </a:ext>
            </a:extLst>
          </p:cNvPr>
          <p:cNvSpPr txBox="1"/>
          <p:nvPr/>
        </p:nvSpPr>
        <p:spPr>
          <a:xfrm>
            <a:off x="3411612" y="294995"/>
            <a:ext cx="4004442" cy="338554"/>
          </a:xfrm>
          <a:prstGeom prst="rect">
            <a:avLst/>
          </a:prstGeom>
          <a:noFill/>
        </p:spPr>
        <p:txBody>
          <a:bodyPr wrap="square" lIns="0" tIns="0" rIns="0" bIns="0" rtlCol="0">
            <a:spAutoFit/>
          </a:bodyPr>
          <a:lstStyle/>
          <a:p>
            <a:pPr algn="ctr"/>
            <a:r>
              <a:rPr lang="en-US" sz="2200" dirty="0">
                <a:cs typeface="Arial"/>
              </a:rPr>
              <a:t>C++ Abstractions</a:t>
            </a:r>
          </a:p>
        </p:txBody>
      </p:sp>
      <p:grpSp>
        <p:nvGrpSpPr>
          <p:cNvPr id="32" name="Group 31">
            <a:extLst>
              <a:ext uri="{FF2B5EF4-FFF2-40B4-BE49-F238E27FC236}">
                <a16:creationId xmlns:a16="http://schemas.microsoft.com/office/drawing/2014/main" id="{74728F10-3AE3-49B9-974D-FF09BC0C0A39}"/>
              </a:ext>
            </a:extLst>
          </p:cNvPr>
          <p:cNvGrpSpPr/>
          <p:nvPr/>
        </p:nvGrpSpPr>
        <p:grpSpPr>
          <a:xfrm>
            <a:off x="-149142" y="1663047"/>
            <a:ext cx="1521393" cy="1784216"/>
            <a:chOff x="401934" y="1012198"/>
            <a:chExt cx="2028523" cy="2378955"/>
          </a:xfrm>
        </p:grpSpPr>
        <p:sp>
          <p:nvSpPr>
            <p:cNvPr id="33" name="TextBox 32">
              <a:extLst>
                <a:ext uri="{FF2B5EF4-FFF2-40B4-BE49-F238E27FC236}">
                  <a16:creationId xmlns:a16="http://schemas.microsoft.com/office/drawing/2014/main" id="{6C10E27C-2FD0-4A86-A9B2-FF21797DF1FD}"/>
                </a:ext>
              </a:extLst>
            </p:cNvPr>
            <p:cNvSpPr txBox="1"/>
            <p:nvPr/>
          </p:nvSpPr>
          <p:spPr>
            <a:xfrm>
              <a:off x="401934" y="2160046"/>
              <a:ext cx="2028523" cy="1231107"/>
            </a:xfrm>
            <a:prstGeom prst="rect">
              <a:avLst/>
            </a:prstGeom>
            <a:noFill/>
          </p:spPr>
          <p:txBody>
            <a:bodyPr wrap="square" rtlCol="0">
              <a:spAutoFit/>
            </a:bodyPr>
            <a:lstStyle/>
            <a:p>
              <a:pPr algn="ctr"/>
              <a:r>
                <a:rPr lang="en-US" sz="2700" dirty="0">
                  <a:latin typeface="Consolas" panose="020B0609020204030204" pitchFamily="49" charset="0"/>
                </a:rPr>
                <a:t>C++</a:t>
              </a:r>
            </a:p>
            <a:p>
              <a:pPr algn="ctr"/>
              <a:r>
                <a:rPr lang="en-US" sz="2700" dirty="0">
                  <a:latin typeface="Consolas" panose="020B0609020204030204" pitchFamily="49" charset="0"/>
                </a:rPr>
                <a:t>Binary</a:t>
              </a:r>
            </a:p>
          </p:txBody>
        </p:sp>
        <p:pic>
          <p:nvPicPr>
            <p:cNvPr id="34" name="Picture 33">
              <a:extLst>
                <a:ext uri="{FF2B5EF4-FFF2-40B4-BE49-F238E27FC236}">
                  <a16:creationId xmlns:a16="http://schemas.microsoft.com/office/drawing/2014/main" id="{407D629B-1E52-4A9E-A9AF-0F3FD5E8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27" y="1012198"/>
              <a:ext cx="1244396" cy="1244396"/>
            </a:xfrm>
            <a:prstGeom prst="rect">
              <a:avLst/>
            </a:prstGeom>
          </p:spPr>
        </p:pic>
      </p:grpSp>
      <p:sp>
        <p:nvSpPr>
          <p:cNvPr id="35" name="Left Brace 34">
            <a:extLst>
              <a:ext uri="{FF2B5EF4-FFF2-40B4-BE49-F238E27FC236}">
                <a16:creationId xmlns:a16="http://schemas.microsoft.com/office/drawing/2014/main" id="{A88F2441-85A5-48C1-94F9-1F9EEC0AFA01}"/>
              </a:ext>
            </a:extLst>
          </p:cNvPr>
          <p:cNvSpPr/>
          <p:nvPr/>
        </p:nvSpPr>
        <p:spPr>
          <a:xfrm>
            <a:off x="1198101" y="734174"/>
            <a:ext cx="377642" cy="3305320"/>
          </a:xfrm>
          <a:prstGeom prst="leftBrace">
            <a:avLst>
              <a:gd name="adj1" fmla="val 128009"/>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84900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7C18-3FCA-4FB2-87A7-AE78BB60675C}"/>
              </a:ext>
            </a:extLst>
          </p:cNvPr>
          <p:cNvSpPr>
            <a:spLocks noGrp="1"/>
          </p:cNvSpPr>
          <p:nvPr>
            <p:ph type="title"/>
          </p:nvPr>
        </p:nvSpPr>
        <p:spPr/>
        <p:txBody>
          <a:bodyPr/>
          <a:lstStyle/>
          <a:p>
            <a:r>
              <a:rPr lang="en-US" dirty="0"/>
              <a:t>Goals: How?</a:t>
            </a:r>
          </a:p>
        </p:txBody>
      </p:sp>
      <p:sp>
        <p:nvSpPr>
          <p:cNvPr id="3" name="Content Placeholder 2">
            <a:extLst>
              <a:ext uri="{FF2B5EF4-FFF2-40B4-BE49-F238E27FC236}">
                <a16:creationId xmlns:a16="http://schemas.microsoft.com/office/drawing/2014/main" id="{00E767FE-116B-4985-B57A-65B56E68D9C7}"/>
              </a:ext>
            </a:extLst>
          </p:cNvPr>
          <p:cNvSpPr>
            <a:spLocks noGrp="1"/>
          </p:cNvSpPr>
          <p:nvPr>
            <p:ph idx="1"/>
          </p:nvPr>
        </p:nvSpPr>
        <p:spPr/>
        <p:txBody>
          <a:bodyPr/>
          <a:lstStyle/>
          <a:p>
            <a:pPr lvl="1"/>
            <a:r>
              <a:rPr lang="en-US" sz="2400" dirty="0"/>
              <a:t>Static</a:t>
            </a:r>
          </a:p>
          <a:p>
            <a:pPr lvl="2"/>
            <a:r>
              <a:rPr lang="en-US" sz="1800" dirty="0"/>
              <a:t>Analyze program </a:t>
            </a:r>
            <a:r>
              <a:rPr lang="en-US" sz="1800" u="sng" dirty="0"/>
              <a:t>without</a:t>
            </a:r>
            <a:r>
              <a:rPr lang="en-US" sz="1800" dirty="0"/>
              <a:t> executing it</a:t>
            </a:r>
          </a:p>
          <a:p>
            <a:pPr lvl="2"/>
            <a:r>
              <a:rPr lang="en-US" sz="1800" dirty="0"/>
              <a:t>Can be applied to unknown software</a:t>
            </a:r>
          </a:p>
          <a:p>
            <a:pPr lvl="2"/>
            <a:r>
              <a:rPr lang="en-US" sz="1800" dirty="0"/>
              <a:t>No need for test cases</a:t>
            </a:r>
          </a:p>
          <a:p>
            <a:pPr lvl="2"/>
            <a:endParaRPr lang="en-US" dirty="0"/>
          </a:p>
          <a:p>
            <a:pPr lvl="1"/>
            <a:r>
              <a:rPr lang="en-US" sz="2400" dirty="0"/>
              <a:t>Recover </a:t>
            </a:r>
            <a:r>
              <a:rPr lang="en-US" sz="2400" u="sng" dirty="0"/>
              <a:t>all</a:t>
            </a:r>
            <a:r>
              <a:rPr lang="en-US" sz="2400" dirty="0"/>
              <a:t> classes and </a:t>
            </a:r>
            <a:r>
              <a:rPr lang="en-US" sz="2400" u="sng" dirty="0"/>
              <a:t>all</a:t>
            </a:r>
            <a:r>
              <a:rPr lang="en-US" sz="2400" dirty="0"/>
              <a:t> methods</a:t>
            </a:r>
          </a:p>
          <a:p>
            <a:pPr lvl="1"/>
            <a:endParaRPr lang="en-US" dirty="0"/>
          </a:p>
          <a:p>
            <a:pPr lvl="1"/>
            <a:r>
              <a:rPr lang="en-US" sz="2400" dirty="0"/>
              <a:t>Do not rely on RTTI metadata</a:t>
            </a:r>
          </a:p>
          <a:p>
            <a:pPr lvl="2"/>
            <a:r>
              <a:rPr lang="en-US" sz="1800" dirty="0"/>
              <a:t>Only available for polymorphic classes</a:t>
            </a:r>
          </a:p>
          <a:p>
            <a:pPr lvl="2"/>
            <a:r>
              <a:rPr lang="en-US" sz="1800" dirty="0"/>
              <a:t>Often removed or corrupted in malware</a:t>
            </a:r>
          </a:p>
        </p:txBody>
      </p:sp>
    </p:spTree>
    <p:extLst>
      <p:ext uri="{BB962C8B-B14F-4D97-AF65-F5344CB8AC3E}">
        <p14:creationId xmlns:p14="http://schemas.microsoft.com/office/powerpoint/2010/main" val="1027526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B042-5D4E-4863-A675-2982022B3F25}"/>
              </a:ext>
            </a:extLst>
          </p:cNvPr>
          <p:cNvSpPr>
            <a:spLocks noGrp="1"/>
          </p:cNvSpPr>
          <p:nvPr>
            <p:ph type="title"/>
          </p:nvPr>
        </p:nvSpPr>
        <p:spPr/>
        <p:txBody>
          <a:bodyPr/>
          <a:lstStyle/>
          <a:p>
            <a:r>
              <a:rPr lang="en-US" dirty="0"/>
              <a:t>Existing Work</a:t>
            </a:r>
          </a:p>
        </p:txBody>
      </p:sp>
      <p:graphicFrame>
        <p:nvGraphicFramePr>
          <p:cNvPr id="6" name="Content Placeholder 5">
            <a:extLst>
              <a:ext uri="{FF2B5EF4-FFF2-40B4-BE49-F238E27FC236}">
                <a16:creationId xmlns:a16="http://schemas.microsoft.com/office/drawing/2014/main" id="{38DD0B7C-834C-4703-BC47-1D2F47C29E93}"/>
              </a:ext>
            </a:extLst>
          </p:cNvPr>
          <p:cNvGraphicFramePr>
            <a:graphicFrameLocks noGrp="1"/>
          </p:cNvGraphicFramePr>
          <p:nvPr>
            <p:ph idx="1"/>
            <p:extLst>
              <p:ext uri="{D42A27DB-BD31-4B8C-83A1-F6EECF244321}">
                <p14:modId xmlns:p14="http://schemas.microsoft.com/office/powerpoint/2010/main" val="1316857138"/>
              </p:ext>
            </p:extLst>
          </p:nvPr>
        </p:nvGraphicFramePr>
        <p:xfrm>
          <a:off x="381000" y="933450"/>
          <a:ext cx="8321565" cy="1879600"/>
        </p:xfrm>
        <a:graphic>
          <a:graphicData uri="http://schemas.openxmlformats.org/drawingml/2006/table">
            <a:tbl>
              <a:tblPr firstRow="1" bandRow="1">
                <a:tableStyleId>{5C22544A-7EE6-4342-B048-85BDC9FD1C3A}</a:tableStyleId>
              </a:tblPr>
              <a:tblGrid>
                <a:gridCol w="1664313">
                  <a:extLst>
                    <a:ext uri="{9D8B030D-6E8A-4147-A177-3AD203B41FA5}">
                      <a16:colId xmlns:a16="http://schemas.microsoft.com/office/drawing/2014/main" val="1524669405"/>
                    </a:ext>
                  </a:extLst>
                </a:gridCol>
                <a:gridCol w="1664313">
                  <a:extLst>
                    <a:ext uri="{9D8B030D-6E8A-4147-A177-3AD203B41FA5}">
                      <a16:colId xmlns:a16="http://schemas.microsoft.com/office/drawing/2014/main" val="2605277931"/>
                    </a:ext>
                  </a:extLst>
                </a:gridCol>
                <a:gridCol w="1664313">
                  <a:extLst>
                    <a:ext uri="{9D8B030D-6E8A-4147-A177-3AD203B41FA5}">
                      <a16:colId xmlns:a16="http://schemas.microsoft.com/office/drawing/2014/main" val="3652214613"/>
                    </a:ext>
                  </a:extLst>
                </a:gridCol>
                <a:gridCol w="1664313">
                  <a:extLst>
                    <a:ext uri="{9D8B030D-6E8A-4147-A177-3AD203B41FA5}">
                      <a16:colId xmlns:a16="http://schemas.microsoft.com/office/drawing/2014/main" val="894929565"/>
                    </a:ext>
                  </a:extLst>
                </a:gridCol>
                <a:gridCol w="1664313">
                  <a:extLst>
                    <a:ext uri="{9D8B030D-6E8A-4147-A177-3AD203B41FA5}">
                      <a16:colId xmlns:a16="http://schemas.microsoft.com/office/drawing/2014/main" val="1724575900"/>
                    </a:ext>
                  </a:extLst>
                </a:gridCol>
              </a:tblGrid>
              <a:tr h="370840">
                <a:tc>
                  <a:txBody>
                    <a:bodyPr/>
                    <a:lstStyle/>
                    <a:p>
                      <a:r>
                        <a:rPr lang="en-US" dirty="0"/>
                        <a:t>System</a:t>
                      </a:r>
                    </a:p>
                  </a:txBody>
                  <a:tcPr/>
                </a:tc>
                <a:tc>
                  <a:txBody>
                    <a:bodyPr/>
                    <a:lstStyle/>
                    <a:p>
                      <a:r>
                        <a:rPr lang="en-US" dirty="0"/>
                        <a:t>Static</a:t>
                      </a:r>
                    </a:p>
                  </a:txBody>
                  <a:tcPr/>
                </a:tc>
                <a:tc>
                  <a:txBody>
                    <a:bodyPr/>
                    <a:lstStyle/>
                    <a:p>
                      <a:r>
                        <a:rPr lang="en-US" dirty="0"/>
                        <a:t>All classes</a:t>
                      </a:r>
                    </a:p>
                  </a:txBody>
                  <a:tcPr/>
                </a:tc>
                <a:tc>
                  <a:txBody>
                    <a:bodyPr/>
                    <a:lstStyle/>
                    <a:p>
                      <a:r>
                        <a:rPr lang="en-US" dirty="0"/>
                        <a:t>All methods</a:t>
                      </a:r>
                    </a:p>
                  </a:txBody>
                  <a:tcPr/>
                </a:tc>
                <a:tc>
                  <a:txBody>
                    <a:bodyPr/>
                    <a:lstStyle/>
                    <a:p>
                      <a:r>
                        <a:rPr lang="en-US" dirty="0"/>
                        <a:t>Works w/o RTTI</a:t>
                      </a:r>
                    </a:p>
                  </a:txBody>
                  <a:tcPr/>
                </a:tc>
                <a:extLst>
                  <a:ext uri="{0D108BD9-81ED-4DB2-BD59-A6C34878D82A}">
                    <a16:rowId xmlns:a16="http://schemas.microsoft.com/office/drawing/2014/main" val="1971600287"/>
                  </a:ext>
                </a:extLst>
              </a:tr>
              <a:tr h="370840">
                <a:tc>
                  <a:txBody>
                    <a:bodyPr/>
                    <a:lstStyle/>
                    <a:p>
                      <a:r>
                        <a:rPr lang="en-US" dirty="0" err="1"/>
                        <a:t>SmartDec</a:t>
                      </a:r>
                      <a:br>
                        <a:rPr lang="en-US" dirty="0"/>
                      </a:br>
                      <a:r>
                        <a:rPr lang="en-US" dirty="0" err="1">
                          <a:solidFill>
                            <a:schemeClr val="bg2">
                              <a:lumMod val="50000"/>
                            </a:schemeClr>
                          </a:solidFill>
                        </a:rPr>
                        <a:t>Fokin</a:t>
                      </a:r>
                      <a:r>
                        <a:rPr lang="en-US" dirty="0">
                          <a:solidFill>
                            <a:schemeClr val="bg2">
                              <a:lumMod val="50000"/>
                            </a:schemeClr>
                          </a:solidFill>
                        </a:rPr>
                        <a:t> 2010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extLst>
                  <a:ext uri="{0D108BD9-81ED-4DB2-BD59-A6C34878D82A}">
                    <a16:rowId xmlns:a16="http://schemas.microsoft.com/office/drawing/2014/main" val="2987372788"/>
                  </a:ext>
                </a:extLst>
              </a:tr>
              <a:tr h="370840">
                <a:tc>
                  <a:txBody>
                    <a:bodyPr/>
                    <a:lstStyle/>
                    <a:p>
                      <a:r>
                        <a:rPr lang="en-US" dirty="0" err="1"/>
                        <a:t>SecondWrite</a:t>
                      </a:r>
                      <a:endParaRPr lang="en-US" dirty="0"/>
                    </a:p>
                    <a:p>
                      <a:r>
                        <a:rPr lang="en-US" dirty="0" err="1">
                          <a:solidFill>
                            <a:schemeClr val="bg2">
                              <a:lumMod val="50000"/>
                            </a:schemeClr>
                          </a:solidFill>
                        </a:rPr>
                        <a:t>Yoo</a:t>
                      </a:r>
                      <a:r>
                        <a:rPr lang="en-US" dirty="0">
                          <a:solidFill>
                            <a:schemeClr val="bg2">
                              <a:lumMod val="50000"/>
                            </a:schemeClr>
                          </a:solidFill>
                        </a:rPr>
                        <a:t> 2014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3659077637"/>
                  </a:ext>
                </a:extLst>
              </a:tr>
              <a:tr h="370840">
                <a:tc>
                  <a:txBody>
                    <a:bodyPr/>
                    <a:lstStyle/>
                    <a:p>
                      <a:r>
                        <a:rPr lang="en-US" dirty="0"/>
                        <a:t>Various CFI systems</a:t>
                      </a:r>
                    </a:p>
                    <a:p>
                      <a:r>
                        <a:rPr lang="en-US" dirty="0">
                          <a:solidFill>
                            <a:schemeClr val="bg2">
                              <a:lumMod val="50000"/>
                            </a:schemeClr>
                          </a:solidFill>
                        </a:rPr>
                        <a:t>Pawlowski 2017, etc.</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extLst>
                  <a:ext uri="{0D108BD9-81ED-4DB2-BD59-A6C34878D82A}">
                    <a16:rowId xmlns:a16="http://schemas.microsoft.com/office/drawing/2014/main" val="1192388839"/>
                  </a:ext>
                </a:extLst>
              </a:tr>
            </a:tbl>
          </a:graphicData>
        </a:graphic>
      </p:graphicFrame>
      <p:sp>
        <p:nvSpPr>
          <p:cNvPr id="3" name="Rectangle: Rounded Corners 2">
            <a:extLst>
              <a:ext uri="{FF2B5EF4-FFF2-40B4-BE49-F238E27FC236}">
                <a16:creationId xmlns:a16="http://schemas.microsoft.com/office/drawing/2014/main" id="{92159760-33D5-4EAD-90B9-CFCC532718F5}"/>
              </a:ext>
            </a:extLst>
          </p:cNvPr>
          <p:cNvSpPr/>
          <p:nvPr/>
        </p:nvSpPr>
        <p:spPr>
          <a:xfrm>
            <a:off x="719959" y="3153104"/>
            <a:ext cx="7704082" cy="7777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t>These systems primarily recover information from virtual function tables</a:t>
            </a:r>
          </a:p>
        </p:txBody>
      </p:sp>
    </p:spTree>
    <p:extLst>
      <p:ext uri="{BB962C8B-B14F-4D97-AF65-F5344CB8AC3E}">
        <p14:creationId xmlns:p14="http://schemas.microsoft.com/office/powerpoint/2010/main" val="41624720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F5BC-4528-4537-BEAB-758CFE5A999F}"/>
              </a:ext>
            </a:extLst>
          </p:cNvPr>
          <p:cNvSpPr>
            <a:spLocks noGrp="1"/>
          </p:cNvSpPr>
          <p:nvPr>
            <p:ph type="title"/>
          </p:nvPr>
        </p:nvSpPr>
        <p:spPr/>
        <p:txBody>
          <a:bodyPr/>
          <a:lstStyle/>
          <a:p>
            <a:r>
              <a:rPr lang="en-US" dirty="0"/>
              <a:t>Virtual Function Tables</a:t>
            </a:r>
          </a:p>
        </p:txBody>
      </p:sp>
      <p:sp>
        <p:nvSpPr>
          <p:cNvPr id="11" name="Rectangle: Rounded Corners 10">
            <a:extLst>
              <a:ext uri="{FF2B5EF4-FFF2-40B4-BE49-F238E27FC236}">
                <a16:creationId xmlns:a16="http://schemas.microsoft.com/office/drawing/2014/main" id="{FF37AF84-B945-4E65-ADCD-BF9234CD425D}"/>
              </a:ext>
            </a:extLst>
          </p:cNvPr>
          <p:cNvSpPr/>
          <p:nvPr/>
        </p:nvSpPr>
        <p:spPr>
          <a:xfrm>
            <a:off x="2373970" y="708034"/>
            <a:ext cx="1920240" cy="155448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Shape's </a:t>
            </a:r>
            <a:r>
              <a:rPr lang="en-US" dirty="0" err="1"/>
              <a:t>VFTable</a:t>
            </a:r>
            <a:endParaRPr lang="en-US" dirty="0"/>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0: Shape::draw</a:t>
            </a: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1: Shape::</a:t>
            </a:r>
            <a:r>
              <a:rPr lang="en-US" sz="1200" dirty="0" err="1">
                <a:solidFill>
                  <a:prstClr val="black"/>
                </a:solidFill>
                <a:latin typeface="Consolas" panose="020B0609020204030204" pitchFamily="49" charset="0"/>
                <a:cs typeface="Arial" panose="020B0604020202020204" pitchFamily="34" charset="0"/>
              </a:rPr>
              <a:t>getArea</a:t>
            </a:r>
            <a:endParaRPr lang="en-US" dirty="0"/>
          </a:p>
        </p:txBody>
      </p:sp>
      <p:sp>
        <p:nvSpPr>
          <p:cNvPr id="13" name="Rectangle: Rounded Corners 12">
            <a:extLst>
              <a:ext uri="{FF2B5EF4-FFF2-40B4-BE49-F238E27FC236}">
                <a16:creationId xmlns:a16="http://schemas.microsoft.com/office/drawing/2014/main" id="{662D45B3-9097-49C0-B769-2037C22C470C}"/>
              </a:ext>
            </a:extLst>
          </p:cNvPr>
          <p:cNvSpPr/>
          <p:nvPr/>
        </p:nvSpPr>
        <p:spPr>
          <a:xfrm>
            <a:off x="4878177" y="708034"/>
            <a:ext cx="1920240" cy="155448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a:t>Square's </a:t>
            </a:r>
            <a:r>
              <a:rPr lang="en-US" dirty="0" err="1"/>
              <a:t>VFTable</a:t>
            </a:r>
            <a:endParaRPr lang="en-US" dirty="0"/>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0: Square::draw</a:t>
            </a:r>
          </a:p>
          <a:p>
            <a:pPr marL="68580" defTabSz="685800" fontAlgn="base">
              <a:spcAft>
                <a:spcPct val="0"/>
              </a:spcAft>
            </a:pPr>
            <a:r>
              <a:rPr lang="en-US" sz="1200" dirty="0">
                <a:solidFill>
                  <a:prstClr val="black"/>
                </a:solidFill>
                <a:latin typeface="Consolas" panose="020B0609020204030204" pitchFamily="49" charset="0"/>
                <a:cs typeface="Arial" panose="020B0604020202020204" pitchFamily="34" charset="0"/>
              </a:rPr>
              <a:t>1: Square::</a:t>
            </a:r>
            <a:r>
              <a:rPr lang="en-US" sz="1200" dirty="0" err="1">
                <a:solidFill>
                  <a:prstClr val="black"/>
                </a:solidFill>
                <a:latin typeface="Consolas" panose="020B0609020204030204" pitchFamily="49" charset="0"/>
                <a:cs typeface="Arial" panose="020B0604020202020204" pitchFamily="34" charset="0"/>
              </a:rPr>
              <a:t>getArea</a:t>
            </a:r>
            <a:endParaRPr lang="en-US" dirty="0"/>
          </a:p>
        </p:txBody>
      </p:sp>
      <p:sp>
        <p:nvSpPr>
          <p:cNvPr id="3" name="Thought Bubble: Cloud 2">
            <a:extLst>
              <a:ext uri="{FF2B5EF4-FFF2-40B4-BE49-F238E27FC236}">
                <a16:creationId xmlns:a16="http://schemas.microsoft.com/office/drawing/2014/main" id="{599216D9-B4B1-4B4A-AA69-ACF4CCD82E6E}"/>
              </a:ext>
            </a:extLst>
          </p:cNvPr>
          <p:cNvSpPr/>
          <p:nvPr/>
        </p:nvSpPr>
        <p:spPr>
          <a:xfrm>
            <a:off x="746235" y="2571750"/>
            <a:ext cx="7651531" cy="168494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a:t>VFTables</a:t>
            </a:r>
            <a:r>
              <a:rPr lang="en-US" sz="2800" dirty="0"/>
              <a:t> enumerate the virtual functions of each class… but only for polymorphic classes.</a:t>
            </a:r>
          </a:p>
        </p:txBody>
      </p:sp>
    </p:spTree>
    <p:extLst>
      <p:ext uri="{BB962C8B-B14F-4D97-AF65-F5344CB8AC3E}">
        <p14:creationId xmlns:p14="http://schemas.microsoft.com/office/powerpoint/2010/main" val="27414771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B042-5D4E-4863-A675-2982022B3F25}"/>
              </a:ext>
            </a:extLst>
          </p:cNvPr>
          <p:cNvSpPr>
            <a:spLocks noGrp="1"/>
          </p:cNvSpPr>
          <p:nvPr>
            <p:ph type="title"/>
          </p:nvPr>
        </p:nvSpPr>
        <p:spPr/>
        <p:txBody>
          <a:bodyPr/>
          <a:lstStyle/>
          <a:p>
            <a:r>
              <a:rPr lang="en-US" dirty="0"/>
              <a:t>Existing Work</a:t>
            </a:r>
          </a:p>
        </p:txBody>
      </p:sp>
      <p:graphicFrame>
        <p:nvGraphicFramePr>
          <p:cNvPr id="6" name="Content Placeholder 5">
            <a:extLst>
              <a:ext uri="{FF2B5EF4-FFF2-40B4-BE49-F238E27FC236}">
                <a16:creationId xmlns:a16="http://schemas.microsoft.com/office/drawing/2014/main" id="{38DD0B7C-834C-4703-BC47-1D2F47C29E93}"/>
              </a:ext>
            </a:extLst>
          </p:cNvPr>
          <p:cNvGraphicFramePr>
            <a:graphicFrameLocks noGrp="1"/>
          </p:cNvGraphicFramePr>
          <p:nvPr>
            <p:ph idx="1"/>
            <p:extLst>
              <p:ext uri="{D42A27DB-BD31-4B8C-83A1-F6EECF244321}">
                <p14:modId xmlns:p14="http://schemas.microsoft.com/office/powerpoint/2010/main" val="875696562"/>
              </p:ext>
            </p:extLst>
          </p:nvPr>
        </p:nvGraphicFramePr>
        <p:xfrm>
          <a:off x="381000" y="933450"/>
          <a:ext cx="8321565" cy="2885440"/>
        </p:xfrm>
        <a:graphic>
          <a:graphicData uri="http://schemas.openxmlformats.org/drawingml/2006/table">
            <a:tbl>
              <a:tblPr firstRow="1" bandRow="1">
                <a:tableStyleId>{5C22544A-7EE6-4342-B048-85BDC9FD1C3A}</a:tableStyleId>
              </a:tblPr>
              <a:tblGrid>
                <a:gridCol w="1664313">
                  <a:extLst>
                    <a:ext uri="{9D8B030D-6E8A-4147-A177-3AD203B41FA5}">
                      <a16:colId xmlns:a16="http://schemas.microsoft.com/office/drawing/2014/main" val="1524669405"/>
                    </a:ext>
                  </a:extLst>
                </a:gridCol>
                <a:gridCol w="1664313">
                  <a:extLst>
                    <a:ext uri="{9D8B030D-6E8A-4147-A177-3AD203B41FA5}">
                      <a16:colId xmlns:a16="http://schemas.microsoft.com/office/drawing/2014/main" val="2605277931"/>
                    </a:ext>
                  </a:extLst>
                </a:gridCol>
                <a:gridCol w="1664313">
                  <a:extLst>
                    <a:ext uri="{9D8B030D-6E8A-4147-A177-3AD203B41FA5}">
                      <a16:colId xmlns:a16="http://schemas.microsoft.com/office/drawing/2014/main" val="3652214613"/>
                    </a:ext>
                  </a:extLst>
                </a:gridCol>
                <a:gridCol w="1664313">
                  <a:extLst>
                    <a:ext uri="{9D8B030D-6E8A-4147-A177-3AD203B41FA5}">
                      <a16:colId xmlns:a16="http://schemas.microsoft.com/office/drawing/2014/main" val="894929565"/>
                    </a:ext>
                  </a:extLst>
                </a:gridCol>
                <a:gridCol w="1664313">
                  <a:extLst>
                    <a:ext uri="{9D8B030D-6E8A-4147-A177-3AD203B41FA5}">
                      <a16:colId xmlns:a16="http://schemas.microsoft.com/office/drawing/2014/main" val="1724575900"/>
                    </a:ext>
                  </a:extLst>
                </a:gridCol>
              </a:tblGrid>
              <a:tr h="370840">
                <a:tc>
                  <a:txBody>
                    <a:bodyPr/>
                    <a:lstStyle/>
                    <a:p>
                      <a:r>
                        <a:rPr lang="en-US" dirty="0"/>
                        <a:t>System</a:t>
                      </a:r>
                    </a:p>
                  </a:txBody>
                  <a:tcPr/>
                </a:tc>
                <a:tc>
                  <a:txBody>
                    <a:bodyPr/>
                    <a:lstStyle/>
                    <a:p>
                      <a:r>
                        <a:rPr lang="en-US" dirty="0"/>
                        <a:t>Static</a:t>
                      </a:r>
                    </a:p>
                  </a:txBody>
                  <a:tcPr/>
                </a:tc>
                <a:tc>
                  <a:txBody>
                    <a:bodyPr/>
                    <a:lstStyle/>
                    <a:p>
                      <a:r>
                        <a:rPr lang="en-US" dirty="0"/>
                        <a:t>All classes</a:t>
                      </a:r>
                    </a:p>
                  </a:txBody>
                  <a:tcPr/>
                </a:tc>
                <a:tc>
                  <a:txBody>
                    <a:bodyPr/>
                    <a:lstStyle/>
                    <a:p>
                      <a:r>
                        <a:rPr lang="en-US" dirty="0"/>
                        <a:t>All methods</a:t>
                      </a:r>
                    </a:p>
                  </a:txBody>
                  <a:tcPr/>
                </a:tc>
                <a:tc>
                  <a:txBody>
                    <a:bodyPr/>
                    <a:lstStyle/>
                    <a:p>
                      <a:r>
                        <a:rPr lang="en-US" dirty="0"/>
                        <a:t>Works w/o RTTI</a:t>
                      </a:r>
                    </a:p>
                  </a:txBody>
                  <a:tcPr/>
                </a:tc>
                <a:extLst>
                  <a:ext uri="{0D108BD9-81ED-4DB2-BD59-A6C34878D82A}">
                    <a16:rowId xmlns:a16="http://schemas.microsoft.com/office/drawing/2014/main" val="1971600287"/>
                  </a:ext>
                </a:extLst>
              </a:tr>
              <a:tr h="370840">
                <a:tc>
                  <a:txBody>
                    <a:bodyPr/>
                    <a:lstStyle/>
                    <a:p>
                      <a:r>
                        <a:rPr lang="en-US" dirty="0" err="1"/>
                        <a:t>SmartDec</a:t>
                      </a:r>
                      <a:br>
                        <a:rPr lang="en-US" dirty="0"/>
                      </a:br>
                      <a:r>
                        <a:rPr lang="en-US" dirty="0" err="1">
                          <a:solidFill>
                            <a:schemeClr val="bg2">
                              <a:lumMod val="50000"/>
                            </a:schemeClr>
                          </a:solidFill>
                        </a:rPr>
                        <a:t>Fokin</a:t>
                      </a:r>
                      <a:r>
                        <a:rPr lang="en-US" dirty="0">
                          <a:solidFill>
                            <a:schemeClr val="bg2">
                              <a:lumMod val="50000"/>
                            </a:schemeClr>
                          </a:solidFill>
                        </a:rPr>
                        <a:t> 2010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extLst>
                  <a:ext uri="{0D108BD9-81ED-4DB2-BD59-A6C34878D82A}">
                    <a16:rowId xmlns:a16="http://schemas.microsoft.com/office/drawing/2014/main" val="2987372788"/>
                  </a:ext>
                </a:extLst>
              </a:tr>
              <a:tr h="370840">
                <a:tc>
                  <a:txBody>
                    <a:bodyPr/>
                    <a:lstStyle/>
                    <a:p>
                      <a:r>
                        <a:rPr lang="en-US" dirty="0" err="1"/>
                        <a:t>SecondWrite</a:t>
                      </a:r>
                      <a:endParaRPr lang="en-US" dirty="0"/>
                    </a:p>
                    <a:p>
                      <a:r>
                        <a:rPr lang="en-US" dirty="0" err="1">
                          <a:solidFill>
                            <a:schemeClr val="bg2">
                              <a:lumMod val="50000"/>
                            </a:schemeClr>
                          </a:solidFill>
                        </a:rPr>
                        <a:t>Yoo</a:t>
                      </a:r>
                      <a:r>
                        <a:rPr lang="en-US" dirty="0">
                          <a:solidFill>
                            <a:schemeClr val="bg2">
                              <a:lumMod val="50000"/>
                            </a:schemeClr>
                          </a:solidFill>
                        </a:rPr>
                        <a:t> 2014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3659077637"/>
                  </a:ext>
                </a:extLst>
              </a:tr>
              <a:tr h="370840">
                <a:tc>
                  <a:txBody>
                    <a:bodyPr/>
                    <a:lstStyle/>
                    <a:p>
                      <a:r>
                        <a:rPr lang="en-US" dirty="0"/>
                        <a:t>Various CFI systems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bg2">
                              <a:lumMod val="50000"/>
                            </a:schemeClr>
                          </a:solidFill>
                        </a:rPr>
                        <a:t>Pawlowski 2017, etc.</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extLst>
                  <a:ext uri="{0D108BD9-81ED-4DB2-BD59-A6C34878D82A}">
                    <a16:rowId xmlns:a16="http://schemas.microsoft.com/office/drawing/2014/main" val="1192388839"/>
                  </a:ext>
                </a:extLst>
              </a:tr>
              <a:tr h="370840">
                <a:tc>
                  <a:txBody>
                    <a:bodyPr/>
                    <a:lstStyle/>
                    <a:p>
                      <a:r>
                        <a:rPr lang="en-US" dirty="0"/>
                        <a:t>Lego</a:t>
                      </a:r>
                    </a:p>
                    <a:p>
                      <a:r>
                        <a:rPr lang="en-US" dirty="0">
                          <a:solidFill>
                            <a:schemeClr val="bg2">
                              <a:lumMod val="50000"/>
                            </a:schemeClr>
                          </a:solidFill>
                        </a:rPr>
                        <a:t>Srinivasan 2014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extLst>
                  <a:ext uri="{0D108BD9-81ED-4DB2-BD59-A6C34878D82A}">
                    <a16:rowId xmlns:a16="http://schemas.microsoft.com/office/drawing/2014/main" val="2660065745"/>
                  </a:ext>
                </a:extLst>
              </a:tr>
              <a:tr h="370840">
                <a:tc>
                  <a:txBody>
                    <a:bodyPr/>
                    <a:lstStyle/>
                    <a:p>
                      <a:r>
                        <a:rPr lang="en-US" dirty="0" err="1"/>
                        <a:t>ObjDigger</a:t>
                      </a:r>
                      <a:endParaRPr lang="en-US" dirty="0"/>
                    </a:p>
                    <a:p>
                      <a:r>
                        <a:rPr lang="en-US" dirty="0" err="1">
                          <a:solidFill>
                            <a:schemeClr val="bg2">
                              <a:lumMod val="50000"/>
                            </a:schemeClr>
                          </a:solidFill>
                        </a:rPr>
                        <a:t>Jin</a:t>
                      </a:r>
                      <a:r>
                        <a:rPr lang="en-US" dirty="0">
                          <a:solidFill>
                            <a:schemeClr val="bg2">
                              <a:lumMod val="50000"/>
                            </a:schemeClr>
                          </a:solidFill>
                        </a:rPr>
                        <a:t> 2014</a:t>
                      </a:r>
                    </a:p>
                  </a:txBody>
                  <a:tcPr/>
                </a:tc>
                <a:tc>
                  <a:txBody>
                    <a:bodyPr/>
                    <a:lstStyle/>
                    <a:p>
                      <a:pPr algn="ctr"/>
                      <a:r>
                        <a:rPr lang="en-US" sz="1800" dirty="0">
                          <a:solidFill>
                            <a:srgbClr val="00B050"/>
                          </a:solidFill>
                          <a:latin typeface="Segoe UI Symbol" panose="020B0502040204020203" pitchFamily="34" charset="0"/>
                          <a:ea typeface="Segoe UI Symbol" panose="020B0502040204020203" pitchFamily="34" charset="0"/>
                        </a:rPr>
                        <a:t>✔</a:t>
                      </a:r>
                      <a:endParaRPr lang="en-US" sz="1800" dirty="0">
                        <a:solidFill>
                          <a:srgbClr val="00B05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ymbol" panose="020B0502040204020203" pitchFamily="34" charset="0"/>
                          <a:ea typeface="Segoe UI Symbol" panose="020B0502040204020203" pitchFamily="34" charset="0"/>
                          <a:cs typeface="+mn-cs"/>
                        </a:rPr>
                        <a:t>✔</a:t>
                      </a:r>
                      <a:endParaRPr kumimoji="0" lang="en-US" sz="1800" b="0" i="0" u="none" strike="noStrike" kern="1200" cap="none" spc="0" normalizeH="0" baseline="0" noProof="0" dirty="0">
                        <a:ln>
                          <a:noFill/>
                        </a:ln>
                        <a:solidFill>
                          <a:srgbClr val="00B050"/>
                        </a:solidFill>
                        <a:effectLst/>
                        <a:uLnTx/>
                        <a:uFillTx/>
                        <a:latin typeface="+mn-lt"/>
                        <a:ea typeface="+mn-ea"/>
                        <a:cs typeface="+mn-cs"/>
                      </a:endParaRPr>
                    </a:p>
                  </a:txBody>
                  <a:tcPr anchor="ctr"/>
                </a:tc>
                <a:extLst>
                  <a:ext uri="{0D108BD9-81ED-4DB2-BD59-A6C34878D82A}">
                    <a16:rowId xmlns:a16="http://schemas.microsoft.com/office/drawing/2014/main" val="3200963892"/>
                  </a:ext>
                </a:extLst>
              </a:tr>
            </a:tbl>
          </a:graphicData>
        </a:graphic>
      </p:graphicFrame>
    </p:spTree>
    <p:extLst>
      <p:ext uri="{BB962C8B-B14F-4D97-AF65-F5344CB8AC3E}">
        <p14:creationId xmlns:p14="http://schemas.microsoft.com/office/powerpoint/2010/main" val="14502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I 2018 Template">
  <a:themeElements>
    <a:clrScheme name="Custom 11">
      <a:dk1>
        <a:srgbClr val="000000"/>
      </a:dk1>
      <a:lt1>
        <a:srgbClr val="FFFFFF"/>
      </a:lt1>
      <a:dk2>
        <a:srgbClr val="1D4477"/>
      </a:dk2>
      <a:lt2>
        <a:srgbClr val="A4A4A4"/>
      </a:lt2>
      <a:accent1>
        <a:srgbClr val="1D4477"/>
      </a:accent1>
      <a:accent2>
        <a:srgbClr val="996729"/>
      </a:accent2>
      <a:accent3>
        <a:srgbClr val="28773C"/>
      </a:accent3>
      <a:accent4>
        <a:srgbClr val="E8A813"/>
      </a:accent4>
      <a:accent5>
        <a:srgbClr val="178AA0"/>
      </a:accent5>
      <a:accent6>
        <a:srgbClr val="B73529"/>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SEI_Template_4_18c_wide" id="{5D4436B9-8228-6040-BC7E-6083D4F3A7AA}" vid="{3F9893F9-3F89-C84E-B4B8-46D8C86583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SEI_RR_2017_Presentation_Template</Template>
  <TotalTime>0</TotalTime>
  <Words>2863</Words>
  <Application>Microsoft Office PowerPoint</Application>
  <PresentationFormat>On-screen Show (16:9)</PresentationFormat>
  <Paragraphs>900</Paragraphs>
  <Slides>40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宋体</vt:lpstr>
      <vt:lpstr>Arial</vt:lpstr>
      <vt:lpstr>Calibri</vt:lpstr>
      <vt:lpstr>Cambria Math</vt:lpstr>
      <vt:lpstr>Consolas</vt:lpstr>
      <vt:lpstr>Segoe UI Symbol</vt:lpstr>
      <vt:lpstr>SEI 2018 Template</vt:lpstr>
      <vt:lpstr>Using Logic Programming to Recover C++ Classes and Methods from Compiled Executables</vt:lpstr>
      <vt:lpstr>PowerPoint Presentation</vt:lpstr>
      <vt:lpstr>Goal</vt:lpstr>
      <vt:lpstr>Goal</vt:lpstr>
      <vt:lpstr>Goal</vt:lpstr>
      <vt:lpstr>Goals: How?</vt:lpstr>
      <vt:lpstr>Existing Work</vt:lpstr>
      <vt:lpstr>Virtual Function Tables</vt:lpstr>
      <vt:lpstr>Existing Work</vt:lpstr>
      <vt:lpstr>ObjDigger</vt:lpstr>
      <vt:lpstr>Ambiguous Scenarios</vt:lpstr>
      <vt:lpstr>ObjDigger's Shortcomings</vt:lpstr>
      <vt:lpstr>OOAnalyzer</vt:lpstr>
      <vt:lpstr>PowerPoint Presentation</vt:lpstr>
      <vt:lpstr>PowerPoint Presentation</vt:lpstr>
      <vt:lpstr>Fact Exporter</vt:lpstr>
      <vt:lpstr>Initial Facts</vt:lpstr>
      <vt:lpstr>Entity Facts</vt:lpstr>
      <vt:lpstr>Reasoning</vt:lpstr>
      <vt:lpstr>Forward Reasoning</vt:lpstr>
      <vt:lpstr>Hypothetical Reasoning</vt:lpstr>
      <vt:lpstr>Hypothetical Reasoning</vt:lpstr>
      <vt:lpstr>Hypothetical Reasoning</vt:lpstr>
      <vt:lpstr>PowerPoint Presentation</vt:lpstr>
      <vt:lpstr>Research Questions</vt:lpstr>
      <vt:lpstr>Edit Distance Example</vt:lpstr>
      <vt:lpstr>ObjDigger vs OOAnalyzer Edit Distances on ObjDigger Programs</vt:lpstr>
      <vt:lpstr>ObjDigger vs OOAnalyzer Edit Distances on Cleanware</vt:lpstr>
      <vt:lpstr>ObjDigger vs OOAnalyzer Edit Distances on Cleanware</vt:lpstr>
      <vt:lpstr>ObjDigger vs OOAnalyzer Edit Distances on Malware</vt:lpstr>
      <vt:lpstr>Research Questions</vt:lpstr>
      <vt:lpstr>OOAnalyzer Method Classification on ObjDigger Programs</vt:lpstr>
      <vt:lpstr>OOAnalyzer Method Classification on Cleanware</vt:lpstr>
      <vt:lpstr>Conclusion: OOAnalyzer</vt:lpstr>
      <vt:lpstr>Questions?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2018-10-17T15:41:28Z</dcterms:created>
  <dcterms:modified xsi:type="dcterms:W3CDTF">2018-10-17T15:43:51Z</dcterms:modified>
</cp:coreProperties>
</file>