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3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4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5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6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7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8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9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20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21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2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23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4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5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6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7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28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9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31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32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33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34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3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36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37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38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39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40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41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42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43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44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45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46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47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48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49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50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51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52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53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54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55.xml" ContentType="application/vnd.openxmlformats-officedocument.presentationml.notesSlide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1"/>
  </p:notesMasterIdLst>
  <p:sldIdLst>
    <p:sldId id="256" r:id="rId2"/>
    <p:sldId id="328" r:id="rId3"/>
    <p:sldId id="331" r:id="rId4"/>
    <p:sldId id="348" r:id="rId5"/>
    <p:sldId id="349" r:id="rId6"/>
    <p:sldId id="289" r:id="rId7"/>
    <p:sldId id="379" r:id="rId8"/>
    <p:sldId id="371" r:id="rId9"/>
    <p:sldId id="262" r:id="rId10"/>
    <p:sldId id="270" r:id="rId11"/>
    <p:sldId id="296" r:id="rId12"/>
    <p:sldId id="404" r:id="rId13"/>
    <p:sldId id="343" r:id="rId14"/>
    <p:sldId id="353" r:id="rId15"/>
    <p:sldId id="351" r:id="rId16"/>
    <p:sldId id="408" r:id="rId17"/>
    <p:sldId id="278" r:id="rId18"/>
    <p:sldId id="372" r:id="rId19"/>
    <p:sldId id="279" r:id="rId20"/>
    <p:sldId id="354" r:id="rId21"/>
    <p:sldId id="355" r:id="rId22"/>
    <p:sldId id="356" r:id="rId23"/>
    <p:sldId id="382" r:id="rId24"/>
    <p:sldId id="383" r:id="rId25"/>
    <p:sldId id="384" r:id="rId26"/>
    <p:sldId id="358" r:id="rId27"/>
    <p:sldId id="346" r:id="rId28"/>
    <p:sldId id="385" r:id="rId29"/>
    <p:sldId id="360" r:id="rId30"/>
    <p:sldId id="299" r:id="rId31"/>
    <p:sldId id="308" r:id="rId32"/>
    <p:sldId id="364" r:id="rId33"/>
    <p:sldId id="361" r:id="rId34"/>
    <p:sldId id="362" r:id="rId35"/>
    <p:sldId id="405" r:id="rId36"/>
    <p:sldId id="406" r:id="rId37"/>
    <p:sldId id="377" r:id="rId38"/>
    <p:sldId id="365" r:id="rId39"/>
    <p:sldId id="367" r:id="rId40"/>
    <p:sldId id="373" r:id="rId41"/>
    <p:sldId id="320" r:id="rId42"/>
    <p:sldId id="312" r:id="rId43"/>
    <p:sldId id="314" r:id="rId44"/>
    <p:sldId id="407" r:id="rId45"/>
    <p:sldId id="339" r:id="rId46"/>
    <p:sldId id="378" r:id="rId47"/>
    <p:sldId id="374" r:id="rId48"/>
    <p:sldId id="368" r:id="rId49"/>
    <p:sldId id="324" r:id="rId50"/>
    <p:sldId id="322" r:id="rId51"/>
    <p:sldId id="323" r:id="rId52"/>
    <p:sldId id="369" r:id="rId53"/>
    <p:sldId id="370" r:id="rId54"/>
    <p:sldId id="375" r:id="rId55"/>
    <p:sldId id="326" r:id="rId56"/>
    <p:sldId id="376" r:id="rId57"/>
    <p:sldId id="340" r:id="rId58"/>
    <p:sldId id="409" r:id="rId59"/>
    <p:sldId id="41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1329" autoAdjust="0"/>
  </p:normalViewPr>
  <p:slideViewPr>
    <p:cSldViewPr>
      <p:cViewPr varScale="1">
        <p:scale>
          <a:sx n="46" d="100"/>
          <a:sy n="46" d="100"/>
        </p:scale>
        <p:origin x="-19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56"/>
    </p:cViewPr>
  </p:sorterViewPr>
  <p:notesViewPr>
    <p:cSldViewPr>
      <p:cViewPr varScale="1">
        <p:scale>
          <a:sx n="48" d="100"/>
          <a:sy n="48" d="100"/>
        </p:scale>
        <p:origin x="-290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B6F57-E0CC-4706-A8E7-3923BDDA6E29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00A1-C120-4D8A-A942-BC698D1AB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5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96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6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8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87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5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7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7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7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4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2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64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6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16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8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82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4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7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846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8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7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8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16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634D-697C-4EAF-A69A-3DDE9AF9775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44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0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1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53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85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1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59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78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47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41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81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89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6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6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5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1.png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itle Placeholder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836613"/>
            <a:ext cx="8686800" cy="147002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" y="3886200"/>
            <a:ext cx="8382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457200" y="629920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D98DBA28-23C3-4D0E-A91E-0D7A4E4B4BCE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99200"/>
            <a:ext cx="2133600" cy="47625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DCFC7-CCD2-4D18-A5A6-8AD55EBAF26B}" type="slidenum">
              <a:rPr lang="en-US" smtClean="0"/>
              <a:t>‹#›</a:t>
            </a:fld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52813" y="6356350"/>
            <a:ext cx="2238375" cy="419100"/>
          </a:xfrm>
          <a:prstGeom prst="rect">
            <a:avLst/>
          </a:prstGeom>
          <a:noFill/>
        </p:spPr>
      </p:pic>
      <p:sp>
        <p:nvSpPr>
          <p:cNvPr id="51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0" y="0"/>
            <a:ext cx="0" cy="635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" y="3068638"/>
            <a:ext cx="822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 userDrawn="1">
            <p:custDataLst>
              <p:tags r:id="rId6"/>
            </p:custDataLst>
          </p:nvPr>
        </p:nvSpPr>
        <p:spPr>
          <a:xfrm>
            <a:off x="1371600" y="1447800"/>
            <a:ext cx="6400800" cy="2514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2813" y="6356350"/>
            <a:ext cx="2238375" cy="41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38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7549A96-8F73-4F39-B4BE-65A60389944F}" type="datetime1">
              <a:rPr lang="en-US" smtClean="0"/>
              <a:t>8/15/2011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2813" y="6356350"/>
            <a:ext cx="2238375" cy="41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86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2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8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73BA19D-B2D7-49A7-89E4-9D9B2421D5BF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A3D790D-3B66-4FBE-B73B-CD56CACC0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457200" y="0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457200" y="609600"/>
            <a:ext cx="82296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48D351C-9B00-450F-8246-44407C88F82A}" type="datetime1">
              <a:rPr lang="en-US" smtClean="0"/>
              <a:t>8/15/2011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72DCFC7-CCD2-4D18-A5A6-8AD55EBAF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0" y="0"/>
            <a:ext cx="0" cy="635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Calibri" pitchFamily="34" charset="0"/>
          <a:ea typeface="+mj-ea"/>
          <a:cs typeface="Calibri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Arial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96925" indent="-339725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–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sz="1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10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notesSlide" Target="../notesSlides/notesSlide14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2.png"/><Relationship Id="rId5" Type="http://schemas.openxmlformats.org/officeDocument/2006/relationships/tags" Target="../tags/tag195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94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0" Type="http://schemas.openxmlformats.org/officeDocument/2006/relationships/tags" Target="../tags/tag208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7.xml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3.gif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2" Type="http://schemas.openxmlformats.org/officeDocument/2006/relationships/tags" Target="../tags/tag234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50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2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2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2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2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notesSlide" Target="../notesSlides/notesSlide27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9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2" Type="http://schemas.openxmlformats.org/officeDocument/2006/relationships/tags" Target="../tags/tag314.xml"/><Relationship Id="rId16" Type="http://schemas.openxmlformats.org/officeDocument/2006/relationships/notesSlide" Target="../notesSlides/notesSlide29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3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10" Type="http://schemas.openxmlformats.org/officeDocument/2006/relationships/tags" Target="../tags/tag342.xml"/><Relationship Id="rId19" Type="http://schemas.openxmlformats.org/officeDocument/2006/relationships/notesSlide" Target="../notesSlides/notesSlide31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35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notesSlide" Target="../notesSlides/notesSlide33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10" Type="http://schemas.openxmlformats.org/officeDocument/2006/relationships/tags" Target="../tags/tag36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notesSlide" Target="../notesSlides/notesSlide34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10" Type="http://schemas.openxmlformats.org/officeDocument/2006/relationships/tags" Target="../tags/tag38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2" Type="http://schemas.openxmlformats.org/officeDocument/2006/relationships/tags" Target="../tags/tag399.xml"/><Relationship Id="rId16" Type="http://schemas.openxmlformats.org/officeDocument/2006/relationships/notesSlide" Target="../notesSlides/notesSlide35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5" Type="http://schemas.openxmlformats.org/officeDocument/2006/relationships/tags" Target="../tags/tag40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7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4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notesSlide" Target="../notesSlides/notesSlide37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4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image" Target="../media/image5.png"/><Relationship Id="rId2" Type="http://schemas.openxmlformats.org/officeDocument/2006/relationships/tags" Target="../tags/tag60.xml"/><Relationship Id="rId16" Type="http://schemas.openxmlformats.org/officeDocument/2006/relationships/image" Target="../media/image3.gif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image" Target="../media/image2.png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4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notesSlide" Target="../notesSlides/notesSlide40.xml"/><Relationship Id="rId5" Type="http://schemas.openxmlformats.org/officeDocument/2006/relationships/tags" Target="../tags/tag45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49.xml"/><Relationship Id="rId9" Type="http://schemas.openxmlformats.org/officeDocument/2006/relationships/tags" Target="../tags/tag45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tags" Target="../tags/tag480.xml"/><Relationship Id="rId39" Type="http://schemas.openxmlformats.org/officeDocument/2006/relationships/tags" Target="../tags/tag493.xml"/><Relationship Id="rId3" Type="http://schemas.openxmlformats.org/officeDocument/2006/relationships/tags" Target="../tags/tag457.xml"/><Relationship Id="rId21" Type="http://schemas.openxmlformats.org/officeDocument/2006/relationships/tags" Target="../tags/tag475.xml"/><Relationship Id="rId34" Type="http://schemas.openxmlformats.org/officeDocument/2006/relationships/tags" Target="../tags/tag488.xml"/><Relationship Id="rId42" Type="http://schemas.openxmlformats.org/officeDocument/2006/relationships/tags" Target="../tags/tag496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tags" Target="../tags/tag479.xml"/><Relationship Id="rId33" Type="http://schemas.openxmlformats.org/officeDocument/2006/relationships/tags" Target="../tags/tag487.xml"/><Relationship Id="rId38" Type="http://schemas.openxmlformats.org/officeDocument/2006/relationships/tags" Target="../tags/tag492.xml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29" Type="http://schemas.openxmlformats.org/officeDocument/2006/relationships/tags" Target="../tags/tag483.xml"/><Relationship Id="rId41" Type="http://schemas.openxmlformats.org/officeDocument/2006/relationships/tags" Target="../tags/tag495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tags" Target="../tags/tag478.xml"/><Relationship Id="rId32" Type="http://schemas.openxmlformats.org/officeDocument/2006/relationships/tags" Target="../tags/tag486.xml"/><Relationship Id="rId37" Type="http://schemas.openxmlformats.org/officeDocument/2006/relationships/tags" Target="../tags/tag491.xml"/><Relationship Id="rId40" Type="http://schemas.openxmlformats.org/officeDocument/2006/relationships/tags" Target="../tags/tag494.xml"/><Relationship Id="rId45" Type="http://schemas.openxmlformats.org/officeDocument/2006/relationships/notesSlide" Target="../notesSlides/notesSlide41.xml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tags" Target="../tags/tag477.xml"/><Relationship Id="rId28" Type="http://schemas.openxmlformats.org/officeDocument/2006/relationships/tags" Target="../tags/tag482.xml"/><Relationship Id="rId36" Type="http://schemas.openxmlformats.org/officeDocument/2006/relationships/tags" Target="../tags/tag490.xml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tags" Target="../tags/tag485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tags" Target="../tags/tag476.xml"/><Relationship Id="rId27" Type="http://schemas.openxmlformats.org/officeDocument/2006/relationships/tags" Target="../tags/tag481.xml"/><Relationship Id="rId30" Type="http://schemas.openxmlformats.org/officeDocument/2006/relationships/tags" Target="../tags/tag484.xml"/><Relationship Id="rId35" Type="http://schemas.openxmlformats.org/officeDocument/2006/relationships/tags" Target="../tags/tag489.xml"/><Relationship Id="rId43" Type="http://schemas.openxmlformats.org/officeDocument/2006/relationships/tags" Target="../tags/tag49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notesSlide" Target="../notesSlides/notesSlide42.xml"/><Relationship Id="rId5" Type="http://schemas.openxmlformats.org/officeDocument/2006/relationships/tags" Target="../tags/tag5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01.xml"/><Relationship Id="rId9" Type="http://schemas.openxmlformats.org/officeDocument/2006/relationships/tags" Target="../tags/tag50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5" Type="http://schemas.openxmlformats.org/officeDocument/2006/relationships/tags" Target="../tags/tag511.xml"/><Relationship Id="rId4" Type="http://schemas.openxmlformats.org/officeDocument/2006/relationships/tags" Target="../tags/tag5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3" Type="http://schemas.openxmlformats.org/officeDocument/2006/relationships/tags" Target="../tags/tag51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0" Type="http://schemas.openxmlformats.org/officeDocument/2006/relationships/tags" Target="../tags/tag533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10" Type="http://schemas.openxmlformats.org/officeDocument/2006/relationships/tags" Target="../tags/tag523.xml"/><Relationship Id="rId19" Type="http://schemas.openxmlformats.org/officeDocument/2006/relationships/tags" Target="../tags/tag532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3" Type="http://schemas.openxmlformats.org/officeDocument/2006/relationships/tags" Target="../tags/tag536.xml"/><Relationship Id="rId7" Type="http://schemas.openxmlformats.org/officeDocument/2006/relationships/video" Target="../media/media1.wmv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microsoft.com/office/2007/relationships/media" Target="../media/media1.wmv"/><Relationship Id="rId11" Type="http://schemas.openxmlformats.org/officeDocument/2006/relationships/image" Target="../media/image6.png"/><Relationship Id="rId5" Type="http://schemas.openxmlformats.org/officeDocument/2006/relationships/tags" Target="../tags/tag538.xml"/><Relationship Id="rId10" Type="http://schemas.openxmlformats.org/officeDocument/2006/relationships/notesSlide" Target="../notesSlides/notesSlide44.xml"/><Relationship Id="rId4" Type="http://schemas.openxmlformats.org/officeDocument/2006/relationships/tags" Target="../tags/tag537.xml"/><Relationship Id="rId9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openxmlformats.org/officeDocument/2006/relationships/tags" Target="../tags/tag5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3" Type="http://schemas.openxmlformats.org/officeDocument/2006/relationships/tags" Target="../tags/tag5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5" Type="http://schemas.openxmlformats.org/officeDocument/2006/relationships/tags" Target="../tags/tag550.xml"/><Relationship Id="rId4" Type="http://schemas.openxmlformats.org/officeDocument/2006/relationships/tags" Target="../tags/tag5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9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3" Type="http://schemas.openxmlformats.org/officeDocument/2006/relationships/tags" Target="../tags/tag56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image" Target="../media/image7.png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notesSlide" Target="../notesSlides/notesSlide49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9.xml"/><Relationship Id="rId10" Type="http://schemas.openxmlformats.org/officeDocument/2006/relationships/tags" Target="../tags/tag574.xml"/><Relationship Id="rId4" Type="http://schemas.openxmlformats.org/officeDocument/2006/relationships/tags" Target="../tags/tag568.xml"/><Relationship Id="rId9" Type="http://schemas.openxmlformats.org/officeDocument/2006/relationships/tags" Target="../tags/tag57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3" Type="http://schemas.openxmlformats.org/officeDocument/2006/relationships/tags" Target="../tags/tag5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1.xml"/><Relationship Id="rId3" Type="http://schemas.openxmlformats.org/officeDocument/2006/relationships/tags" Target="../tags/tag5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4" Type="http://schemas.openxmlformats.org/officeDocument/2006/relationships/tags" Target="../tags/tag58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2.xml"/><Relationship Id="rId3" Type="http://schemas.openxmlformats.org/officeDocument/2006/relationships/tags" Target="../tags/tag5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4" Type="http://schemas.openxmlformats.org/officeDocument/2006/relationships/tags" Target="../tags/tag59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3.xml"/><Relationship Id="rId3" Type="http://schemas.openxmlformats.org/officeDocument/2006/relationships/tags" Target="../tags/tag5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4.xml"/><Relationship Id="rId3" Type="http://schemas.openxmlformats.org/officeDocument/2006/relationships/tags" Target="../tags/tag60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9" Type="http://schemas.openxmlformats.org/officeDocument/2006/relationships/hyperlink" Target="mailto:edmcman@cmu.edu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5.xml"/><Relationship Id="rId3" Type="http://schemas.openxmlformats.org/officeDocument/2006/relationships/tags" Target="../tags/tag6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4" Type="http://schemas.openxmlformats.org/officeDocument/2006/relationships/tags" Target="../tags/tag60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3" Type="http://schemas.openxmlformats.org/officeDocument/2006/relationships/tags" Target="../tags/tag613.xml"/><Relationship Id="rId7" Type="http://schemas.openxmlformats.org/officeDocument/2006/relationships/tags" Target="../tags/tag617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5" Type="http://schemas.openxmlformats.org/officeDocument/2006/relationships/tags" Target="../tags/tag615.xml"/><Relationship Id="rId10" Type="http://schemas.openxmlformats.org/officeDocument/2006/relationships/image" Target="../media/image8.png"/><Relationship Id="rId4" Type="http://schemas.openxmlformats.org/officeDocument/2006/relationships/tags" Target="../tags/tag614.xml"/><Relationship Id="rId9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13" Type="http://schemas.openxmlformats.org/officeDocument/2006/relationships/image" Target="../media/image9.png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12" Type="http://schemas.openxmlformats.org/officeDocument/2006/relationships/notesSlide" Target="../notesSlides/notesSlide56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23.xml"/><Relationship Id="rId10" Type="http://schemas.openxmlformats.org/officeDocument/2006/relationships/tags" Target="../tags/tag628.xml"/><Relationship Id="rId4" Type="http://schemas.openxmlformats.org/officeDocument/2006/relationships/tags" Target="../tags/tag622.xml"/><Relationship Id="rId9" Type="http://schemas.openxmlformats.org/officeDocument/2006/relationships/tags" Target="../tags/tag6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Exploit Hardening Made Easy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u="sng" dirty="0" smtClean="0"/>
              <a:t>Edward J. Schwartz</a:t>
            </a:r>
            <a:r>
              <a:rPr lang="en-US" dirty="0" smtClean="0"/>
              <a:t>, </a:t>
            </a:r>
            <a:r>
              <a:rPr lang="en-US" dirty="0" err="1" smtClean="0"/>
              <a:t>Thanassis</a:t>
            </a:r>
            <a:r>
              <a:rPr lang="en-US" dirty="0" smtClean="0"/>
              <a:t> Avgerinos, and David </a:t>
            </a:r>
            <a:r>
              <a:rPr lang="en-US" dirty="0" err="1" smtClean="0"/>
              <a:t>Brumley</a:t>
            </a:r>
            <a:endParaRPr lang="en-US" dirty="0"/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fld id="{CBFD6D1E-239E-4DFE-8F96-FBC6FA445E18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"/>
    </mc:Choice>
    <mc:Fallback xmlns="">
      <p:transition spd="slow" advTm="89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4788"/>
            <a:ext cx="8229600" cy="633412"/>
          </a:xfrm>
        </p:spPr>
        <p:txBody>
          <a:bodyPr/>
          <a:lstStyle/>
          <a:p>
            <a:r>
              <a:rPr lang="en-US" dirty="0" smtClean="0"/>
              <a:t>Data Execution Prevention (DEP)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570368-55EE-42D8-9AE1-A73379019C62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228600" y="1219200"/>
            <a:ext cx="87630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381000" y="1981200"/>
            <a:ext cx="3048000" cy="1298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Shellcode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971800" y="1066800"/>
            <a:ext cx="32004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latin typeface="Calibri" pitchFamily="34" charset="0"/>
                <a:cs typeface="Calibri" pitchFamily="34" charset="0"/>
              </a:rPr>
              <a:t>Exploit</a:t>
            </a: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6858000" y="1981200"/>
            <a:ext cx="19050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Pointer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3429000" y="1981200"/>
            <a:ext cx="3429000" cy="12984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Padding</a:t>
            </a:r>
          </a:p>
        </p:txBody>
      </p:sp>
      <p:cxnSp>
        <p:nvCxnSpPr>
          <p:cNvPr id="11" name="Straight Arrow Connector 29"/>
          <p:cNvCxnSpPr>
            <a:stCxn id="10" idx="3"/>
            <a:endCxn id="7" idx="1"/>
          </p:cNvCxnSpPr>
          <p:nvPr>
            <p:custDataLst>
              <p:tags r:id="rId10"/>
            </p:custDataLst>
          </p:nvPr>
        </p:nvCxnSpPr>
        <p:spPr>
          <a:xfrm flipH="1">
            <a:off x="381000" y="2630424"/>
            <a:ext cx="6477000" cy="12700"/>
          </a:xfrm>
          <a:prstGeom prst="curvedConnector5">
            <a:avLst>
              <a:gd name="adj1" fmla="val -3529"/>
              <a:gd name="adj2" fmla="val 4083425"/>
              <a:gd name="adj3" fmla="val 10126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&quot;No&quot; Symbol 12"/>
          <p:cNvSpPr/>
          <p:nvPr>
            <p:custDataLst>
              <p:tags r:id="rId11"/>
            </p:custDataLst>
          </p:nvPr>
        </p:nvSpPr>
        <p:spPr>
          <a:xfrm>
            <a:off x="1295400" y="2061001"/>
            <a:ext cx="1219200" cy="1135797"/>
          </a:xfrm>
          <a:prstGeom prst="noSmoking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609600" y="46787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DEP</a:t>
            </a:r>
            <a:r>
              <a:rPr lang="en-US" sz="4800" dirty="0" smtClean="0">
                <a:latin typeface="Calibri" pitchFamily="34" charset="0"/>
                <a:cs typeface="Calibri" pitchFamily="34" charset="0"/>
              </a:rPr>
              <a:t>: Buffers cannot be writable and executable</a:t>
            </a:r>
            <a:endParaRPr lang="en-US" sz="4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ular Callout 13"/>
          <p:cNvSpPr/>
          <p:nvPr>
            <p:custDataLst>
              <p:tags r:id="rId13"/>
            </p:custDataLst>
          </p:nvPr>
        </p:nvSpPr>
        <p:spPr>
          <a:xfrm>
            <a:off x="914400" y="4229099"/>
            <a:ext cx="3429000" cy="1211997"/>
          </a:xfrm>
          <a:prstGeom prst="wedgeRoundRectCallout">
            <a:avLst>
              <a:gd name="adj1" fmla="val -22262"/>
              <a:gd name="adj2" fmla="val -12880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User input is non-executable</a:t>
            </a:r>
          </a:p>
        </p:txBody>
      </p:sp>
      <p:sp>
        <p:nvSpPr>
          <p:cNvPr id="15" name="Explosion 1 14"/>
          <p:cNvSpPr/>
          <p:nvPr>
            <p:custDataLst>
              <p:tags r:id="rId14"/>
            </p:custDataLst>
          </p:nvPr>
        </p:nvSpPr>
        <p:spPr>
          <a:xfrm>
            <a:off x="2240777" y="3369378"/>
            <a:ext cx="2376446" cy="105742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Crash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88"/>
    </mc:Choice>
    <mc:Fallback xmlns="">
      <p:transition spd="slow" advTm="4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Bypassing DEP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A70DC9C-720C-458A-A402-6CB0049A69DD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4FCDBC5D-AE0E-40AE-B2A3-D6594CFE96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z="3600" b="1" dirty="0" smtClean="0"/>
              <a:t>Goal:</a:t>
            </a:r>
            <a:r>
              <a:rPr lang="en-US" sz="3600" dirty="0" smtClean="0"/>
              <a:t> Specify exploit computation </a:t>
            </a:r>
            <a:r>
              <a:rPr lang="en-US" dirty="0"/>
              <a:t>e</a:t>
            </a:r>
            <a:r>
              <a:rPr lang="en-US" sz="3200" dirty="0" smtClean="0"/>
              <a:t>ven when DEP is enabled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Return Oriented Programming </a:t>
            </a:r>
            <a:r>
              <a:rPr lang="en-US" sz="3600" dirty="0" smtClean="0"/>
              <a:t>[S07]</a:t>
            </a:r>
          </a:p>
          <a:p>
            <a:pPr lvl="1"/>
            <a:r>
              <a:rPr lang="en-US" sz="3200" dirty="0" smtClean="0"/>
              <a:t>Use existing instructions from program in special order to encode computation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2"/>
    </mc:Choice>
    <mc:Fallback xmlns="">
      <p:transition spd="slow" advTm="299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Return Oriented Programming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Example: </a:t>
            </a:r>
            <a:r>
              <a:rPr lang="en-US" sz="4800" dirty="0" smtClean="0"/>
              <a:t>How can we write to memory without </a:t>
            </a:r>
            <a:r>
              <a:rPr lang="en-US" sz="4800" dirty="0" err="1" smtClean="0"/>
              <a:t>shellcode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4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4"/>
    </mc:Choice>
    <mc:Fallback xmlns="">
      <p:transition spd="slow" advTm="1383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Return Oriented Programming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D9D5109-2EB4-4DF3-A105-8B2D45DDE5CC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81000" y="4343400"/>
            <a:ext cx="20574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addr1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pop %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ret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2705100" y="4343400"/>
            <a:ext cx="20574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ddr2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pop %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ebx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ret</a:t>
            </a: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5029200" y="4343400"/>
            <a:ext cx="38862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ddr3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%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eax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 (%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ebx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ret</a:t>
            </a:r>
          </a:p>
        </p:txBody>
      </p:sp>
      <p:sp>
        <p:nvSpPr>
          <p:cNvPr id="10" name="Rounded Rectangle 9"/>
          <p:cNvSpPr/>
          <p:nvPr>
            <p:custDataLst>
              <p:tags r:id="rId8"/>
            </p:custDataLst>
          </p:nvPr>
        </p:nvSpPr>
        <p:spPr>
          <a:xfrm>
            <a:off x="304800" y="1457920"/>
            <a:ext cx="2743200" cy="1294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352508" y="1889522"/>
            <a:ext cx="954157" cy="7354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14462" y="1371600"/>
            <a:ext cx="2561975" cy="51792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Exploit</a:t>
            </a:r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>
          <a:xfrm>
            <a:off x="2380090" y="1889522"/>
            <a:ext cx="596348" cy="733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1306664" y="1889522"/>
            <a:ext cx="1073426" cy="7354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29"/>
          <p:cNvCxnSpPr>
            <a:stCxn id="14" idx="3"/>
            <a:endCxn id="6" idx="0"/>
          </p:cNvCxnSpPr>
          <p:nvPr>
            <p:custDataLst>
              <p:tags r:id="rId13"/>
            </p:custDataLst>
          </p:nvPr>
        </p:nvCxnSpPr>
        <p:spPr>
          <a:xfrm flipH="1">
            <a:off x="1409700" y="2257247"/>
            <a:ext cx="970390" cy="2086153"/>
          </a:xfrm>
          <a:prstGeom prst="curvedConnector4">
            <a:avLst>
              <a:gd name="adj1" fmla="val -23558"/>
              <a:gd name="adj2" fmla="val 5881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29"/>
          <p:cNvCxnSpPr>
            <a:stCxn id="6" idx="3"/>
            <a:endCxn id="7" idx="0"/>
          </p:cNvCxnSpPr>
          <p:nvPr>
            <p:custDataLst>
              <p:tags r:id="rId14"/>
            </p:custDataLst>
          </p:nvPr>
        </p:nvCxnSpPr>
        <p:spPr>
          <a:xfrm flipV="1">
            <a:off x="2438400" y="4343400"/>
            <a:ext cx="1295400" cy="838200"/>
          </a:xfrm>
          <a:prstGeom prst="curvedConnector4">
            <a:avLst>
              <a:gd name="adj1" fmla="val 10294"/>
              <a:gd name="adj2" fmla="val 14675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29"/>
          <p:cNvCxnSpPr>
            <a:stCxn id="7" idx="3"/>
            <a:endCxn id="8" idx="0"/>
          </p:cNvCxnSpPr>
          <p:nvPr>
            <p:custDataLst>
              <p:tags r:id="rId15"/>
            </p:custDataLst>
          </p:nvPr>
        </p:nvCxnSpPr>
        <p:spPr>
          <a:xfrm flipV="1">
            <a:off x="4762500" y="4343400"/>
            <a:ext cx="2209800" cy="838200"/>
          </a:xfrm>
          <a:prstGeom prst="curvedConnector4">
            <a:avLst>
              <a:gd name="adj1" fmla="val 6034"/>
              <a:gd name="adj2" fmla="val 15259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6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17"/>
            </p:custDataLst>
          </p:nvPr>
        </p:nvSpPr>
        <p:spPr>
          <a:xfrm>
            <a:off x="6857998" y="1066800"/>
            <a:ext cx="2057400" cy="457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nextaddr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6857999" y="1531404"/>
            <a:ext cx="2057400" cy="457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addr3</a:t>
            </a:r>
          </a:p>
        </p:txBody>
      </p:sp>
      <p:sp>
        <p:nvSpPr>
          <p:cNvPr id="28" name="Rectangle 27"/>
          <p:cNvSpPr/>
          <p:nvPr>
            <p:custDataLst>
              <p:tags r:id="rId19"/>
            </p:custDataLst>
          </p:nvPr>
        </p:nvSpPr>
        <p:spPr>
          <a:xfrm>
            <a:off x="6858000" y="1981201"/>
            <a:ext cx="2057400" cy="457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address</a:t>
            </a: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6858000" y="2438400"/>
            <a:ext cx="2057400" cy="457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addr2</a:t>
            </a:r>
          </a:p>
        </p:txBody>
      </p:sp>
      <p:sp>
        <p:nvSpPr>
          <p:cNvPr id="24" name="Rectangle 23"/>
          <p:cNvSpPr/>
          <p:nvPr>
            <p:custDataLst>
              <p:tags r:id="rId21"/>
            </p:custDataLst>
          </p:nvPr>
        </p:nvSpPr>
        <p:spPr>
          <a:xfrm>
            <a:off x="3124200" y="1828800"/>
            <a:ext cx="1028700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22"/>
            </p:custDataLst>
          </p:nvPr>
        </p:nvSpPr>
        <p:spPr>
          <a:xfrm>
            <a:off x="3124200" y="2286001"/>
            <a:ext cx="1028700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ebx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>
          <a:xfrm>
            <a:off x="7225391" y="3427455"/>
            <a:ext cx="1333500" cy="4571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stack</a:t>
            </a:r>
          </a:p>
        </p:txBody>
      </p:sp>
      <p:sp>
        <p:nvSpPr>
          <p:cNvPr id="16" name="Rectangle 15"/>
          <p:cNvSpPr/>
          <p:nvPr>
            <p:custDataLst>
              <p:tags r:id="rId24"/>
            </p:custDataLst>
          </p:nvPr>
        </p:nvSpPr>
        <p:spPr>
          <a:xfrm>
            <a:off x="3238500" y="762000"/>
            <a:ext cx="5753100" cy="3122654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25"/>
            </p:custDataLst>
          </p:nvPr>
        </p:nvSpPr>
        <p:spPr>
          <a:xfrm>
            <a:off x="6858000" y="2895600"/>
            <a:ext cx="2057400" cy="457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value</a:t>
            </a:r>
          </a:p>
        </p:txBody>
      </p:sp>
      <p:sp>
        <p:nvSpPr>
          <p:cNvPr id="37" name="Rounded Rectangle 36"/>
          <p:cNvSpPr/>
          <p:nvPr>
            <p:custDataLst>
              <p:tags r:id="rId26"/>
            </p:custDataLst>
          </p:nvPr>
        </p:nvSpPr>
        <p:spPr>
          <a:xfrm>
            <a:off x="152400" y="3962400"/>
            <a:ext cx="88392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>
            <p:custDataLst>
              <p:tags r:id="rId27"/>
            </p:custDataLst>
          </p:nvPr>
        </p:nvSpPr>
        <p:spPr>
          <a:xfrm>
            <a:off x="3202719" y="3886200"/>
            <a:ext cx="2738563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Gadgets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64"/>
    </mc:Choice>
    <mc:Fallback xmlns="">
      <p:transition spd="slow" advTm="144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0417 -0.15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77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0417 0.044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222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4" grpId="1"/>
      <p:bldP spid="32" grpId="0"/>
      <p:bldP spid="33" grpId="0" animBg="1"/>
      <p:bldP spid="16" grpId="0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0" y="1677589"/>
            <a:ext cx="9144000" cy="12948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04788"/>
            <a:ext cx="8229600" cy="633412"/>
          </a:xfrm>
        </p:spPr>
        <p:txBody>
          <a:bodyPr/>
          <a:lstStyle/>
          <a:p>
            <a:r>
              <a:rPr lang="en-US" dirty="0" smtClean="0"/>
              <a:t>Address Space Layout Randomization (ASLR)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2500648-1DBE-4D2A-AABB-EDF14843978E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2328738" y="1143000"/>
            <a:ext cx="4529262" cy="53399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ASLR disabled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0" y="4034049"/>
            <a:ext cx="9144000" cy="12948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>
            <p:custDataLst>
              <p:tags r:id="rId9"/>
            </p:custDataLst>
          </p:nvPr>
        </p:nvGrpSpPr>
        <p:grpSpPr>
          <a:xfrm>
            <a:off x="1112188" y="1591269"/>
            <a:ext cx="2743200" cy="1381125"/>
            <a:chOff x="1112188" y="1590674"/>
            <a:chExt cx="2743200" cy="1381125"/>
          </a:xfrm>
        </p:grpSpPr>
        <p:sp>
          <p:nvSpPr>
            <p:cNvPr id="38" name="Rounded Rectangle 37"/>
            <p:cNvSpPr/>
            <p:nvPr/>
          </p:nvSpPr>
          <p:spPr>
            <a:xfrm>
              <a:off x="1112188" y="1676994"/>
              <a:ext cx="2743200" cy="129480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59896" y="2108596"/>
              <a:ext cx="954156" cy="7354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21850" y="1590674"/>
              <a:ext cx="2561975" cy="51792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Exploit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87478" y="2108596"/>
              <a:ext cx="596348" cy="7337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14052" y="2108596"/>
              <a:ext cx="1073426" cy="73544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>
            <p:custDataLst>
              <p:tags r:id="rId10"/>
            </p:custDataLst>
          </p:nvPr>
        </p:nvGrpSpPr>
        <p:grpSpPr>
          <a:xfrm>
            <a:off x="4298467" y="1596877"/>
            <a:ext cx="2743200" cy="1369909"/>
            <a:chOff x="4298467" y="1596282"/>
            <a:chExt cx="2743200" cy="1369909"/>
          </a:xfrm>
        </p:grpSpPr>
        <p:sp>
          <p:nvSpPr>
            <p:cNvPr id="63" name="Rounded Rectangle 62"/>
            <p:cNvSpPr/>
            <p:nvPr>
              <p:custDataLst>
                <p:tags r:id="rId24"/>
              </p:custDataLst>
            </p:nvPr>
          </p:nvSpPr>
          <p:spPr>
            <a:xfrm>
              <a:off x="4298467" y="1682604"/>
              <a:ext cx="2743200" cy="12835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>
            <a:xfrm>
              <a:off x="4432422" y="2106836"/>
              <a:ext cx="638503" cy="736637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tangle 51"/>
            <p:cNvSpPr/>
            <p:nvPr>
              <p:custDataLst>
                <p:tags r:id="rId26"/>
              </p:custDataLst>
            </p:nvPr>
          </p:nvSpPr>
          <p:spPr>
            <a:xfrm>
              <a:off x="5153695" y="2106836"/>
              <a:ext cx="638503" cy="736637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7"/>
              </p:custDataLst>
            </p:nvPr>
          </p:nvSpPr>
          <p:spPr>
            <a:xfrm>
              <a:off x="5874969" y="2106836"/>
              <a:ext cx="1077205" cy="736637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TextBox 63"/>
            <p:cNvSpPr txBox="1"/>
            <p:nvPr>
              <p:custDataLst>
                <p:tags r:id="rId28"/>
              </p:custDataLst>
            </p:nvPr>
          </p:nvSpPr>
          <p:spPr>
            <a:xfrm>
              <a:off x="4653340" y="1596282"/>
              <a:ext cx="2124492" cy="5778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Gadgets</a:t>
              </a:r>
            </a:p>
          </p:txBody>
        </p:sp>
        <p:cxnSp>
          <p:nvCxnSpPr>
            <p:cNvPr id="61" name="Straight Arrow Connector 29"/>
            <p:cNvCxnSpPr>
              <a:stCxn id="44" idx="3"/>
              <a:endCxn id="52" idx="0"/>
            </p:cNvCxnSpPr>
            <p:nvPr>
              <p:custDataLst>
                <p:tags r:id="rId29"/>
              </p:custDataLst>
            </p:nvPr>
          </p:nvCxnSpPr>
          <p:spPr>
            <a:xfrm flipV="1">
              <a:off x="5070926" y="2106836"/>
              <a:ext cx="402021" cy="368318"/>
            </a:xfrm>
            <a:prstGeom prst="curvedConnector4">
              <a:avLst>
                <a:gd name="adj1" fmla="val 10294"/>
                <a:gd name="adj2" fmla="val 146754"/>
              </a:avLst>
            </a:pr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29"/>
            <p:cNvCxnSpPr>
              <a:stCxn id="52" idx="3"/>
              <a:endCxn id="60" idx="0"/>
            </p:cNvCxnSpPr>
            <p:nvPr>
              <p:custDataLst>
                <p:tags r:id="rId30"/>
              </p:custDataLst>
            </p:nvPr>
          </p:nvCxnSpPr>
          <p:spPr>
            <a:xfrm flipV="1">
              <a:off x="5792198" y="2106836"/>
              <a:ext cx="621374" cy="368319"/>
            </a:xfrm>
            <a:prstGeom prst="curvedConnector4">
              <a:avLst>
                <a:gd name="adj1" fmla="val 6660"/>
                <a:gd name="adj2" fmla="val 162066"/>
              </a:avLst>
            </a:pr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>
            <p:custDataLst>
              <p:tags r:id="rId11"/>
            </p:custDataLst>
          </p:nvPr>
        </p:nvGrpSpPr>
        <p:grpSpPr>
          <a:xfrm>
            <a:off x="914400" y="3949421"/>
            <a:ext cx="2743200" cy="1369909"/>
            <a:chOff x="4298467" y="1596282"/>
            <a:chExt cx="2743200" cy="1369909"/>
          </a:xfrm>
        </p:grpSpPr>
        <p:sp>
          <p:nvSpPr>
            <p:cNvPr id="67" name="Rounded Rectangle 66"/>
            <p:cNvSpPr/>
            <p:nvPr>
              <p:custDataLst>
                <p:tags r:id="rId17"/>
              </p:custDataLst>
            </p:nvPr>
          </p:nvSpPr>
          <p:spPr>
            <a:xfrm>
              <a:off x="4298467" y="1682604"/>
              <a:ext cx="2743200" cy="12835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18"/>
              </p:custDataLst>
            </p:nvPr>
          </p:nvSpPr>
          <p:spPr>
            <a:xfrm>
              <a:off x="4432422" y="2106836"/>
              <a:ext cx="638503" cy="736637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ectangle 68"/>
            <p:cNvSpPr/>
            <p:nvPr>
              <p:custDataLst>
                <p:tags r:id="rId19"/>
              </p:custDataLst>
            </p:nvPr>
          </p:nvSpPr>
          <p:spPr>
            <a:xfrm>
              <a:off x="5153695" y="2106836"/>
              <a:ext cx="638503" cy="736637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Rectangle 69"/>
            <p:cNvSpPr/>
            <p:nvPr>
              <p:custDataLst>
                <p:tags r:id="rId20"/>
              </p:custDataLst>
            </p:nvPr>
          </p:nvSpPr>
          <p:spPr>
            <a:xfrm>
              <a:off x="5874969" y="2106836"/>
              <a:ext cx="1077205" cy="736637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70"/>
            <p:cNvSpPr txBox="1"/>
            <p:nvPr>
              <p:custDataLst>
                <p:tags r:id="rId21"/>
              </p:custDataLst>
            </p:nvPr>
          </p:nvSpPr>
          <p:spPr>
            <a:xfrm>
              <a:off x="4653340" y="1596282"/>
              <a:ext cx="2124492" cy="5778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Gadgets</a:t>
              </a:r>
            </a:p>
          </p:txBody>
        </p:sp>
        <p:cxnSp>
          <p:nvCxnSpPr>
            <p:cNvPr id="72" name="Straight Arrow Connector 29"/>
            <p:cNvCxnSpPr>
              <a:stCxn id="68" idx="3"/>
              <a:endCxn id="69" idx="0"/>
            </p:cNvCxnSpPr>
            <p:nvPr>
              <p:custDataLst>
                <p:tags r:id="rId22"/>
              </p:custDataLst>
            </p:nvPr>
          </p:nvCxnSpPr>
          <p:spPr>
            <a:xfrm flipV="1">
              <a:off x="5070926" y="2106836"/>
              <a:ext cx="402021" cy="368318"/>
            </a:xfrm>
            <a:prstGeom prst="curvedConnector4">
              <a:avLst>
                <a:gd name="adj1" fmla="val 10294"/>
                <a:gd name="adj2" fmla="val 146754"/>
              </a:avLst>
            </a:pr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29"/>
            <p:cNvCxnSpPr>
              <a:stCxn id="69" idx="3"/>
              <a:endCxn id="70" idx="0"/>
            </p:cNvCxnSpPr>
            <p:nvPr>
              <p:custDataLst>
                <p:tags r:id="rId23"/>
              </p:custDataLst>
            </p:nvPr>
          </p:nvCxnSpPr>
          <p:spPr>
            <a:xfrm flipV="1">
              <a:off x="5792198" y="2106836"/>
              <a:ext cx="621374" cy="368319"/>
            </a:xfrm>
            <a:prstGeom prst="curvedConnector4">
              <a:avLst>
                <a:gd name="adj1" fmla="val 6660"/>
                <a:gd name="adj2" fmla="val 162066"/>
              </a:avLst>
            </a:pr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>
            <p:custDataLst>
              <p:tags r:id="rId12"/>
            </p:custDataLst>
          </p:nvPr>
        </p:nvGrpSpPr>
        <p:grpSpPr>
          <a:xfrm>
            <a:off x="4751673" y="3938205"/>
            <a:ext cx="3267442" cy="1381125"/>
            <a:chOff x="4751673" y="3114675"/>
            <a:chExt cx="3267442" cy="1381125"/>
          </a:xfrm>
        </p:grpSpPr>
        <p:sp>
          <p:nvSpPr>
            <p:cNvPr id="75" name="Rounded Rectangle 74"/>
            <p:cNvSpPr/>
            <p:nvPr/>
          </p:nvSpPr>
          <p:spPr>
            <a:xfrm>
              <a:off x="5275915" y="3200995"/>
              <a:ext cx="2743200" cy="129480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23623" y="3632597"/>
              <a:ext cx="954156" cy="7354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85577" y="3114675"/>
              <a:ext cx="2561975" cy="51792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Exploit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51205" y="3632597"/>
              <a:ext cx="596348" cy="7337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277779" y="3632597"/>
              <a:ext cx="1073426" cy="73544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0" name="Straight Arrow Connector 29"/>
            <p:cNvCxnSpPr>
              <a:stCxn id="79" idx="3"/>
            </p:cNvCxnSpPr>
            <p:nvPr/>
          </p:nvCxnSpPr>
          <p:spPr>
            <a:xfrm flipH="1" flipV="1">
              <a:off x="4751673" y="3632597"/>
              <a:ext cx="2599532" cy="367725"/>
            </a:xfrm>
            <a:prstGeom prst="curvedConnector5">
              <a:avLst>
                <a:gd name="adj1" fmla="val -8794"/>
                <a:gd name="adj2" fmla="val -162166"/>
                <a:gd name="adj3" fmla="val 70647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29"/>
          <p:cNvCxnSpPr>
            <a:stCxn id="42" idx="3"/>
          </p:cNvCxnSpPr>
          <p:nvPr>
            <p:custDataLst>
              <p:tags r:id="rId13"/>
            </p:custDataLst>
          </p:nvPr>
        </p:nvCxnSpPr>
        <p:spPr>
          <a:xfrm flipV="1">
            <a:off x="3187478" y="2109191"/>
            <a:ext cx="1564195" cy="3677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Explosion 1 35"/>
          <p:cNvSpPr/>
          <p:nvPr>
            <p:custDataLst>
              <p:tags r:id="rId14"/>
            </p:custDataLst>
          </p:nvPr>
        </p:nvSpPr>
        <p:spPr>
          <a:xfrm>
            <a:off x="3266104" y="4277169"/>
            <a:ext cx="2376446" cy="105742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Crash</a:t>
            </a:r>
          </a:p>
        </p:txBody>
      </p:sp>
      <p:sp>
        <p:nvSpPr>
          <p:cNvPr id="57" name="TextBox 56"/>
          <p:cNvSpPr txBox="1"/>
          <p:nvPr>
            <p:custDataLst>
              <p:tags r:id="rId15"/>
            </p:custDataLst>
          </p:nvPr>
        </p:nvSpPr>
        <p:spPr>
          <a:xfrm>
            <a:off x="2328738" y="3505200"/>
            <a:ext cx="4529262" cy="53399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ASLR enabled</a:t>
            </a:r>
          </a:p>
        </p:txBody>
      </p:sp>
      <p:sp>
        <p:nvSpPr>
          <p:cNvPr id="58" name="TextBox 57"/>
          <p:cNvSpPr txBox="1"/>
          <p:nvPr>
            <p:custDataLst>
              <p:tags r:id="rId16"/>
            </p:custDataLst>
          </p:nvPr>
        </p:nvSpPr>
        <p:spPr>
          <a:xfrm>
            <a:off x="228600" y="55698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ASLR</a:t>
            </a:r>
            <a:r>
              <a:rPr lang="en-US" sz="4800" dirty="0" smtClean="0">
                <a:latin typeface="Calibri" pitchFamily="34" charset="0"/>
                <a:cs typeface="Calibri" pitchFamily="34" charset="0"/>
              </a:rPr>
              <a:t>: Addresses are unpredictable</a:t>
            </a:r>
            <a:endParaRPr lang="en-US" sz="4800" b="1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83"/>
    </mc:Choice>
    <mc:Fallback xmlns="">
      <p:transition spd="slow" advTm="42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Return Oriented Programming + ASLR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A70DC9C-720C-458A-A402-6CB0049A69DD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4FCDBC5D-AE0E-40AE-B2A3-D6594CFE96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7200" y="609600"/>
            <a:ext cx="5486400" cy="5715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Bad news: </a:t>
            </a:r>
            <a:r>
              <a:rPr lang="en-US" sz="4000" dirty="0" smtClean="0"/>
              <a:t>Randomized code can’t be used for ROP</a:t>
            </a:r>
          </a:p>
          <a:p>
            <a:pPr lvl="1"/>
            <a:endParaRPr lang="en-US" sz="3600" dirty="0"/>
          </a:p>
          <a:p>
            <a:r>
              <a:rPr lang="en-US" sz="4000" b="1" dirty="0" smtClean="0"/>
              <a:t>Good news: </a:t>
            </a:r>
            <a:r>
              <a:rPr lang="en-US" sz="4000" dirty="0" smtClean="0"/>
              <a:t>ASLR implementations leave small amounts of code unrandomized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www.unc.edu/~adamsonj/pictures/beastie/beastie_300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04" y="1371600"/>
            <a:ext cx="285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>
            <p:custDataLst>
              <p:tags r:id="rId8"/>
            </p:custDataLst>
          </p:nvPr>
        </p:nvSpPr>
        <p:spPr>
          <a:xfrm>
            <a:off x="6134100" y="4495800"/>
            <a:ext cx="28575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Evil 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7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1"/>
    </mc:Choice>
    <mc:Fallback xmlns="">
      <p:transition spd="slow" advTm="26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ASLR in Linux (Example)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0EA821A-463F-444D-867E-348434EBCD16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648200" y="609600"/>
            <a:ext cx="4114800" cy="480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Randomized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876800" y="3733800"/>
            <a:ext cx="36576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Stack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4876800" y="4572000"/>
            <a:ext cx="36576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Heap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304800" y="609600"/>
            <a:ext cx="4114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Unrandomized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3429000" y="5638800"/>
            <a:ext cx="2286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Executable</a:t>
            </a:r>
          </a:p>
        </p:txBody>
      </p:sp>
      <p:sp>
        <p:nvSpPr>
          <p:cNvPr id="13" name="Oval 12"/>
          <p:cNvSpPr/>
          <p:nvPr>
            <p:custDataLst>
              <p:tags r:id="rId11"/>
            </p:custDataLst>
          </p:nvPr>
        </p:nvSpPr>
        <p:spPr>
          <a:xfrm>
            <a:off x="1371600" y="1219200"/>
            <a:ext cx="2057400" cy="83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Program Image</a:t>
            </a:r>
          </a:p>
        </p:txBody>
      </p:sp>
      <p:sp>
        <p:nvSpPr>
          <p:cNvPr id="14" name="Oval 13"/>
          <p:cNvSpPr/>
          <p:nvPr>
            <p:custDataLst>
              <p:tags r:id="rId12"/>
            </p:custDataLst>
          </p:nvPr>
        </p:nvSpPr>
        <p:spPr>
          <a:xfrm>
            <a:off x="4800600" y="1219201"/>
            <a:ext cx="3886200" cy="2362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Calibri" pitchFamily="34" charset="0"/>
                <a:cs typeface="Calibri" pitchFamily="34" charset="0"/>
              </a:rPr>
              <a:t>Libc</a:t>
            </a:r>
            <a:endParaRPr lang="en-US" sz="11500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3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8"/>
    </mc:Choice>
    <mc:Fallback xmlns="">
      <p:transition spd="slow" advTm="29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5228EE1-D184-4C4E-9C49-59CA98659F66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Challenge: </a:t>
            </a:r>
            <a:r>
              <a:rPr lang="en-US" dirty="0"/>
              <a:t>Program image is often the only unrandomized code</a:t>
            </a:r>
          </a:p>
          <a:p>
            <a:pPr lvl="1"/>
            <a:r>
              <a:rPr lang="en-US" dirty="0"/>
              <a:t>Small</a:t>
            </a:r>
          </a:p>
          <a:p>
            <a:pPr lvl="1"/>
            <a:r>
              <a:rPr lang="en-US" dirty="0" smtClean="0"/>
              <a:t>Program-specific</a:t>
            </a:r>
          </a:p>
          <a:p>
            <a:endParaRPr lang="en-US" dirty="0"/>
          </a:p>
          <a:p>
            <a:r>
              <a:rPr lang="en-US" dirty="0" smtClean="0"/>
              <a:t>Prior work on ROP assumes unrandomized large code bases; can’t simply reuse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We developed new automated ROP techniques for targeting the program image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96"/>
    </mc:Choice>
    <mc:Fallback xmlns="">
      <p:transition spd="slow" advTm="64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Background: Defenses and Return Oriented Programming (ROP)</a:t>
            </a:r>
          </a:p>
          <a:p>
            <a:r>
              <a:rPr lang="en-US" dirty="0" smtClean="0"/>
              <a:t>Q: ROP + Hardening</a:t>
            </a:r>
          </a:p>
          <a:p>
            <a:pPr lvl="1"/>
            <a:r>
              <a:rPr lang="en-US" b="1" dirty="0" smtClean="0"/>
              <a:t>Automatic ROP</a:t>
            </a:r>
          </a:p>
          <a:p>
            <a:pPr lvl="1"/>
            <a:r>
              <a:rPr lang="en-US" dirty="0" smtClean="0"/>
              <a:t>Automatic Hardening</a:t>
            </a:r>
            <a:endParaRPr lang="en-US" dirty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1F15C3-E042-4DDA-BDB7-EDBA148E5889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0"/>
    </mc:Choice>
    <mc:Fallback xmlns="">
      <p:transition spd="slow" advTm="952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Automatic ROP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431F3E-44D1-4FB1-9F6E-7D21F859C3B3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33400" y="11430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Source P</a:t>
            </a: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33400" y="44196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Computation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ight Arrow 10"/>
          <p:cNvSpPr/>
          <p:nvPr>
            <p:custDataLst>
              <p:tags r:id="rId8"/>
            </p:custDataLst>
          </p:nvPr>
        </p:nvSpPr>
        <p:spPr>
          <a:xfrm>
            <a:off x="3505200" y="1104900"/>
            <a:ext cx="1905000" cy="1447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5715000" y="11430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Instructions from P</a:t>
            </a:r>
          </a:p>
        </p:txBody>
      </p:sp>
      <p:sp>
        <p:nvSpPr>
          <p:cNvPr id="12" name="Equal 11"/>
          <p:cNvSpPr/>
          <p:nvPr>
            <p:custDataLst>
              <p:tags r:id="rId10"/>
            </p:custDataLst>
          </p:nvPr>
        </p:nvSpPr>
        <p:spPr>
          <a:xfrm>
            <a:off x="5867400" y="2819400"/>
            <a:ext cx="2362200" cy="1295400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6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3"/>
    </mc:Choice>
    <mc:Fallback xmlns="">
      <p:transition spd="slow" advTm="21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7083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Downloading Exploits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7F2E116-0F55-4135-B4A9-C2D9105DBFCC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://www.unc.edu/~adamsonj/pictures/beastie/beastie_300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" y="1676400"/>
            <a:ext cx="285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ugustaschools.org/images/Farrington_images/ECole/computer_clipart1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51" y="1323975"/>
            <a:ext cx="3306349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981700" y="4800600"/>
            <a:ext cx="28575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Windows 7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8600" y="4800600"/>
            <a:ext cx="28575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Evil Ed</a:t>
            </a:r>
          </a:p>
        </p:txBody>
      </p:sp>
      <p:sp>
        <p:nvSpPr>
          <p:cNvPr id="12" name="Rounded Rectangular Callout 11"/>
          <p:cNvSpPr/>
          <p:nvPr>
            <p:custDataLst>
              <p:tags r:id="rId9"/>
            </p:custDataLst>
          </p:nvPr>
        </p:nvSpPr>
        <p:spPr>
          <a:xfrm>
            <a:off x="2950215" y="1524000"/>
            <a:ext cx="2887436" cy="2362200"/>
          </a:xfrm>
          <a:prstGeom prst="wedgeRoundRectCallout">
            <a:avLst>
              <a:gd name="adj1" fmla="val -68335"/>
              <a:gd name="adj2" fmla="val -9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I found a control flow hijack exploit online!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229054" y="2118122"/>
            <a:ext cx="2743200" cy="1381125"/>
            <a:chOff x="228600" y="1066800"/>
            <a:chExt cx="8763000" cy="2438400"/>
          </a:xfrm>
        </p:grpSpPr>
        <p:sp>
          <p:nvSpPr>
            <p:cNvPr id="15" name="Rounded Rectangle 14"/>
            <p:cNvSpPr/>
            <p:nvPr/>
          </p:nvSpPr>
          <p:spPr>
            <a:xfrm>
              <a:off x="228600" y="1219200"/>
              <a:ext cx="8763000" cy="2286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1981200"/>
              <a:ext cx="3048000" cy="12984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8909" y="1066800"/>
              <a:ext cx="8184087" cy="9144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Exploit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981200"/>
              <a:ext cx="1905000" cy="1295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29000" y="1981200"/>
              <a:ext cx="3429000" cy="12984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" name="Straight Arrow Connector 29"/>
            <p:cNvCxnSpPr>
              <a:stCxn id="19" idx="3"/>
              <a:endCxn id="16" idx="1"/>
            </p:cNvCxnSpPr>
            <p:nvPr/>
          </p:nvCxnSpPr>
          <p:spPr>
            <a:xfrm flipH="1">
              <a:off x="381000" y="2630424"/>
              <a:ext cx="6477000" cy="12700"/>
            </a:xfrm>
            <a:prstGeom prst="curvedConnector5">
              <a:avLst>
                <a:gd name="adj1" fmla="val -3529"/>
                <a:gd name="adj2" fmla="val 4083425"/>
                <a:gd name="adj3" fmla="val 10126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6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6"/>
    </mc:Choice>
    <mc:Fallback xmlns="">
      <p:transition spd="slow" advTm="15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0833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ROP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7599056-CC75-4476-9349-EEC3FF9660FD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28600" y="11430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Source P</a:t>
            </a: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228600" y="44196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Computation</a:t>
            </a: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3429000" y="4419600"/>
            <a:ext cx="2819400" cy="1371600"/>
          </a:xfrm>
          <a:prstGeom prst="rect">
            <a:avLst/>
          </a:prstGeom>
          <a:gradFill>
            <a:gsLst>
              <a:gs pos="0">
                <a:schemeClr val="accent6">
                  <a:tint val="92000"/>
                  <a:satMod val="170000"/>
                </a:schemeClr>
              </a:gs>
              <a:gs pos="15000">
                <a:schemeClr val="accent6">
                  <a:tint val="92000"/>
                  <a:shade val="99000"/>
                  <a:satMod val="170000"/>
                </a:schemeClr>
              </a:gs>
              <a:gs pos="62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Arrangement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3429000" y="1143000"/>
            <a:ext cx="28194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Discovery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6221186" y="2819400"/>
            <a:ext cx="2819400" cy="1371600"/>
          </a:xfrm>
          <a:prstGeom prst="rect">
            <a:avLst/>
          </a:prstGeom>
          <a:gradFill>
            <a:gsLst>
              <a:gs pos="0">
                <a:schemeClr val="accent6">
                  <a:tint val="92000"/>
                  <a:satMod val="170000"/>
                </a:schemeClr>
              </a:gs>
              <a:gs pos="15000">
                <a:schemeClr val="accent6">
                  <a:tint val="92000"/>
                  <a:shade val="99000"/>
                  <a:satMod val="170000"/>
                </a:schemeClr>
              </a:gs>
              <a:gs pos="62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Assignment</a:t>
            </a:r>
          </a:p>
        </p:txBody>
      </p:sp>
      <p:cxnSp>
        <p:nvCxnSpPr>
          <p:cNvPr id="19" name="Straight Arrow Connector 18"/>
          <p:cNvCxnSpPr>
            <a:stCxn id="7" idx="3"/>
            <a:endCxn id="16" idx="1"/>
          </p:cNvCxnSpPr>
          <p:nvPr>
            <p:custDataLst>
              <p:tags r:id="rId10"/>
            </p:custDataLst>
          </p:nvPr>
        </p:nvCxnSpPr>
        <p:spPr>
          <a:xfrm>
            <a:off x="2895600" y="1828800"/>
            <a:ext cx="533400" cy="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1"/>
            </p:custDataLst>
          </p:nvPr>
        </p:nvCxnSpPr>
        <p:spPr>
          <a:xfrm>
            <a:off x="2895600" y="5110843"/>
            <a:ext cx="533400" cy="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0"/>
          </p:cNvCxnSpPr>
          <p:nvPr>
            <p:custDataLst>
              <p:tags r:id="rId12"/>
            </p:custDataLst>
          </p:nvPr>
        </p:nvCxnSpPr>
        <p:spPr>
          <a:xfrm>
            <a:off x="6248400" y="1834243"/>
            <a:ext cx="1382486" cy="985157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2"/>
          <p:cNvCxnSpPr>
            <a:endCxn id="17" idx="2"/>
          </p:cNvCxnSpPr>
          <p:nvPr>
            <p:custDataLst>
              <p:tags r:id="rId13"/>
            </p:custDataLst>
          </p:nvPr>
        </p:nvCxnSpPr>
        <p:spPr>
          <a:xfrm flipV="1">
            <a:off x="6248401" y="4191000"/>
            <a:ext cx="1382485" cy="919844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4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4"/>
    </mc:Choice>
    <mc:Fallback xmlns="">
      <p:transition spd="slow" advTm="8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Gadget Discovery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b="1" dirty="0" smtClean="0"/>
              <a:t>Gadget Discovery: </a:t>
            </a:r>
            <a:r>
              <a:rPr lang="en-US" dirty="0" smtClean="0"/>
              <a:t>Does instruction sequence do something we can use for our computation?</a:t>
            </a:r>
          </a:p>
          <a:p>
            <a:r>
              <a:rPr lang="en-US" dirty="0" smtClean="0"/>
              <a:t>Fast randomized test for </a:t>
            </a:r>
            <a:r>
              <a:rPr lang="en-US" b="1" dirty="0" smtClean="0"/>
              <a:t>every program location </a:t>
            </a:r>
            <a:r>
              <a:rPr lang="en-US" dirty="0" smtClean="0"/>
              <a:t>(thousands or millions)</a:t>
            </a:r>
            <a:endParaRPr lang="en-US" b="1" dirty="0" smtClean="0"/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>
          <a:xfrm>
            <a:off x="457200" y="35814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Source P</a:t>
            </a: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114300" y="3728591"/>
            <a:ext cx="33528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sbb</a:t>
            </a:r>
            <a:r>
              <a:rPr lang="en-US" sz="3200" dirty="0"/>
              <a:t> %</a:t>
            </a:r>
            <a:r>
              <a:rPr lang="en-US" sz="3200" dirty="0" err="1"/>
              <a:t>eax</a:t>
            </a:r>
            <a:r>
              <a:rPr lang="en-US" sz="3200" dirty="0"/>
              <a:t>, %</a:t>
            </a:r>
            <a:r>
              <a:rPr lang="en-US" sz="3200" dirty="0" err="1"/>
              <a:t>eax</a:t>
            </a:r>
            <a:r>
              <a:rPr lang="en-US" sz="3200" dirty="0"/>
              <a:t>; </a:t>
            </a:r>
            <a:r>
              <a:rPr lang="en-US" sz="3200" dirty="0" err="1"/>
              <a:t>neg</a:t>
            </a:r>
            <a:r>
              <a:rPr lang="en-US" sz="3200" dirty="0"/>
              <a:t> %</a:t>
            </a:r>
            <a:r>
              <a:rPr lang="en-US" sz="3200" dirty="0" err="1" smtClean="0"/>
              <a:t>eax</a:t>
            </a:r>
            <a:r>
              <a:rPr lang="en-US" sz="3200" dirty="0" smtClean="0"/>
              <a:t>;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ret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3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9"/>
    </mc:Choice>
    <mc:Fallback xmlns="">
      <p:transition spd="slow" advTm="34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55417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Randomized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09600" y="2667000"/>
            <a:ext cx="33528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sbb</a:t>
            </a:r>
            <a:r>
              <a:rPr lang="en-US" sz="3200" dirty="0"/>
              <a:t> %</a:t>
            </a:r>
            <a:r>
              <a:rPr lang="en-US" sz="3200" dirty="0" err="1"/>
              <a:t>eax</a:t>
            </a:r>
            <a:r>
              <a:rPr lang="en-US" sz="3200" dirty="0"/>
              <a:t>, %</a:t>
            </a:r>
            <a:r>
              <a:rPr lang="en-US" sz="3200" dirty="0" err="1"/>
              <a:t>eax</a:t>
            </a:r>
            <a:r>
              <a:rPr lang="en-US" sz="3200" dirty="0"/>
              <a:t>; </a:t>
            </a:r>
            <a:r>
              <a:rPr lang="en-US" sz="3200" dirty="0" err="1"/>
              <a:t>neg</a:t>
            </a:r>
            <a:r>
              <a:rPr lang="en-US" sz="3200" dirty="0"/>
              <a:t> %</a:t>
            </a:r>
            <a:r>
              <a:rPr lang="en-US" sz="3200" dirty="0" err="1"/>
              <a:t>eax</a:t>
            </a:r>
            <a:r>
              <a:rPr lang="en-US" sz="3200" dirty="0"/>
              <a:t>;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ret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65610456"/>
              </p:ext>
            </p:extLst>
          </p:nvPr>
        </p:nvGraphicFramePr>
        <p:xfrm>
          <a:off x="381000" y="685800"/>
          <a:ext cx="3810000" cy="1737360"/>
        </p:xfrm>
        <a:graphic>
          <a:graphicData uri="http://schemas.openxmlformats.org/drawingml/2006/table">
            <a:tbl>
              <a:tblPr bandRow="1">
                <a:tableStyleId>{18603FDC-E32A-4AB5-989C-0864C3EAD2B8}</a:tableStyleId>
              </a:tblPr>
              <a:tblGrid>
                <a:gridCol w="1219200"/>
                <a:gridCol w="25908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EAX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0x0298a7bc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0x1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ESP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0x81e4f104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61415014"/>
              </p:ext>
            </p:extLst>
          </p:nvPr>
        </p:nvGraphicFramePr>
        <p:xfrm>
          <a:off x="381000" y="3962400"/>
          <a:ext cx="3810000" cy="1737360"/>
        </p:xfrm>
        <a:graphic>
          <a:graphicData uri="http://schemas.openxmlformats.org/drawingml/2006/table">
            <a:tbl>
              <a:tblPr bandRow="1">
                <a:tableStyleId>{18603FDC-E32A-4AB5-989C-0864C3EAD2B8}</a:tableStyleId>
              </a:tblPr>
              <a:tblGrid>
                <a:gridCol w="1219200"/>
                <a:gridCol w="25908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EAX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0x1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ESP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0x81e4f108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EBX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0x0298a7bc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>
            <a:off x="4572000" y="762000"/>
            <a:ext cx="0" cy="5486400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061857" y="914400"/>
            <a:ext cx="3624943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alibri" pitchFamily="34" charset="0"/>
                <a:cs typeface="Calibri" pitchFamily="34" charset="0"/>
              </a:rPr>
              <a:t>OutReg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&lt;-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InReg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5747657" y="15240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Semantic Definition</a:t>
            </a: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 Move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2"/>
            </p:custDataLst>
          </p:nvPr>
        </p:nvCxnSpPr>
        <p:spPr>
          <a:xfrm flipH="1">
            <a:off x="2286000" y="1371600"/>
            <a:ext cx="3886200" cy="28956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 flipH="1">
            <a:off x="2362200" y="990600"/>
            <a:ext cx="5334000" cy="5334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14"/>
            </p:custDataLst>
          </p:nvPr>
        </p:nvSpPr>
        <p:spPr>
          <a:xfrm>
            <a:off x="-152400" y="914400"/>
            <a:ext cx="381000" cy="1524000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Before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15"/>
            </p:custDataLst>
          </p:nvPr>
        </p:nvSpPr>
        <p:spPr>
          <a:xfrm>
            <a:off x="-152400" y="4343400"/>
            <a:ext cx="381000" cy="1524000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After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3"/>
            <p:custDataLst>
              <p:tags r:id="rId16"/>
            </p:custDataLst>
          </p:nvPr>
        </p:nvSpPr>
        <p:spPr>
          <a:xfrm>
            <a:off x="4748892" y="3472543"/>
            <a:ext cx="4250872" cy="274320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If 10 random runs satisfy a semantic definition, then Q </a:t>
            </a:r>
            <a:r>
              <a:rPr lang="en-US" sz="5400" b="1" dirty="0" smtClean="0"/>
              <a:t>probably</a:t>
            </a:r>
            <a:r>
              <a:rPr lang="en-US" sz="5400" dirty="0" smtClean="0"/>
              <a:t> found a gadget of that type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4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1"/>
    </mc:Choice>
    <mc:Fallback xmlns="">
      <p:transition spd="slow" advTm="58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5" grpId="0"/>
      <p:bldP spid="26" grpId="0"/>
      <p:bldP spid="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Q’s Gadget Types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1CEBBEA-F40F-4DDD-A209-00471A80FC4D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9588454"/>
              </p:ext>
            </p:extLst>
          </p:nvPr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09800"/>
                <a:gridCol w="3276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Gadget Type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Semantic Definition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Real World Example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MoveRegG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Out &lt;- In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xchg</a:t>
                      </a:r>
                      <a:r>
                        <a:rPr lang="en-US" sz="2200" dirty="0" smtClean="0"/>
                        <a:t> %</a:t>
                      </a:r>
                      <a:r>
                        <a:rPr lang="en-US" sz="2200" dirty="0" err="1" smtClean="0"/>
                        <a:t>eax</a:t>
                      </a:r>
                      <a:r>
                        <a:rPr lang="en-US" sz="2200" dirty="0" smtClean="0"/>
                        <a:t>, %</a:t>
                      </a:r>
                      <a:r>
                        <a:rPr lang="en-US" sz="2200" dirty="0" err="1" smtClean="0"/>
                        <a:t>ebp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LoadConstG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Constant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pop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ebp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In1 + In2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add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edx</a:t>
                      </a:r>
                      <a:r>
                        <a:rPr lang="en-US" sz="2200" baseline="0" dirty="0" smtClean="0"/>
                        <a:t>, %</a:t>
                      </a:r>
                      <a:r>
                        <a:rPr lang="en-US" sz="2200" baseline="0" dirty="0" err="1" smtClean="0"/>
                        <a:t>eax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LoadMemG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dirty="0" smtClean="0"/>
                        <a:t> + Offset]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movl</a:t>
                      </a:r>
                      <a:r>
                        <a:rPr lang="en-US" sz="2200" dirty="0" smtClean="0"/>
                        <a:t> 0x60(%</a:t>
                      </a:r>
                      <a:r>
                        <a:rPr lang="en-US" sz="2200" dirty="0" err="1" smtClean="0"/>
                        <a:t>eax</a:t>
                      </a:r>
                      <a:r>
                        <a:rPr lang="en-US" sz="2200" dirty="0" smtClean="0"/>
                        <a:t>),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eax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StoreMemG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baseline="0" dirty="0" smtClean="0"/>
                        <a:t> + Offset] &lt;- In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mov</a:t>
                      </a:r>
                      <a:r>
                        <a:rPr lang="en-US" sz="2000" baseline="0" dirty="0" smtClean="0"/>
                        <a:t> %dl, 0x13(%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); ret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ArithmeticLoadG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+&lt;-</a:t>
                      </a:r>
                      <a:r>
                        <a:rPr lang="en-US" sz="2200" baseline="0" dirty="0" smtClean="0"/>
                        <a:t> M[</a:t>
                      </a:r>
                      <a:r>
                        <a:rPr lang="en-US" sz="2200" baseline="0" dirty="0" err="1" smtClean="0"/>
                        <a:t>Addr</a:t>
                      </a:r>
                      <a:r>
                        <a:rPr lang="en-US" sz="2200" baseline="0" dirty="0" smtClean="0"/>
                        <a:t> + Offset]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  0x1376dbe4(%</a:t>
                      </a:r>
                      <a:r>
                        <a:rPr lang="en-US" sz="2000" dirty="0" err="1" smtClean="0"/>
                        <a:t>ebx</a:t>
                      </a:r>
                      <a:r>
                        <a:rPr lang="en-US" sz="2000" dirty="0" smtClean="0"/>
                        <a:t>), %</a:t>
                      </a:r>
                      <a:r>
                        <a:rPr lang="en-US" sz="2000" dirty="0" err="1" smtClean="0"/>
                        <a:t>ecx</a:t>
                      </a:r>
                      <a:r>
                        <a:rPr lang="en-US" sz="2000" dirty="0" smtClean="0"/>
                        <a:t>; (…); ret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ArithmeticStoreG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dirty="0" smtClean="0"/>
                        <a:t> + Offset] +&lt;- In 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    %al, 0x5de474c0(%</a:t>
                      </a:r>
                      <a:r>
                        <a:rPr lang="en-US" sz="2000" dirty="0" err="1" smtClean="0"/>
                        <a:t>ebp</a:t>
                      </a:r>
                      <a:r>
                        <a:rPr lang="en-US" sz="2000" dirty="0" smtClean="0"/>
                        <a:t>); ret 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9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2"/>
    </mc:Choice>
    <mc:Fallback xmlns="">
      <p:transition spd="slow" advTm="980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Q’s Gadget Types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1CEBBEA-F40F-4DDD-A209-00471A80FC4D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2617817"/>
              </p:ext>
            </p:extLst>
          </p:nvPr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09800"/>
                <a:gridCol w="3276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Gadget Type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Semantic Definition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Real World Example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MoveRegG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Out &lt;- In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xchg</a:t>
                      </a:r>
                      <a:r>
                        <a:rPr lang="en-US" sz="2200" dirty="0" smtClean="0"/>
                        <a:t> %</a:t>
                      </a:r>
                      <a:r>
                        <a:rPr lang="en-US" sz="2200" dirty="0" err="1" smtClean="0"/>
                        <a:t>eax</a:t>
                      </a:r>
                      <a:r>
                        <a:rPr lang="en-US" sz="2200" dirty="0" smtClean="0"/>
                        <a:t>, %</a:t>
                      </a:r>
                      <a:r>
                        <a:rPr lang="en-US" sz="2200" dirty="0" err="1" smtClean="0"/>
                        <a:t>ebp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LoadConstG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Constant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pop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ebp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In1 + In2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add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edx</a:t>
                      </a:r>
                      <a:r>
                        <a:rPr lang="en-US" sz="2200" baseline="0" dirty="0" smtClean="0"/>
                        <a:t>, %</a:t>
                      </a:r>
                      <a:r>
                        <a:rPr lang="en-US" sz="2200" baseline="0" dirty="0" err="1" smtClean="0"/>
                        <a:t>eax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LoadMemG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dirty="0" smtClean="0"/>
                        <a:t> + Offset]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movl</a:t>
                      </a:r>
                      <a:r>
                        <a:rPr lang="en-US" sz="2200" dirty="0" smtClean="0"/>
                        <a:t> 0x60(%</a:t>
                      </a:r>
                      <a:r>
                        <a:rPr lang="en-US" sz="2200" dirty="0" err="1" smtClean="0"/>
                        <a:t>eax</a:t>
                      </a:r>
                      <a:r>
                        <a:rPr lang="en-US" sz="2200" dirty="0" smtClean="0"/>
                        <a:t>),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eax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StoreMemG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baseline="0" dirty="0" smtClean="0"/>
                        <a:t> + Offset] &lt;- In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mov</a:t>
                      </a:r>
                      <a:r>
                        <a:rPr lang="en-US" sz="2000" baseline="0" dirty="0" smtClean="0"/>
                        <a:t> %dl, 0x13(%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); ret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ArithmeticLoadG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+&lt;-</a:t>
                      </a:r>
                      <a:r>
                        <a:rPr lang="en-US" sz="2200" baseline="0" dirty="0" smtClean="0"/>
                        <a:t> M[</a:t>
                      </a:r>
                      <a:r>
                        <a:rPr lang="en-US" sz="2200" baseline="0" dirty="0" err="1" smtClean="0"/>
                        <a:t>Addr</a:t>
                      </a:r>
                      <a:r>
                        <a:rPr lang="en-US" sz="2200" baseline="0" dirty="0" smtClean="0"/>
                        <a:t> + Offset]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  0x1376dbe4(%</a:t>
                      </a:r>
                      <a:r>
                        <a:rPr lang="en-US" sz="2000" dirty="0" err="1" smtClean="0"/>
                        <a:t>ebx</a:t>
                      </a:r>
                      <a:r>
                        <a:rPr lang="en-US" sz="2000" dirty="0" smtClean="0"/>
                        <a:t>), %</a:t>
                      </a:r>
                      <a:r>
                        <a:rPr lang="en-US" sz="2000" dirty="0" err="1" smtClean="0"/>
                        <a:t>ecx</a:t>
                      </a:r>
                      <a:r>
                        <a:rPr lang="en-US" sz="2000" dirty="0" smtClean="0"/>
                        <a:t>; (…); ret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ArithmeticStoreG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dirty="0" smtClean="0"/>
                        <a:t> + Offset] +&lt;- In 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    %al, 0x5de474c0(%</a:t>
                      </a:r>
                      <a:r>
                        <a:rPr lang="en-US" sz="2000" dirty="0" err="1" smtClean="0"/>
                        <a:t>ebp</a:t>
                      </a:r>
                      <a:r>
                        <a:rPr lang="en-US" sz="2000" dirty="0" smtClean="0"/>
                        <a:t>); ret 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0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6"/>
    </mc:Choice>
    <mc:Fallback xmlns="">
      <p:transition spd="slow" advTm="735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Q’s Gadget Types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1CEBBEA-F40F-4DDD-A209-00471A80FC4D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1793029"/>
              </p:ext>
            </p:extLst>
          </p:nvPr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09800"/>
                <a:gridCol w="3276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Gadget Type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Semantic Definition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Real World Example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MoveRegG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Out &lt;- In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xchg</a:t>
                      </a:r>
                      <a:r>
                        <a:rPr lang="en-US" sz="2200" dirty="0" smtClean="0"/>
                        <a:t> %</a:t>
                      </a:r>
                      <a:r>
                        <a:rPr lang="en-US" sz="2200" dirty="0" err="1" smtClean="0"/>
                        <a:t>eax</a:t>
                      </a:r>
                      <a:r>
                        <a:rPr lang="en-US" sz="2200" dirty="0" smtClean="0"/>
                        <a:t>, %</a:t>
                      </a:r>
                      <a:r>
                        <a:rPr lang="en-US" sz="2200" dirty="0" err="1" smtClean="0"/>
                        <a:t>ebp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LoadConstG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Constant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pop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ebp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In1 + In2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add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edx</a:t>
                      </a:r>
                      <a:r>
                        <a:rPr lang="en-US" sz="2200" baseline="0" dirty="0" smtClean="0"/>
                        <a:t>, %</a:t>
                      </a:r>
                      <a:r>
                        <a:rPr lang="en-US" sz="2200" baseline="0" dirty="0" err="1" smtClean="0"/>
                        <a:t>eax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LoadMemG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&lt;- 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dirty="0" smtClean="0"/>
                        <a:t> + Offset]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movl</a:t>
                      </a:r>
                      <a:r>
                        <a:rPr lang="en-US" sz="2200" dirty="0" smtClean="0"/>
                        <a:t> 0x60(%</a:t>
                      </a:r>
                      <a:r>
                        <a:rPr lang="en-US" sz="2200" dirty="0" err="1" smtClean="0"/>
                        <a:t>eax</a:t>
                      </a:r>
                      <a:r>
                        <a:rPr lang="en-US" sz="2200" dirty="0" smtClean="0"/>
                        <a:t>),</a:t>
                      </a:r>
                      <a:r>
                        <a:rPr lang="en-US" sz="2200" baseline="0" dirty="0" smtClean="0"/>
                        <a:t> %</a:t>
                      </a:r>
                      <a:r>
                        <a:rPr lang="en-US" sz="2200" baseline="0" dirty="0" err="1" smtClean="0"/>
                        <a:t>eax</a:t>
                      </a:r>
                      <a:r>
                        <a:rPr lang="en-US" sz="2200" baseline="0" dirty="0" smtClean="0"/>
                        <a:t>; ret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StoreMemG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baseline="0" dirty="0" smtClean="0"/>
                        <a:t> + Offset] &lt;- In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mov</a:t>
                      </a:r>
                      <a:r>
                        <a:rPr lang="en-US" sz="2000" baseline="0" dirty="0" smtClean="0"/>
                        <a:t> %dl, 0x13(%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); ret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ArithmeticLoadG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 +&lt;-</a:t>
                      </a:r>
                      <a:r>
                        <a:rPr lang="en-US" sz="2200" baseline="0" dirty="0" smtClean="0"/>
                        <a:t> M[</a:t>
                      </a:r>
                      <a:r>
                        <a:rPr lang="en-US" sz="2200" baseline="0" dirty="0" err="1" smtClean="0"/>
                        <a:t>Addr</a:t>
                      </a:r>
                      <a:r>
                        <a:rPr lang="en-US" sz="2200" baseline="0" dirty="0" smtClean="0"/>
                        <a:t> + Offset]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  0x1376dbe4(%</a:t>
                      </a:r>
                      <a:r>
                        <a:rPr lang="en-US" sz="2000" dirty="0" err="1" smtClean="0"/>
                        <a:t>ebx</a:t>
                      </a:r>
                      <a:r>
                        <a:rPr lang="en-US" sz="2000" dirty="0" smtClean="0"/>
                        <a:t>), %</a:t>
                      </a:r>
                      <a:r>
                        <a:rPr lang="en-US" sz="2000" dirty="0" err="1" smtClean="0"/>
                        <a:t>ecx</a:t>
                      </a:r>
                      <a:r>
                        <a:rPr lang="en-US" sz="2000" dirty="0" smtClean="0"/>
                        <a:t>; (…); ret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ArithmeticStoreG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M[</a:t>
                      </a:r>
                      <a:r>
                        <a:rPr lang="en-US" sz="2200" dirty="0" err="1" smtClean="0"/>
                        <a:t>Addr</a:t>
                      </a:r>
                      <a:r>
                        <a:rPr lang="en-US" sz="2200" dirty="0" smtClean="0"/>
                        <a:t> + Offset] +&lt;- In </a:t>
                      </a:r>
                      <a:endParaRPr 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    %al, 0x5de474c0(%</a:t>
                      </a:r>
                      <a:r>
                        <a:rPr lang="en-US" sz="2000" dirty="0" err="1" smtClean="0"/>
                        <a:t>ebp</a:t>
                      </a:r>
                      <a:r>
                        <a:rPr lang="en-US" sz="2000" dirty="0" smtClean="0"/>
                        <a:t>); ret 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9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7"/>
    </mc:Choice>
    <mc:Fallback xmlns="">
      <p:transition spd="slow" advTm="541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Randomized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Randomized </a:t>
            </a:r>
            <a:r>
              <a:rPr lang="en-US" dirty="0"/>
              <a:t>t</a:t>
            </a:r>
            <a:r>
              <a:rPr lang="en-US" dirty="0" smtClean="0"/>
              <a:t>esting tells us we </a:t>
            </a:r>
            <a:r>
              <a:rPr lang="en-US" b="1" dirty="0" smtClean="0"/>
              <a:t>likely</a:t>
            </a:r>
            <a:r>
              <a:rPr lang="en-US" dirty="0" smtClean="0"/>
              <a:t> found a gadget</a:t>
            </a:r>
          </a:p>
          <a:p>
            <a:pPr lvl="1"/>
            <a:r>
              <a:rPr lang="en-US" dirty="0" smtClean="0"/>
              <a:t>Fast; filters out many candidates</a:t>
            </a:r>
          </a:p>
          <a:p>
            <a:pPr lvl="1"/>
            <a:r>
              <a:rPr lang="en-US" dirty="0" smtClean="0"/>
              <a:t>Enables more expensive second stage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Second stage: SMT-based gadget discovery</a:t>
            </a:r>
          </a:p>
          <a:p>
            <a:pPr lvl="1"/>
            <a:r>
              <a:rPr lang="en-US" dirty="0" smtClean="0"/>
              <a:t>Gadget discovery is program verification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2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1"/>
    </mc:Choice>
    <mc:Fallback xmlns="">
      <p:transition spd="slow" advTm="45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SMT-Based </a:t>
            </a:r>
            <a:r>
              <a:rPr lang="en-US" dirty="0" smtClean="0"/>
              <a:t>Gadget Discovery</a:t>
            </a:r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52400" y="838200"/>
            <a:ext cx="33528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sbb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%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eax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%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%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eax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 ret</a:t>
            </a: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152400" y="1915418"/>
            <a:ext cx="3355848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EAX &lt;- CF</a:t>
            </a:r>
          </a:p>
        </p:txBody>
      </p:sp>
      <p:sp>
        <p:nvSpPr>
          <p:cNvPr id="5" name="Right Arrow 4"/>
          <p:cNvSpPr/>
          <p:nvPr>
            <p:custDataLst>
              <p:tags r:id="rId5"/>
            </p:custDataLst>
          </p:nvPr>
        </p:nvSpPr>
        <p:spPr>
          <a:xfrm>
            <a:off x="3657600" y="990600"/>
            <a:ext cx="3733800" cy="2057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Weakest Precondition</a:t>
            </a: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7620000" y="1295400"/>
            <a:ext cx="100965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alibri" pitchFamily="34" charset="0"/>
                <a:cs typeface="Calibri" pitchFamily="34" charset="0"/>
              </a:rPr>
              <a:t>F</a:t>
            </a:r>
          </a:p>
        </p:txBody>
      </p:sp>
      <p:sp>
        <p:nvSpPr>
          <p:cNvPr id="18" name="Rectangle 17"/>
          <p:cNvSpPr/>
          <p:nvPr>
            <p:custDataLst>
              <p:tags r:id="rId7"/>
            </p:custDataLst>
          </p:nvPr>
        </p:nvSpPr>
        <p:spPr>
          <a:xfrm>
            <a:off x="381000" y="4648200"/>
            <a:ext cx="100965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alibri" pitchFamily="34" charset="0"/>
                <a:cs typeface="Calibri" pitchFamily="34" charset="0"/>
              </a:rPr>
              <a:t>F</a:t>
            </a:r>
          </a:p>
        </p:txBody>
      </p:sp>
      <p:sp>
        <p:nvSpPr>
          <p:cNvPr id="21" name="Right Arrow 20"/>
          <p:cNvSpPr/>
          <p:nvPr>
            <p:custDataLst>
              <p:tags r:id="rId8"/>
            </p:custDataLst>
          </p:nvPr>
        </p:nvSpPr>
        <p:spPr>
          <a:xfrm>
            <a:off x="2133600" y="4305300"/>
            <a:ext cx="3733800" cy="2057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SMT Validity Check</a:t>
            </a: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5943600" y="4419600"/>
            <a:ext cx="3124200" cy="1866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Valid (Gadget)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Invalid (not Gadget)</a:t>
            </a:r>
          </a:p>
        </p:txBody>
      </p:sp>
      <p:cxnSp>
        <p:nvCxnSpPr>
          <p:cNvPr id="25" name="Straight Connector 24"/>
          <p:cNvCxnSpPr/>
          <p:nvPr>
            <p:custDataLst>
              <p:tags r:id="rId10"/>
            </p:custDataLst>
          </p:nvPr>
        </p:nvCxnSpPr>
        <p:spPr>
          <a:xfrm>
            <a:off x="0" y="3962400"/>
            <a:ext cx="9144000" cy="0"/>
          </a:xfrm>
          <a:prstGeom prst="line">
            <a:avLst/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>
            <p:custDataLst>
              <p:tags r:id="rId11"/>
            </p:custDataLst>
          </p:nvPr>
        </p:nvSpPr>
        <p:spPr>
          <a:xfrm>
            <a:off x="4686300" y="838200"/>
            <a:ext cx="1181100" cy="538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[D76]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5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16"/>
    </mc:Choice>
    <mc:Fallback xmlns="">
      <p:transition spd="slow" advTm="54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8" grpId="0" animBg="1"/>
      <p:bldP spid="21" grpId="0" animBg="1"/>
      <p:bldP spid="19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SMT-Based Gadget Discovery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EA13707-D4FD-4288-84F4-CEE3503985F3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 is better at finding gadgets than I am!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56994558"/>
              </p:ext>
            </p:extLst>
          </p:nvPr>
        </p:nvGraphicFramePr>
        <p:xfrm>
          <a:off x="21771" y="2057400"/>
          <a:ext cx="9122229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7429"/>
                <a:gridCol w="4114800"/>
              </a:tblGrid>
              <a:tr h="8636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imul</a:t>
                      </a:r>
                      <a:r>
                        <a:rPr lang="en-US" sz="3200" dirty="0" smtClean="0"/>
                        <a:t> $1, %</a:t>
                      </a:r>
                      <a:r>
                        <a:rPr lang="en-US" sz="3200" dirty="0" err="1" smtClean="0"/>
                        <a:t>eax</a:t>
                      </a:r>
                      <a:r>
                        <a:rPr lang="en-US" sz="3200" dirty="0" smtClean="0"/>
                        <a:t>, %</a:t>
                      </a:r>
                      <a:r>
                        <a:rPr lang="en-US" sz="3200" dirty="0" err="1" smtClean="0"/>
                        <a:t>ebx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ret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Move %</a:t>
                      </a:r>
                      <a:r>
                        <a:rPr lang="en-US" sz="2800" dirty="0" err="1" smtClean="0"/>
                        <a:t>eax</a:t>
                      </a:r>
                      <a:r>
                        <a:rPr lang="en-US" sz="2800" dirty="0" smtClean="0"/>
                        <a:t> to %</a:t>
                      </a:r>
                      <a:r>
                        <a:rPr lang="en-US" sz="2800" dirty="0" err="1" smtClean="0"/>
                        <a:t>ebx</a:t>
                      </a:r>
                      <a:endParaRPr lang="en-US" sz="28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lea (%ebx,%ecx,1), %</a:t>
                      </a:r>
                      <a:r>
                        <a:rPr lang="en-US" sz="3200" dirty="0" err="1" smtClean="0"/>
                        <a:t>eax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ret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Store</a:t>
                      </a:r>
                      <a:r>
                        <a:rPr lang="en-US" sz="2800" baseline="0" dirty="0" smtClean="0"/>
                        <a:t> %</a:t>
                      </a:r>
                      <a:r>
                        <a:rPr lang="en-US" sz="2800" baseline="0" dirty="0" err="1" smtClean="0"/>
                        <a:t>ebx</a:t>
                      </a:r>
                      <a:r>
                        <a:rPr lang="en-US" sz="2800" baseline="0" dirty="0" smtClean="0"/>
                        <a:t>+%</a:t>
                      </a:r>
                      <a:r>
                        <a:rPr lang="en-US" sz="2800" baseline="0" dirty="0" err="1" smtClean="0"/>
                        <a:t>ecx</a:t>
                      </a:r>
                      <a:r>
                        <a:rPr lang="en-US" sz="2800" baseline="0" dirty="0" smtClean="0"/>
                        <a:t> in %</a:t>
                      </a:r>
                      <a:r>
                        <a:rPr lang="en-US" sz="2800" baseline="0" dirty="0" err="1" smtClean="0"/>
                        <a:t>eax</a:t>
                      </a:r>
                      <a:endParaRPr lang="en-US" sz="28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sbb</a:t>
                      </a:r>
                      <a:r>
                        <a:rPr lang="en-US" sz="3200" dirty="0" smtClean="0"/>
                        <a:t> %</a:t>
                      </a:r>
                      <a:r>
                        <a:rPr lang="en-US" sz="3200" dirty="0" err="1" smtClean="0"/>
                        <a:t>eax</a:t>
                      </a:r>
                      <a:r>
                        <a:rPr lang="en-US" sz="3200" dirty="0" smtClean="0"/>
                        <a:t>, %</a:t>
                      </a:r>
                      <a:r>
                        <a:rPr lang="en-US" sz="3200" dirty="0" err="1" smtClean="0"/>
                        <a:t>eax</a:t>
                      </a:r>
                      <a:r>
                        <a:rPr lang="en-US" sz="3200" dirty="0" smtClean="0"/>
                        <a:t>; </a:t>
                      </a:r>
                      <a:r>
                        <a:rPr lang="en-US" sz="3200" dirty="0" err="1" smtClean="0"/>
                        <a:t>neg</a:t>
                      </a:r>
                      <a:r>
                        <a:rPr lang="en-US" sz="3200" dirty="0" smtClean="0"/>
                        <a:t> %</a:t>
                      </a:r>
                      <a:r>
                        <a:rPr lang="en-US" sz="3200" dirty="0" err="1" smtClean="0"/>
                        <a:t>eax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ret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Move carry flag to %</a:t>
                      </a:r>
                      <a:r>
                        <a:rPr lang="en-US" sz="2800" dirty="0" err="1" smtClean="0"/>
                        <a:t>eax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321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1"/>
    </mc:Choice>
    <mc:Fallback xmlns="">
      <p:transition spd="slow" advTm="3714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ROP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7599056-CC75-4476-9349-EEC3FF9660FD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28600" y="11430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Source P</a:t>
            </a: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228600" y="44196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Computation</a:t>
            </a: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3429000" y="4419600"/>
            <a:ext cx="2819400" cy="1371600"/>
          </a:xfrm>
          <a:prstGeom prst="rect">
            <a:avLst/>
          </a:prstGeom>
          <a:gradFill>
            <a:gsLst>
              <a:gs pos="0">
                <a:schemeClr val="accent6">
                  <a:tint val="92000"/>
                  <a:satMod val="170000"/>
                </a:schemeClr>
              </a:gs>
              <a:gs pos="15000">
                <a:schemeClr val="accent6">
                  <a:tint val="92000"/>
                  <a:shade val="99000"/>
                  <a:satMod val="170000"/>
                </a:schemeClr>
              </a:gs>
              <a:gs pos="62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Arrangement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3429000" y="1143000"/>
            <a:ext cx="28194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Discovery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6221186" y="2819400"/>
            <a:ext cx="2819400" cy="1371600"/>
          </a:xfrm>
          <a:prstGeom prst="rect">
            <a:avLst/>
          </a:prstGeom>
          <a:gradFill>
            <a:gsLst>
              <a:gs pos="0">
                <a:schemeClr val="accent6">
                  <a:tint val="92000"/>
                  <a:satMod val="170000"/>
                </a:schemeClr>
              </a:gs>
              <a:gs pos="15000">
                <a:schemeClr val="accent6">
                  <a:tint val="92000"/>
                  <a:shade val="99000"/>
                  <a:satMod val="170000"/>
                </a:schemeClr>
              </a:gs>
              <a:gs pos="62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Assignment</a:t>
            </a:r>
          </a:p>
        </p:txBody>
      </p:sp>
      <p:cxnSp>
        <p:nvCxnSpPr>
          <p:cNvPr id="19" name="Straight Arrow Connector 18"/>
          <p:cNvCxnSpPr>
            <a:stCxn id="7" idx="3"/>
            <a:endCxn id="16" idx="1"/>
          </p:cNvCxnSpPr>
          <p:nvPr>
            <p:custDataLst>
              <p:tags r:id="rId10"/>
            </p:custDataLst>
          </p:nvPr>
        </p:nvCxnSpPr>
        <p:spPr>
          <a:xfrm>
            <a:off x="2895600" y="1828800"/>
            <a:ext cx="533400" cy="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1"/>
            </p:custDataLst>
          </p:nvPr>
        </p:nvCxnSpPr>
        <p:spPr>
          <a:xfrm>
            <a:off x="2895600" y="5110843"/>
            <a:ext cx="533400" cy="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0"/>
          </p:cNvCxnSpPr>
          <p:nvPr>
            <p:custDataLst>
              <p:tags r:id="rId12"/>
            </p:custDataLst>
          </p:nvPr>
        </p:nvCxnSpPr>
        <p:spPr>
          <a:xfrm>
            <a:off x="6248400" y="1834243"/>
            <a:ext cx="1382486" cy="985157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2"/>
          <p:cNvCxnSpPr>
            <a:endCxn id="17" idx="2"/>
          </p:cNvCxnSpPr>
          <p:nvPr>
            <p:custDataLst>
              <p:tags r:id="rId13"/>
            </p:custDataLst>
          </p:nvPr>
        </p:nvCxnSpPr>
        <p:spPr>
          <a:xfrm flipV="1">
            <a:off x="6248401" y="4191000"/>
            <a:ext cx="1382485" cy="919844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9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4"/>
    </mc:Choice>
    <mc:Fallback xmlns="">
      <p:transition spd="slow" advTm="11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  <p:custDataLst>
              <p:tags r:id="rId3"/>
            </p:custDataLst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1F8464B9-CB03-42C5-90A3-3FA794F9D722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72DCFC7-CCD2-4D18-A5A6-8AD55EBAF26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4" descr="http://www.valsal.com/wp-content/uploads/2010/10/bsod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7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5"/>
    </mc:Choice>
    <mc:Fallback xmlns="">
      <p:transition spd="slow" advTm="602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Gadget Arrangement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32D250F-14EA-4F62-8DE0-B98BB653F159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 smtClean="0"/>
              <a:t>Gadget Arrangement:</a:t>
            </a:r>
            <a:r>
              <a:rPr lang="en-US" sz="4400" dirty="0" smtClean="0"/>
              <a:t> How can gadget types be combined to implement a computation?</a:t>
            </a:r>
          </a:p>
          <a:p>
            <a:endParaRPr lang="en-US" sz="4400" dirty="0"/>
          </a:p>
          <a:p>
            <a:r>
              <a:rPr lang="en-US" sz="4400" dirty="0" smtClean="0"/>
              <a:t>Alternate view: Compile user computation for gadget type architecture</a:t>
            </a:r>
          </a:p>
          <a:p>
            <a:endParaRPr lang="en-US" sz="4400" dirty="0"/>
          </a:p>
          <a:p>
            <a:r>
              <a:rPr lang="en-US" sz="4400" b="1" dirty="0" smtClean="0"/>
              <a:t>Example</a:t>
            </a:r>
            <a:r>
              <a:rPr lang="en-US" sz="4400" dirty="0" smtClean="0"/>
              <a:t>: </a:t>
            </a:r>
            <a:br>
              <a:rPr lang="en-US" sz="4400" dirty="0" smtClean="0"/>
            </a:br>
            <a:r>
              <a:rPr lang="en-US" sz="4400" dirty="0" smtClean="0"/>
              <a:t>M[0xcafecafe] := 0xdeadbeef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18"/>
    </mc:Choice>
    <mc:Fallback xmlns="">
      <p:transition spd="slow" advTm="39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Arrangement: Storing to Memory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B22F5E7-3F8F-419B-9714-E389FF2DA21A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31</a:t>
            </a:fld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5486400" y="4648200"/>
            <a:ext cx="3429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StoreMem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 u32</a:t>
            </a:r>
          </a:p>
        </p:txBody>
      </p:sp>
      <p:sp>
        <p:nvSpPr>
          <p:cNvPr id="8" name="Rounded Rectangle 7"/>
          <p:cNvSpPr/>
          <p:nvPr>
            <p:custDataLst>
              <p:tags r:id="rId6"/>
            </p:custDataLst>
          </p:nvPr>
        </p:nvSpPr>
        <p:spPr>
          <a:xfrm>
            <a:off x="228600" y="19050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deadbeef</a:t>
            </a:r>
            <a:endParaRPr lang="en-US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urved Connector 9"/>
          <p:cNvCxnSpPr>
            <a:stCxn id="8" idx="2"/>
            <a:endCxn id="6" idx="1"/>
          </p:cNvCxnSpPr>
          <p:nvPr>
            <p:custDataLst>
              <p:tags r:id="rId7"/>
            </p:custDataLst>
          </p:nvPr>
        </p:nvCxnSpPr>
        <p:spPr>
          <a:xfrm rot="16200000" flipH="1">
            <a:off x="2381250" y="2114550"/>
            <a:ext cx="2171700" cy="40386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20" idx="3"/>
            <a:endCxn id="6" idx="0"/>
          </p:cNvCxnSpPr>
          <p:nvPr>
            <p:custDataLst>
              <p:tags r:id="rId8"/>
            </p:custDataLst>
          </p:nvPr>
        </p:nvCxnSpPr>
        <p:spPr>
          <a:xfrm>
            <a:off x="5295900" y="3848100"/>
            <a:ext cx="1905000" cy="8001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>
            <p:custDataLst>
              <p:tags r:id="rId9"/>
            </p:custDataLst>
          </p:nvPr>
        </p:nvSpPr>
        <p:spPr>
          <a:xfrm>
            <a:off x="2857500" y="32766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cafecafe</a:t>
            </a:r>
            <a:endParaRPr lang="en-US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0"/>
            </p:custDataLst>
          </p:nvPr>
        </p:nvCxnSpPr>
        <p:spPr>
          <a:xfrm>
            <a:off x="2743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1"/>
            </p:custDataLst>
          </p:nvPr>
        </p:nvCxnSpPr>
        <p:spPr>
          <a:xfrm>
            <a:off x="5410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2286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T1</a:t>
            </a:r>
          </a:p>
        </p:txBody>
      </p:sp>
      <p:sp>
        <p:nvSpPr>
          <p:cNvPr id="30" name="TextBox 29"/>
          <p:cNvSpPr txBox="1"/>
          <p:nvPr>
            <p:custDataLst>
              <p:tags r:id="rId13"/>
            </p:custDataLst>
          </p:nvPr>
        </p:nvSpPr>
        <p:spPr>
          <a:xfrm>
            <a:off x="28194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T2</a:t>
            </a:r>
          </a:p>
        </p:txBody>
      </p:sp>
      <p:sp>
        <p:nvSpPr>
          <p:cNvPr id="31" name="TextBox 30"/>
          <p:cNvSpPr txBox="1"/>
          <p:nvPr>
            <p:custDataLst>
              <p:tags r:id="rId14"/>
            </p:custDataLst>
          </p:nvPr>
        </p:nvSpPr>
        <p:spPr>
          <a:xfrm>
            <a:off x="55626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T3</a:t>
            </a:r>
          </a:p>
        </p:txBody>
      </p:sp>
      <p:sp>
        <p:nvSpPr>
          <p:cNvPr id="32" name="TextBox 31"/>
          <p:cNvSpPr txBox="1"/>
          <p:nvPr>
            <p:custDataLst>
              <p:tags r:id="rId15"/>
            </p:custDataLst>
          </p:nvPr>
        </p:nvSpPr>
        <p:spPr>
          <a:xfrm>
            <a:off x="990600" y="4191000"/>
            <a:ext cx="1752600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alue</a:t>
            </a:r>
          </a:p>
        </p:txBody>
      </p:sp>
      <p:sp>
        <p:nvSpPr>
          <p:cNvPr id="33" name="TextBox 32"/>
          <p:cNvSpPr txBox="1"/>
          <p:nvPr>
            <p:custDataLst>
              <p:tags r:id="rId16"/>
            </p:custDataLst>
          </p:nvPr>
        </p:nvSpPr>
        <p:spPr>
          <a:xfrm>
            <a:off x="5867400" y="3276600"/>
            <a:ext cx="1752600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Address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9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5"/>
    </mc:Choice>
    <mc:Fallback xmlns="">
      <p:transition spd="slow" advTm="29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0" grpId="0" animBg="1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Gadget Arrangement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can we write to memory without </a:t>
            </a:r>
            <a:r>
              <a:rPr lang="en-US" sz="4800" dirty="0" err="1" smtClean="0"/>
              <a:t>StoreMem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8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2"/>
    </mc:Choice>
    <mc:Fallback xmlns="">
      <p:transition spd="slow" advTm="2032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Arrangement: Storing to Memory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B22F5E7-3F8F-419B-9714-E389FF2DA21A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33</a:t>
            </a:fld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5486400" y="4648200"/>
            <a:ext cx="3429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ArithmeticStore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 u32, </a:t>
            </a:r>
            <a:r>
              <a:rPr lang="en-US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Bitwise And</a:t>
            </a:r>
          </a:p>
        </p:txBody>
      </p:sp>
      <p:sp>
        <p:nvSpPr>
          <p:cNvPr id="8" name="Rounded Rectangle 7"/>
          <p:cNvSpPr/>
          <p:nvPr>
            <p:custDataLst>
              <p:tags r:id="rId6"/>
            </p:custDataLst>
          </p:nvPr>
        </p:nvSpPr>
        <p:spPr>
          <a:xfrm>
            <a:off x="228600" y="19050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cxnSp>
        <p:nvCxnSpPr>
          <p:cNvPr id="10" name="Curved Connector 9"/>
          <p:cNvCxnSpPr>
            <a:stCxn id="8" idx="2"/>
            <a:endCxn id="6" idx="1"/>
          </p:cNvCxnSpPr>
          <p:nvPr>
            <p:custDataLst>
              <p:tags r:id="rId7"/>
            </p:custDataLst>
          </p:nvPr>
        </p:nvCxnSpPr>
        <p:spPr>
          <a:xfrm rot="16200000" flipH="1">
            <a:off x="2381250" y="2114550"/>
            <a:ext cx="2171700" cy="40386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20" idx="3"/>
            <a:endCxn id="6" idx="0"/>
          </p:cNvCxnSpPr>
          <p:nvPr>
            <p:custDataLst>
              <p:tags r:id="rId8"/>
            </p:custDataLst>
          </p:nvPr>
        </p:nvCxnSpPr>
        <p:spPr>
          <a:xfrm>
            <a:off x="5295900" y="3848100"/>
            <a:ext cx="1905000" cy="8001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>
            <p:custDataLst>
              <p:tags r:id="rId9"/>
            </p:custDataLst>
          </p:nvPr>
        </p:nvSpPr>
        <p:spPr>
          <a:xfrm>
            <a:off x="2857500" y="32766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cafecafe</a:t>
            </a:r>
            <a:endParaRPr lang="en-US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0"/>
            </p:custDataLst>
          </p:nvPr>
        </p:nvCxnSpPr>
        <p:spPr>
          <a:xfrm>
            <a:off x="2743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1"/>
            </p:custDataLst>
          </p:nvPr>
        </p:nvCxnSpPr>
        <p:spPr>
          <a:xfrm>
            <a:off x="5410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2286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T1</a:t>
            </a:r>
          </a:p>
        </p:txBody>
      </p:sp>
      <p:sp>
        <p:nvSpPr>
          <p:cNvPr id="30" name="TextBox 29"/>
          <p:cNvSpPr txBox="1"/>
          <p:nvPr>
            <p:custDataLst>
              <p:tags r:id="rId13"/>
            </p:custDataLst>
          </p:nvPr>
        </p:nvSpPr>
        <p:spPr>
          <a:xfrm>
            <a:off x="28194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T2</a:t>
            </a:r>
          </a:p>
        </p:txBody>
      </p:sp>
      <p:sp>
        <p:nvSpPr>
          <p:cNvPr id="31" name="TextBox 30"/>
          <p:cNvSpPr txBox="1"/>
          <p:nvPr>
            <p:custDataLst>
              <p:tags r:id="rId14"/>
            </p:custDataLst>
          </p:nvPr>
        </p:nvSpPr>
        <p:spPr>
          <a:xfrm>
            <a:off x="55626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T3</a:t>
            </a:r>
          </a:p>
        </p:txBody>
      </p:sp>
      <p:sp>
        <p:nvSpPr>
          <p:cNvPr id="32" name="TextBox 31"/>
          <p:cNvSpPr txBox="1"/>
          <p:nvPr>
            <p:custDataLst>
              <p:tags r:id="rId15"/>
            </p:custDataLst>
          </p:nvPr>
        </p:nvSpPr>
        <p:spPr>
          <a:xfrm>
            <a:off x="990600" y="4191000"/>
            <a:ext cx="1752600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alue</a:t>
            </a:r>
          </a:p>
        </p:txBody>
      </p:sp>
      <p:sp>
        <p:nvSpPr>
          <p:cNvPr id="33" name="TextBox 32"/>
          <p:cNvSpPr txBox="1"/>
          <p:nvPr>
            <p:custDataLst>
              <p:tags r:id="rId16"/>
            </p:custDataLst>
          </p:nvPr>
        </p:nvSpPr>
        <p:spPr>
          <a:xfrm>
            <a:off x="5867400" y="3276600"/>
            <a:ext cx="1752600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Address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ular Callout 8"/>
          <p:cNvSpPr/>
          <p:nvPr>
            <p:custDataLst>
              <p:tags r:id="rId18"/>
            </p:custDataLst>
          </p:nvPr>
        </p:nvSpPr>
        <p:spPr>
          <a:xfrm>
            <a:off x="5562600" y="1447800"/>
            <a:ext cx="3429000" cy="1676400"/>
          </a:xfrm>
          <a:prstGeom prst="wedgeRoundRectCallout">
            <a:avLst>
              <a:gd name="adj1" fmla="val 4881"/>
              <a:gd name="adj2" fmla="val 12938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Writes zero to M[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cafecafe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1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Arrangement: Storing to Memory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B22F5E7-3F8F-419B-9714-E389FF2DA21A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34</a:t>
            </a:fld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5486400" y="4648200"/>
            <a:ext cx="3429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ArithmeticStore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 u32, </a:t>
            </a:r>
            <a:r>
              <a:rPr lang="en-US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Plus</a:t>
            </a:r>
          </a:p>
        </p:txBody>
      </p:sp>
      <p:sp>
        <p:nvSpPr>
          <p:cNvPr id="8" name="Rounded Rectangle 7"/>
          <p:cNvSpPr/>
          <p:nvPr>
            <p:custDataLst>
              <p:tags r:id="rId6"/>
            </p:custDataLst>
          </p:nvPr>
        </p:nvSpPr>
        <p:spPr>
          <a:xfrm>
            <a:off x="228600" y="19050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deadbeef</a:t>
            </a:r>
            <a:endParaRPr lang="en-US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urved Connector 9"/>
          <p:cNvCxnSpPr>
            <a:stCxn id="8" idx="2"/>
            <a:endCxn id="6" idx="1"/>
          </p:cNvCxnSpPr>
          <p:nvPr>
            <p:custDataLst>
              <p:tags r:id="rId7"/>
            </p:custDataLst>
          </p:nvPr>
        </p:nvCxnSpPr>
        <p:spPr>
          <a:xfrm rot="16200000" flipH="1">
            <a:off x="2381250" y="2114550"/>
            <a:ext cx="2171700" cy="40386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20" idx="3"/>
            <a:endCxn id="6" idx="0"/>
          </p:cNvCxnSpPr>
          <p:nvPr>
            <p:custDataLst>
              <p:tags r:id="rId8"/>
            </p:custDataLst>
          </p:nvPr>
        </p:nvCxnSpPr>
        <p:spPr>
          <a:xfrm>
            <a:off x="5295900" y="3848100"/>
            <a:ext cx="1905000" cy="8001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>
            <p:custDataLst>
              <p:tags r:id="rId9"/>
            </p:custDataLst>
          </p:nvPr>
        </p:nvSpPr>
        <p:spPr>
          <a:xfrm>
            <a:off x="2857500" y="32766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cafecafe</a:t>
            </a:r>
            <a:endParaRPr lang="en-US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0"/>
            </p:custDataLst>
          </p:nvPr>
        </p:nvCxnSpPr>
        <p:spPr>
          <a:xfrm>
            <a:off x="2743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1"/>
            </p:custDataLst>
          </p:nvPr>
        </p:nvCxnSpPr>
        <p:spPr>
          <a:xfrm>
            <a:off x="5410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2286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T1</a:t>
            </a:r>
          </a:p>
        </p:txBody>
      </p:sp>
      <p:sp>
        <p:nvSpPr>
          <p:cNvPr id="30" name="TextBox 29"/>
          <p:cNvSpPr txBox="1"/>
          <p:nvPr>
            <p:custDataLst>
              <p:tags r:id="rId13"/>
            </p:custDataLst>
          </p:nvPr>
        </p:nvSpPr>
        <p:spPr>
          <a:xfrm>
            <a:off x="28194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T2</a:t>
            </a:r>
          </a:p>
        </p:txBody>
      </p:sp>
      <p:sp>
        <p:nvSpPr>
          <p:cNvPr id="31" name="TextBox 30"/>
          <p:cNvSpPr txBox="1"/>
          <p:nvPr>
            <p:custDataLst>
              <p:tags r:id="rId14"/>
            </p:custDataLst>
          </p:nvPr>
        </p:nvSpPr>
        <p:spPr>
          <a:xfrm>
            <a:off x="5562600" y="838200"/>
            <a:ext cx="24384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T3</a:t>
            </a:r>
          </a:p>
        </p:txBody>
      </p:sp>
      <p:sp>
        <p:nvSpPr>
          <p:cNvPr id="32" name="TextBox 31"/>
          <p:cNvSpPr txBox="1"/>
          <p:nvPr>
            <p:custDataLst>
              <p:tags r:id="rId15"/>
            </p:custDataLst>
          </p:nvPr>
        </p:nvSpPr>
        <p:spPr>
          <a:xfrm>
            <a:off x="990600" y="4191000"/>
            <a:ext cx="1752600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alue</a:t>
            </a:r>
          </a:p>
        </p:txBody>
      </p:sp>
      <p:sp>
        <p:nvSpPr>
          <p:cNvPr id="33" name="TextBox 32"/>
          <p:cNvSpPr txBox="1"/>
          <p:nvPr>
            <p:custDataLst>
              <p:tags r:id="rId16"/>
            </p:custDataLst>
          </p:nvPr>
        </p:nvSpPr>
        <p:spPr>
          <a:xfrm>
            <a:off x="5867400" y="3276600"/>
            <a:ext cx="1752600" cy="685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Address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ular Callout 8"/>
          <p:cNvSpPr/>
          <p:nvPr>
            <p:custDataLst>
              <p:tags r:id="rId18"/>
            </p:custDataLst>
          </p:nvPr>
        </p:nvSpPr>
        <p:spPr>
          <a:xfrm>
            <a:off x="3810000" y="1447800"/>
            <a:ext cx="5105400" cy="2286000"/>
          </a:xfrm>
          <a:prstGeom prst="wedgeRoundRectCallout">
            <a:avLst>
              <a:gd name="adj1" fmla="val 29401"/>
              <a:gd name="adj2" fmla="val 8414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Adds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deadbeef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to M[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cafecafe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].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0 +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deadbeef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=</a:t>
            </a:r>
          </a:p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deadbeef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9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9"/>
    </mc:Choice>
    <mc:Fallback xmlns="">
      <p:transition spd="slow" advTm="17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Gadget Arrangement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Gadgets types are often unavailable</a:t>
            </a:r>
          </a:p>
          <a:p>
            <a:pPr lvl="1"/>
            <a:r>
              <a:rPr lang="en-US" sz="3600" dirty="0" smtClean="0"/>
              <a:t>Synthesize alternatives on the fly</a:t>
            </a:r>
            <a:endParaRPr lang="en-US" sz="3600" dirty="0"/>
          </a:p>
          <a:p>
            <a:endParaRPr lang="en-US" sz="4400" dirty="0" smtClean="0"/>
          </a:p>
          <a:p>
            <a:r>
              <a:rPr lang="en-US" sz="4400" dirty="0" smtClean="0"/>
              <a:t>Flexible arrangement rules are necessary for small code bases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4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2"/>
    </mc:Choice>
    <mc:Fallback xmlns="">
      <p:transition spd="slow" advTm="3564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ROP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7599056-CC75-4476-9349-EEC3FF9660FD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28600" y="11430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Source P</a:t>
            </a: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228600" y="4419600"/>
            <a:ext cx="2667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Computation</a:t>
            </a: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3429000" y="4419600"/>
            <a:ext cx="2819400" cy="1371600"/>
          </a:xfrm>
          <a:prstGeom prst="rect">
            <a:avLst/>
          </a:prstGeom>
          <a:gradFill>
            <a:gsLst>
              <a:gs pos="0">
                <a:schemeClr val="accent6">
                  <a:tint val="92000"/>
                  <a:satMod val="170000"/>
                </a:schemeClr>
              </a:gs>
              <a:gs pos="15000">
                <a:schemeClr val="accent6">
                  <a:tint val="92000"/>
                  <a:shade val="99000"/>
                  <a:satMod val="170000"/>
                </a:schemeClr>
              </a:gs>
              <a:gs pos="62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Arrangement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3429000" y="1143000"/>
            <a:ext cx="28194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Discovery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6221186" y="2819400"/>
            <a:ext cx="2819400" cy="1371600"/>
          </a:xfrm>
          <a:prstGeom prst="rect">
            <a:avLst/>
          </a:prstGeom>
          <a:gradFill>
            <a:gsLst>
              <a:gs pos="0">
                <a:schemeClr val="accent6">
                  <a:tint val="92000"/>
                  <a:satMod val="170000"/>
                </a:schemeClr>
              </a:gs>
              <a:gs pos="15000">
                <a:schemeClr val="accent6">
                  <a:tint val="92000"/>
                  <a:shade val="99000"/>
                  <a:satMod val="170000"/>
                </a:schemeClr>
              </a:gs>
              <a:gs pos="62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Assignment</a:t>
            </a:r>
          </a:p>
        </p:txBody>
      </p:sp>
      <p:cxnSp>
        <p:nvCxnSpPr>
          <p:cNvPr id="19" name="Straight Arrow Connector 18"/>
          <p:cNvCxnSpPr>
            <a:stCxn id="7" idx="3"/>
            <a:endCxn id="16" idx="1"/>
          </p:cNvCxnSpPr>
          <p:nvPr>
            <p:custDataLst>
              <p:tags r:id="rId10"/>
            </p:custDataLst>
          </p:nvPr>
        </p:nvCxnSpPr>
        <p:spPr>
          <a:xfrm>
            <a:off x="2895600" y="1828800"/>
            <a:ext cx="533400" cy="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1"/>
            </p:custDataLst>
          </p:nvPr>
        </p:nvCxnSpPr>
        <p:spPr>
          <a:xfrm>
            <a:off x="2895600" y="5110843"/>
            <a:ext cx="533400" cy="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0"/>
          </p:cNvCxnSpPr>
          <p:nvPr>
            <p:custDataLst>
              <p:tags r:id="rId12"/>
            </p:custDataLst>
          </p:nvPr>
        </p:nvCxnSpPr>
        <p:spPr>
          <a:xfrm>
            <a:off x="6248400" y="1834243"/>
            <a:ext cx="1382486" cy="985157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2"/>
          <p:cNvCxnSpPr>
            <a:endCxn id="17" idx="2"/>
          </p:cNvCxnSpPr>
          <p:nvPr>
            <p:custDataLst>
              <p:tags r:id="rId13"/>
            </p:custDataLst>
          </p:nvPr>
        </p:nvCxnSpPr>
        <p:spPr>
          <a:xfrm flipV="1">
            <a:off x="6248401" y="4191000"/>
            <a:ext cx="1382485" cy="919844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6"/>
    </mc:Choice>
    <mc:Fallback xmlns="">
      <p:transition spd="slow" advTm="5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0D8E1B7-4507-4B69-9DCB-8A407CD914F9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Gadget Assignment:</a:t>
            </a:r>
            <a:r>
              <a:rPr lang="en-US" sz="4000" dirty="0" smtClean="0"/>
              <a:t> Assign concrete gadgets found in source program to arrangements</a:t>
            </a:r>
          </a:p>
          <a:p>
            <a:endParaRPr lang="en-US" sz="4000" dirty="0" smtClean="0"/>
          </a:p>
          <a:p>
            <a:r>
              <a:rPr lang="en-US" sz="4000" dirty="0" smtClean="0"/>
              <a:t>Assignments must be </a:t>
            </a:r>
            <a:r>
              <a:rPr lang="en-US" sz="4000" b="1" dirty="0" smtClean="0"/>
              <a:t>compatible</a:t>
            </a:r>
            <a:endParaRPr lang="en-US" sz="4000" dirty="0" smtClean="0"/>
          </a:p>
          <a:p>
            <a:pPr lvl="1"/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7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6"/>
    </mc:Choice>
    <mc:Fallback xmlns="">
      <p:transition spd="slow" advTm="1444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Assignment: Register Mismatch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B22F5E7-3F8F-419B-9714-E389FF2DA21A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38</a:t>
            </a:fld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5486400" y="2362200"/>
            <a:ext cx="3429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StoreMem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 u32</a:t>
            </a:r>
          </a:p>
        </p:txBody>
      </p:sp>
      <p:sp>
        <p:nvSpPr>
          <p:cNvPr id="8" name="Rounded Rectangle 7"/>
          <p:cNvSpPr/>
          <p:nvPr>
            <p:custDataLst>
              <p:tags r:id="rId6"/>
            </p:custDataLst>
          </p:nvPr>
        </p:nvSpPr>
        <p:spPr>
          <a:xfrm>
            <a:off x="228600" y="13716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deadbeef</a:t>
            </a:r>
            <a:endParaRPr lang="en-US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>
            <p:custDataLst>
              <p:tags r:id="rId7"/>
            </p:custDataLst>
          </p:nvPr>
        </p:nvSpPr>
        <p:spPr>
          <a:xfrm>
            <a:off x="2857500" y="3962400"/>
            <a:ext cx="2438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LoadConst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cafecafe</a:t>
            </a:r>
            <a:endParaRPr lang="en-US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8"/>
            </p:custDataLst>
          </p:nvPr>
        </p:nvCxnSpPr>
        <p:spPr>
          <a:xfrm>
            <a:off x="2743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9"/>
            </p:custDataLst>
          </p:nvPr>
        </p:nvCxnSpPr>
        <p:spPr>
          <a:xfrm>
            <a:off x="5410200" y="914400"/>
            <a:ext cx="0" cy="5257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11"/>
            </p:custDataLst>
          </p:nvPr>
        </p:nvSpPr>
        <p:spPr>
          <a:xfrm>
            <a:off x="228600" y="2547491"/>
            <a:ext cx="24384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op %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ret </a:t>
            </a:r>
          </a:p>
        </p:txBody>
      </p:sp>
      <p:sp>
        <p:nvSpPr>
          <p:cNvPr id="22" name="TextBox 21"/>
          <p:cNvSpPr txBox="1"/>
          <p:nvPr>
            <p:custDataLst>
              <p:tags r:id="rId12"/>
            </p:custDataLst>
          </p:nvPr>
        </p:nvSpPr>
        <p:spPr>
          <a:xfrm>
            <a:off x="2895600" y="5171182"/>
            <a:ext cx="24384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op %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ebx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ret </a:t>
            </a:r>
          </a:p>
        </p:txBody>
      </p:sp>
      <p:sp>
        <p:nvSpPr>
          <p:cNvPr id="23" name="TextBox 22"/>
          <p:cNvSpPr txBox="1"/>
          <p:nvPr>
            <p:custDataLst>
              <p:tags r:id="rId13"/>
            </p:custDataLst>
          </p:nvPr>
        </p:nvSpPr>
        <p:spPr>
          <a:xfrm>
            <a:off x="5486400" y="3570982"/>
            <a:ext cx="34290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m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ov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%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eax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(%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ecx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ret </a:t>
            </a:r>
          </a:p>
        </p:txBody>
      </p:sp>
      <p:sp>
        <p:nvSpPr>
          <p:cNvPr id="11" name="Rectangle 10"/>
          <p:cNvSpPr/>
          <p:nvPr>
            <p:custDataLst>
              <p:tags r:id="rId14"/>
            </p:custDataLst>
          </p:nvPr>
        </p:nvSpPr>
        <p:spPr>
          <a:xfrm>
            <a:off x="2917371" y="685800"/>
            <a:ext cx="39624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CONFLICT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%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ebx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and %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ecx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mismatch</a:t>
            </a:r>
          </a:p>
        </p:txBody>
      </p:sp>
      <p:cxnSp>
        <p:nvCxnSpPr>
          <p:cNvPr id="12" name="Curved Connector 11"/>
          <p:cNvCxnSpPr/>
          <p:nvPr>
            <p:custDataLst>
              <p:tags r:id="rId15"/>
            </p:custDataLst>
          </p:nvPr>
        </p:nvCxnSpPr>
        <p:spPr>
          <a:xfrm flipV="1">
            <a:off x="4800600" y="4033391"/>
            <a:ext cx="3352800" cy="1376809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>
            <p:custDataLst>
              <p:tags r:id="rId16"/>
            </p:custDataLst>
          </p:nvPr>
        </p:nvCxnSpPr>
        <p:spPr>
          <a:xfrm>
            <a:off x="2133600" y="2928257"/>
            <a:ext cx="4343400" cy="9007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72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/>
    </mc:Choice>
    <mc:Fallback xmlns="">
      <p:transition spd="slow" advTm="3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Gadget Assignment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228600" y="609600"/>
            <a:ext cx="8686800" cy="571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Need to search over</a:t>
            </a:r>
          </a:p>
          <a:p>
            <a:pPr lvl="1"/>
            <a:r>
              <a:rPr lang="en-US" sz="3600" dirty="0" smtClean="0"/>
              <a:t>Gadgets</a:t>
            </a:r>
          </a:p>
          <a:p>
            <a:pPr lvl="1"/>
            <a:r>
              <a:rPr lang="en-US" sz="3600" smtClean="0"/>
              <a:t>Schedules</a:t>
            </a:r>
            <a:endParaRPr lang="en-US" sz="3600" dirty="0" smtClean="0"/>
          </a:p>
          <a:p>
            <a:r>
              <a:rPr lang="en-US" sz="4000" dirty="0" smtClean="0"/>
              <a:t>We developed dynamic programming approach to find assignment</a:t>
            </a:r>
          </a:p>
          <a:p>
            <a:endParaRPr lang="en-US" sz="4000" dirty="0"/>
          </a:p>
          <a:p>
            <a:r>
              <a:rPr lang="en-US" sz="4000" dirty="0" smtClean="0"/>
              <a:t>Easy to print payload bytes with assignment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1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95"/>
    </mc:Choice>
    <mc:Fallback xmlns="">
      <p:transition spd="slow" advTm="51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Downloading Exploits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7F2E116-0F55-4135-B4A9-C2D9105DBFCC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2" descr="http://www.unc.edu/~adamsonj/pictures/beastie/beastie_300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" y="1676400"/>
            <a:ext cx="285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ugustaschools.org/images/Farrington_images/ECole/computer_clipart1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51" y="1323975"/>
            <a:ext cx="3306349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ugustaschools.org/images/Farrington_images/ECole/computer_clipart1.gi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51" y="1323975"/>
            <a:ext cx="3306349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5981700" y="4800600"/>
            <a:ext cx="28575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Windows 7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8600" y="4800600"/>
            <a:ext cx="28575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Evil Ed</a:t>
            </a:r>
          </a:p>
        </p:txBody>
      </p:sp>
      <p:sp>
        <p:nvSpPr>
          <p:cNvPr id="12" name="Rounded Rectangular Callout 11"/>
          <p:cNvSpPr/>
          <p:nvPr>
            <p:custDataLst>
              <p:tags r:id="rId10"/>
            </p:custDataLst>
          </p:nvPr>
        </p:nvSpPr>
        <p:spPr>
          <a:xfrm>
            <a:off x="2950215" y="1524000"/>
            <a:ext cx="2887436" cy="1905000"/>
          </a:xfrm>
          <a:prstGeom prst="wedgeRoundRectCallout">
            <a:avLst>
              <a:gd name="adj1" fmla="val -68335"/>
              <a:gd name="adj2" fmla="val -9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Why didn’t the exploit work?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  <p:custDataLst>
              <p:tags r:id="rId1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4" descr="http://www.valsal.com/wp-content/uploads/2010/10/bsod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57350"/>
            <a:ext cx="1549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2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"/>
    </mc:Choice>
    <mc:Fallback xmlns="">
      <p:transition spd="slow" advTm="673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Background: Defenses and Return Oriented Programming (ROP)</a:t>
            </a:r>
          </a:p>
          <a:p>
            <a:r>
              <a:rPr lang="en-US" dirty="0" smtClean="0"/>
              <a:t>Q: ROP + Hardening</a:t>
            </a:r>
          </a:p>
          <a:p>
            <a:pPr lvl="1"/>
            <a:r>
              <a:rPr lang="en-US" dirty="0" smtClean="0"/>
              <a:t>Automatic ROP</a:t>
            </a:r>
          </a:p>
          <a:p>
            <a:pPr lvl="1"/>
            <a:r>
              <a:rPr lang="en-US" b="1" dirty="0" smtClean="0"/>
              <a:t>Automatic Hardening</a:t>
            </a:r>
            <a:endParaRPr lang="en-US" b="1" dirty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1F15C3-E042-4DDA-BDB7-EDBA148E5889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5"/>
    </mc:Choice>
    <mc:Fallback xmlns="">
      <p:transition spd="slow" advTm="514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Exploit Hardening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4682516-77D9-471C-8A89-AB3C4384F52D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41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495300" y="1104900"/>
            <a:ext cx="2895600" cy="163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Old Exploit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(stopped by DEP+ASLR)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511629" y="3886200"/>
            <a:ext cx="2895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ROP Payload</a:t>
            </a:r>
          </a:p>
        </p:txBody>
      </p:sp>
      <p:sp>
        <p:nvSpPr>
          <p:cNvPr id="10" name="Right Arrow 9"/>
          <p:cNvSpPr/>
          <p:nvPr>
            <p:custDataLst>
              <p:tags r:id="rId7"/>
            </p:custDataLst>
          </p:nvPr>
        </p:nvSpPr>
        <p:spPr>
          <a:xfrm>
            <a:off x="3407229" y="2514600"/>
            <a:ext cx="2612571" cy="16002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6172200" y="2166257"/>
            <a:ext cx="2895600" cy="22533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Hardened Exploit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(bypasses DEP+ASLR)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7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1"/>
    </mc:Choice>
    <mc:Fallback xmlns="">
      <p:transition spd="slow" advTm="1803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Trace-based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E59067F-97E0-495A-9853-49081AEF63EB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3A3D790D-3B66-4FBE-B73B-CD56CACC06C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Record P on the old exploit</a:t>
            </a:r>
            <a:endParaRPr lang="en-US" dirty="0"/>
          </a:p>
        </p:txBody>
      </p:sp>
      <p:sp>
        <p:nvSpPr>
          <p:cNvPr id="29" name="Oval 28"/>
          <p:cNvSpPr/>
          <p:nvPr>
            <p:custDataLst>
              <p:tags r:id="rId6"/>
            </p:custDataLst>
          </p:nvPr>
        </p:nvSpPr>
        <p:spPr>
          <a:xfrm>
            <a:off x="4114800" y="15240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>
            <p:custDataLst>
              <p:tags r:id="rId7"/>
            </p:custDataLst>
          </p:nvPr>
        </p:nvSpPr>
        <p:spPr>
          <a:xfrm>
            <a:off x="5334000" y="22860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>
            <p:custDataLst>
              <p:tags r:id="rId8"/>
            </p:custDataLst>
          </p:nvPr>
        </p:nvSpPr>
        <p:spPr>
          <a:xfrm>
            <a:off x="2971800" y="22860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>
            <p:custDataLst>
              <p:tags r:id="rId9"/>
            </p:custDataLst>
          </p:nvPr>
        </p:nvSpPr>
        <p:spPr>
          <a:xfrm>
            <a:off x="1905000" y="34290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>
            <p:custDataLst>
              <p:tags r:id="rId10"/>
            </p:custDataLst>
          </p:nvPr>
        </p:nvSpPr>
        <p:spPr>
          <a:xfrm>
            <a:off x="3352800" y="34290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>
            <p:custDataLst>
              <p:tags r:id="rId11"/>
            </p:custDataLst>
          </p:nvPr>
        </p:nvSpPr>
        <p:spPr>
          <a:xfrm>
            <a:off x="5029200" y="34290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>
            <p:custDataLst>
              <p:tags r:id="rId12"/>
            </p:custDataLst>
          </p:nvPr>
        </p:nvSpPr>
        <p:spPr>
          <a:xfrm>
            <a:off x="6477000" y="34290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>
            <p:custDataLst>
              <p:tags r:id="rId13"/>
            </p:custDataLst>
          </p:nvPr>
        </p:nvSpPr>
        <p:spPr>
          <a:xfrm>
            <a:off x="12192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>
            <p:custDataLst>
              <p:tags r:id="rId14"/>
            </p:custDataLst>
          </p:nvPr>
        </p:nvSpPr>
        <p:spPr>
          <a:xfrm>
            <a:off x="29718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>
            <p:custDataLst>
              <p:tags r:id="rId15"/>
            </p:custDataLst>
          </p:nvPr>
        </p:nvSpPr>
        <p:spPr>
          <a:xfrm>
            <a:off x="47244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>
            <p:custDataLst>
              <p:tags r:id="rId16"/>
            </p:custDataLst>
          </p:nvPr>
        </p:nvSpPr>
        <p:spPr>
          <a:xfrm>
            <a:off x="63246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>
            <p:custDataLst>
              <p:tags r:id="rId17"/>
            </p:custDataLst>
          </p:nvPr>
        </p:nvSpPr>
        <p:spPr>
          <a:xfrm>
            <a:off x="21336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>
            <p:custDataLst>
              <p:tags r:id="rId18"/>
            </p:custDataLst>
          </p:nvPr>
        </p:nvSpPr>
        <p:spPr>
          <a:xfrm>
            <a:off x="71628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>
            <p:custDataLst>
              <p:tags r:id="rId19"/>
            </p:custDataLst>
          </p:nvPr>
        </p:nvSpPr>
        <p:spPr>
          <a:xfrm>
            <a:off x="54864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>
            <p:custDataLst>
              <p:tags r:id="rId20"/>
            </p:custDataLst>
          </p:nvPr>
        </p:nvSpPr>
        <p:spPr>
          <a:xfrm>
            <a:off x="3810000" y="4419600"/>
            <a:ext cx="6096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29" idx="3"/>
            <a:endCxn id="32" idx="7"/>
          </p:cNvCxnSpPr>
          <p:nvPr>
            <p:custDataLst>
              <p:tags r:id="rId21"/>
            </p:custDataLst>
          </p:nvPr>
        </p:nvCxnSpPr>
        <p:spPr>
          <a:xfrm rot="5400000">
            <a:off x="3574863" y="1701426"/>
            <a:ext cx="546474" cy="711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9" idx="5"/>
            <a:endCxn id="31" idx="1"/>
          </p:cNvCxnSpPr>
          <p:nvPr>
            <p:custDataLst>
              <p:tags r:id="rId22"/>
            </p:custDataLst>
          </p:nvPr>
        </p:nvCxnSpPr>
        <p:spPr>
          <a:xfrm rot="16200000" flipH="1">
            <a:off x="4755963" y="1663326"/>
            <a:ext cx="546474" cy="788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2" idx="3"/>
            <a:endCxn id="34" idx="0"/>
          </p:cNvCxnSpPr>
          <p:nvPr>
            <p:custDataLst>
              <p:tags r:id="rId23"/>
            </p:custDataLst>
          </p:nvPr>
        </p:nvCxnSpPr>
        <p:spPr>
          <a:xfrm rot="5400000">
            <a:off x="2194019" y="2561944"/>
            <a:ext cx="882837" cy="851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5"/>
            <a:endCxn id="35" idx="0"/>
          </p:cNvCxnSpPr>
          <p:nvPr>
            <p:custDataLst>
              <p:tags r:id="rId24"/>
            </p:custDataLst>
          </p:nvPr>
        </p:nvCxnSpPr>
        <p:spPr>
          <a:xfrm rot="16200000" flipH="1">
            <a:off x="3133445" y="2904844"/>
            <a:ext cx="882837" cy="16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4" idx="3"/>
            <a:endCxn id="40" idx="0"/>
          </p:cNvCxnSpPr>
          <p:nvPr>
            <p:custDataLst>
              <p:tags r:id="rId25"/>
            </p:custDataLst>
          </p:nvPr>
        </p:nvCxnSpPr>
        <p:spPr>
          <a:xfrm rot="5400000">
            <a:off x="1393919" y="3819244"/>
            <a:ext cx="730437" cy="470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4" idx="5"/>
            <a:endCxn id="47" idx="0"/>
          </p:cNvCxnSpPr>
          <p:nvPr>
            <p:custDataLst>
              <p:tags r:id="rId26"/>
            </p:custDataLst>
          </p:nvPr>
        </p:nvCxnSpPr>
        <p:spPr>
          <a:xfrm rot="16200000" flipH="1">
            <a:off x="2066645" y="4047844"/>
            <a:ext cx="730437" cy="1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1" idx="3"/>
            <a:endCxn id="37" idx="0"/>
          </p:cNvCxnSpPr>
          <p:nvPr>
            <p:custDataLst>
              <p:tags r:id="rId27"/>
            </p:custDataLst>
          </p:nvPr>
        </p:nvCxnSpPr>
        <p:spPr>
          <a:xfrm rot="5400000">
            <a:off x="4937219" y="2942944"/>
            <a:ext cx="882837" cy="89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1" idx="5"/>
            <a:endCxn id="38" idx="0"/>
          </p:cNvCxnSpPr>
          <p:nvPr>
            <p:custDataLst>
              <p:tags r:id="rId28"/>
            </p:custDataLst>
          </p:nvPr>
        </p:nvCxnSpPr>
        <p:spPr>
          <a:xfrm rot="16200000" flipH="1">
            <a:off x="5876645" y="2523844"/>
            <a:ext cx="882837" cy="927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7" idx="3"/>
            <a:endCxn id="43" idx="0"/>
          </p:cNvCxnSpPr>
          <p:nvPr>
            <p:custDataLst>
              <p:tags r:id="rId29"/>
            </p:custDataLst>
          </p:nvPr>
        </p:nvCxnSpPr>
        <p:spPr>
          <a:xfrm rot="5400000">
            <a:off x="4708619" y="4009744"/>
            <a:ext cx="730437" cy="89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7" idx="5"/>
            <a:endCxn id="50" idx="0"/>
          </p:cNvCxnSpPr>
          <p:nvPr>
            <p:custDataLst>
              <p:tags r:id="rId30"/>
            </p:custDataLst>
          </p:nvPr>
        </p:nvCxnSpPr>
        <p:spPr>
          <a:xfrm rot="16200000" flipH="1">
            <a:off x="5305145" y="3933544"/>
            <a:ext cx="730437" cy="241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5" idx="3"/>
            <a:endCxn id="41" idx="0"/>
          </p:cNvCxnSpPr>
          <p:nvPr>
            <p:custDataLst>
              <p:tags r:id="rId31"/>
            </p:custDataLst>
          </p:nvPr>
        </p:nvCxnSpPr>
        <p:spPr>
          <a:xfrm rot="5400000">
            <a:off x="2994119" y="3971644"/>
            <a:ext cx="730437" cy="16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5" idx="5"/>
            <a:endCxn id="52" idx="0"/>
          </p:cNvCxnSpPr>
          <p:nvPr>
            <p:custDataLst>
              <p:tags r:id="rId32"/>
            </p:custDataLst>
          </p:nvPr>
        </p:nvCxnSpPr>
        <p:spPr>
          <a:xfrm rot="16200000" flipH="1">
            <a:off x="3628745" y="3933544"/>
            <a:ext cx="730437" cy="241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5"/>
            <a:endCxn id="49" idx="0"/>
          </p:cNvCxnSpPr>
          <p:nvPr>
            <p:custDataLst>
              <p:tags r:id="rId33"/>
            </p:custDataLst>
          </p:nvPr>
        </p:nvCxnSpPr>
        <p:spPr>
          <a:xfrm rot="16200000" flipH="1">
            <a:off x="6867245" y="3819244"/>
            <a:ext cx="730437" cy="470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8" idx="3"/>
            <a:endCxn id="44" idx="0"/>
          </p:cNvCxnSpPr>
          <p:nvPr>
            <p:custDataLst>
              <p:tags r:id="rId34"/>
            </p:custDataLst>
          </p:nvPr>
        </p:nvCxnSpPr>
        <p:spPr>
          <a:xfrm rot="16200000" flipH="1">
            <a:off x="6232619" y="4022818"/>
            <a:ext cx="730437" cy="63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>
            <p:custDataLst>
              <p:tags r:id="rId35"/>
            </p:custDataLst>
          </p:nvPr>
        </p:nvSpPr>
        <p:spPr>
          <a:xfrm>
            <a:off x="73914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Branch 2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6"/>
            </p:custDataLst>
          </p:nvPr>
        </p:nvSpPr>
        <p:spPr>
          <a:xfrm>
            <a:off x="7391400" y="3581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Branch 3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7"/>
            </p:custDataLst>
          </p:nvPr>
        </p:nvSpPr>
        <p:spPr>
          <a:xfrm>
            <a:off x="7391400" y="1524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Branch 1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3" name="Straight Connector 102"/>
          <p:cNvCxnSpPr/>
          <p:nvPr>
            <p:custDataLst>
              <p:tags r:id="rId38"/>
            </p:custDataLst>
          </p:nvPr>
        </p:nvCxnSpPr>
        <p:spPr>
          <a:xfrm>
            <a:off x="990600" y="19812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39"/>
            </p:custDataLst>
          </p:nvPr>
        </p:nvCxnSpPr>
        <p:spPr>
          <a:xfrm>
            <a:off x="990600" y="3048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40"/>
            </p:custDataLst>
          </p:nvPr>
        </p:nvCxnSpPr>
        <p:spPr>
          <a:xfrm>
            <a:off x="990600" y="4038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Brace 41"/>
          <p:cNvSpPr/>
          <p:nvPr>
            <p:custDataLst>
              <p:tags r:id="rId41"/>
            </p:custDataLst>
          </p:nvPr>
        </p:nvSpPr>
        <p:spPr>
          <a:xfrm rot="5400000">
            <a:off x="4210050" y="1581150"/>
            <a:ext cx="723900" cy="7162800"/>
          </a:xfrm>
          <a:prstGeom prst="rightBrace">
            <a:avLst>
              <a:gd name="adj1" fmla="val 4547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ular Callout 50"/>
          <p:cNvSpPr/>
          <p:nvPr>
            <p:custDataLst>
              <p:tags r:id="rId42"/>
            </p:custDataLst>
          </p:nvPr>
        </p:nvSpPr>
        <p:spPr>
          <a:xfrm>
            <a:off x="228600" y="5257800"/>
            <a:ext cx="4343400" cy="990600"/>
          </a:xfrm>
          <a:prstGeom prst="wedgeRectCallout">
            <a:avLst>
              <a:gd name="adj1" fmla="val 34049"/>
              <a:gd name="adj2" fmla="val -10112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Stop at vulnerability condition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  <p:custDataLst>
              <p:tags r:id="rId43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151361"/>
      </p:ext>
    </p:extLst>
  </p:cSld>
  <p:clrMapOvr>
    <a:masterClrMapping/>
  </p:clrMapOvr>
  <p:transition advTm="18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Reasoning about Executions</a:t>
            </a:r>
            <a:endParaRPr lang="en-US" dirty="0"/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609600" y="1409700"/>
            <a:ext cx="1752600" cy="3200400"/>
            <a:chOff x="762000" y="1524000"/>
            <a:chExt cx="1752600" cy="3200400"/>
          </a:xfrm>
        </p:grpSpPr>
        <p:sp>
          <p:nvSpPr>
            <p:cNvPr id="4" name="Oval 3"/>
            <p:cNvSpPr/>
            <p:nvPr/>
          </p:nvSpPr>
          <p:spPr>
            <a:xfrm>
              <a:off x="1905000" y="1524000"/>
              <a:ext cx="609600" cy="304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2000" y="2286000"/>
              <a:ext cx="609600" cy="304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43000" y="3429000"/>
              <a:ext cx="609600" cy="304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00200" y="4419600"/>
              <a:ext cx="609600" cy="304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4" idx="3"/>
              <a:endCxn id="5" idx="7"/>
            </p:cNvCxnSpPr>
            <p:nvPr/>
          </p:nvCxnSpPr>
          <p:spPr>
            <a:xfrm rot="5400000">
              <a:off x="1365063" y="1701426"/>
              <a:ext cx="546474" cy="711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5"/>
              <a:endCxn id="6" idx="0"/>
            </p:cNvCxnSpPr>
            <p:nvPr/>
          </p:nvCxnSpPr>
          <p:spPr>
            <a:xfrm rot="16200000" flipH="1">
              <a:off x="923645" y="2904844"/>
              <a:ext cx="882837" cy="165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7" idx="0"/>
            </p:cNvCxnSpPr>
            <p:nvPr/>
          </p:nvCxnSpPr>
          <p:spPr>
            <a:xfrm rot="16200000" flipH="1">
              <a:off x="1418945" y="3933544"/>
              <a:ext cx="730437" cy="2416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Arrow 10"/>
          <p:cNvSpPr/>
          <p:nvPr>
            <p:custDataLst>
              <p:tags r:id="rId4"/>
            </p:custDataLst>
          </p:nvPr>
        </p:nvSpPr>
        <p:spPr>
          <a:xfrm>
            <a:off x="2933700" y="2400300"/>
            <a:ext cx="3200400" cy="1752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Symbolic Execution</a:t>
            </a: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6591300" y="1669862"/>
            <a:ext cx="2209800" cy="339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Logical</a:t>
            </a:r>
            <a:br>
              <a:rPr lang="en-US" sz="36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cs typeface="Calibri" pitchFamily="34" charset="0"/>
              </a:rPr>
              <a:t>Formula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For All Inputs</a:t>
            </a:r>
          </a:p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On Path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16EE2157-B3FE-4D59-8861-118369D43A23}" type="datetime1">
              <a:rPr lang="en-US" smtClean="0"/>
              <a:t>8/15/2011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3429000" y="2171700"/>
            <a:ext cx="1600200" cy="57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[SAB10]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7"/>
    </mc:Choice>
    <mc:Fallback xmlns="">
      <p:transition spd="slow" advTm="18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Exploit Constraints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>
            <p:custDataLst>
              <p:tags r:id="rId6"/>
            </p:custDataLst>
          </p:nvPr>
        </p:nvSpPr>
        <p:spPr>
          <a:xfrm>
            <a:off x="1526095" y="1397000"/>
            <a:ext cx="2809874" cy="4064000"/>
          </a:xfrm>
          <a:custGeom>
            <a:avLst/>
            <a:gdLst>
              <a:gd name="connsiteX0" fmla="*/ 0 w 2809874"/>
              <a:gd name="connsiteY0" fmla="*/ 280987 h 4064000"/>
              <a:gd name="connsiteX1" fmla="*/ 280987 w 2809874"/>
              <a:gd name="connsiteY1" fmla="*/ 0 h 4064000"/>
              <a:gd name="connsiteX2" fmla="*/ 2528887 w 2809874"/>
              <a:gd name="connsiteY2" fmla="*/ 0 h 4064000"/>
              <a:gd name="connsiteX3" fmla="*/ 2809874 w 2809874"/>
              <a:gd name="connsiteY3" fmla="*/ 280987 h 4064000"/>
              <a:gd name="connsiteX4" fmla="*/ 2809874 w 2809874"/>
              <a:gd name="connsiteY4" fmla="*/ 3783013 h 4064000"/>
              <a:gd name="connsiteX5" fmla="*/ 2528887 w 2809874"/>
              <a:gd name="connsiteY5" fmla="*/ 4064000 h 4064000"/>
              <a:gd name="connsiteX6" fmla="*/ 280987 w 2809874"/>
              <a:gd name="connsiteY6" fmla="*/ 4064000 h 4064000"/>
              <a:gd name="connsiteX7" fmla="*/ 0 w 2809874"/>
              <a:gd name="connsiteY7" fmla="*/ 3783013 h 4064000"/>
              <a:gd name="connsiteX8" fmla="*/ 0 w 2809874"/>
              <a:gd name="connsiteY8" fmla="*/ 28098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874" h="4064000">
                <a:moveTo>
                  <a:pt x="0" y="280987"/>
                </a:moveTo>
                <a:cubicBezTo>
                  <a:pt x="0" y="125802"/>
                  <a:pt x="125802" y="0"/>
                  <a:pt x="280987" y="0"/>
                </a:cubicBezTo>
                <a:lnTo>
                  <a:pt x="2528887" y="0"/>
                </a:lnTo>
                <a:cubicBezTo>
                  <a:pt x="2684072" y="0"/>
                  <a:pt x="2809874" y="125802"/>
                  <a:pt x="2809874" y="280987"/>
                </a:cubicBezTo>
                <a:lnTo>
                  <a:pt x="2809874" y="3783013"/>
                </a:lnTo>
                <a:cubicBezTo>
                  <a:pt x="2809874" y="3938198"/>
                  <a:pt x="2684072" y="4064000"/>
                  <a:pt x="2528887" y="4064000"/>
                </a:cubicBezTo>
                <a:lnTo>
                  <a:pt x="280987" y="4064000"/>
                </a:lnTo>
                <a:cubicBezTo>
                  <a:pt x="125802" y="4064000"/>
                  <a:pt x="0" y="3938198"/>
                  <a:pt x="0" y="3783013"/>
                </a:cubicBezTo>
                <a:lnTo>
                  <a:pt x="0" y="28098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14708" tIns="314708" rIns="314708" bIns="314708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100" kern="1200" smtClean="0"/>
              <a:t>Path</a:t>
            </a:r>
            <a:endParaRPr lang="en-US" sz="6100" kern="1200" dirty="0"/>
          </a:p>
        </p:txBody>
      </p:sp>
      <p:sp>
        <p:nvSpPr>
          <p:cNvPr id="10" name="Freeform 9"/>
          <p:cNvSpPr/>
          <p:nvPr>
            <p:custDataLst>
              <p:tags r:id="rId7"/>
            </p:custDataLst>
          </p:nvPr>
        </p:nvSpPr>
        <p:spPr>
          <a:xfrm>
            <a:off x="4808029" y="1397000"/>
            <a:ext cx="2809874" cy="4064000"/>
          </a:xfrm>
          <a:custGeom>
            <a:avLst/>
            <a:gdLst>
              <a:gd name="connsiteX0" fmla="*/ 0 w 2809874"/>
              <a:gd name="connsiteY0" fmla="*/ 280987 h 4064000"/>
              <a:gd name="connsiteX1" fmla="*/ 280987 w 2809874"/>
              <a:gd name="connsiteY1" fmla="*/ 0 h 4064000"/>
              <a:gd name="connsiteX2" fmla="*/ 2528887 w 2809874"/>
              <a:gd name="connsiteY2" fmla="*/ 0 h 4064000"/>
              <a:gd name="connsiteX3" fmla="*/ 2809874 w 2809874"/>
              <a:gd name="connsiteY3" fmla="*/ 280987 h 4064000"/>
              <a:gd name="connsiteX4" fmla="*/ 2809874 w 2809874"/>
              <a:gd name="connsiteY4" fmla="*/ 3783013 h 4064000"/>
              <a:gd name="connsiteX5" fmla="*/ 2528887 w 2809874"/>
              <a:gd name="connsiteY5" fmla="*/ 4064000 h 4064000"/>
              <a:gd name="connsiteX6" fmla="*/ 280987 w 2809874"/>
              <a:gd name="connsiteY6" fmla="*/ 4064000 h 4064000"/>
              <a:gd name="connsiteX7" fmla="*/ 0 w 2809874"/>
              <a:gd name="connsiteY7" fmla="*/ 3783013 h 4064000"/>
              <a:gd name="connsiteX8" fmla="*/ 0 w 2809874"/>
              <a:gd name="connsiteY8" fmla="*/ 28098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874" h="4064000">
                <a:moveTo>
                  <a:pt x="0" y="280987"/>
                </a:moveTo>
                <a:cubicBezTo>
                  <a:pt x="0" y="125802"/>
                  <a:pt x="125802" y="0"/>
                  <a:pt x="280987" y="0"/>
                </a:cubicBezTo>
                <a:lnTo>
                  <a:pt x="2528887" y="0"/>
                </a:lnTo>
                <a:cubicBezTo>
                  <a:pt x="2684072" y="0"/>
                  <a:pt x="2809874" y="125802"/>
                  <a:pt x="2809874" y="280987"/>
                </a:cubicBezTo>
                <a:lnTo>
                  <a:pt x="2809874" y="3783013"/>
                </a:lnTo>
                <a:cubicBezTo>
                  <a:pt x="2809874" y="3938198"/>
                  <a:pt x="2684072" y="4064000"/>
                  <a:pt x="2528887" y="4064000"/>
                </a:cubicBezTo>
                <a:lnTo>
                  <a:pt x="280987" y="4064000"/>
                </a:lnTo>
                <a:cubicBezTo>
                  <a:pt x="125802" y="4064000"/>
                  <a:pt x="0" y="3938198"/>
                  <a:pt x="0" y="3783013"/>
                </a:cubicBezTo>
                <a:lnTo>
                  <a:pt x="0" y="28098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14708" tIns="314708" rIns="314708" bIns="314708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100" kern="1200" dirty="0" smtClean="0"/>
              <a:t>Exploit</a:t>
            </a:r>
            <a:endParaRPr lang="en-US" sz="61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4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5"/>
    </mc:Choice>
    <mc:Fallback xmlns="">
      <p:transition spd="slow" advTm="21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Exploit Constraints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DC5293-C593-416C-96B2-1E4E68158DB4}" type="datetime1">
              <a:rPr lang="en-US" smtClean="0"/>
              <a:t>8/15/2011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>
            <p:custDataLst>
              <p:tags r:id="rId6"/>
            </p:custDataLst>
          </p:nvPr>
        </p:nvGrpSpPr>
        <p:grpSpPr>
          <a:xfrm>
            <a:off x="1461921" y="1590675"/>
            <a:ext cx="2743200" cy="1381125"/>
            <a:chOff x="1112188" y="1590674"/>
            <a:chExt cx="2743200" cy="1381125"/>
          </a:xfrm>
        </p:grpSpPr>
        <p:sp>
          <p:nvSpPr>
            <p:cNvPr id="18" name="Rounded Rectangle 17"/>
            <p:cNvSpPr/>
            <p:nvPr/>
          </p:nvSpPr>
          <p:spPr>
            <a:xfrm>
              <a:off x="1112188" y="1676994"/>
              <a:ext cx="2743200" cy="129480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59896" y="2108596"/>
              <a:ext cx="954156" cy="7354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1850" y="1590674"/>
              <a:ext cx="2561975" cy="51792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Exploit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87478" y="2108596"/>
              <a:ext cx="596348" cy="7337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14052" y="2108596"/>
              <a:ext cx="1073426" cy="73544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Rounded Rectangle 28"/>
          <p:cNvSpPr/>
          <p:nvPr>
            <p:custDataLst>
              <p:tags r:id="rId7"/>
            </p:custDataLst>
          </p:nvPr>
        </p:nvSpPr>
        <p:spPr>
          <a:xfrm>
            <a:off x="4648200" y="1682605"/>
            <a:ext cx="2743200" cy="12835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>
            <p:custDataLst>
              <p:tags r:id="rId8"/>
            </p:custDataLst>
          </p:nvPr>
        </p:nvSpPr>
        <p:spPr>
          <a:xfrm>
            <a:off x="4782155" y="2106837"/>
            <a:ext cx="638503" cy="736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9"/>
            </p:custDataLst>
          </p:nvPr>
        </p:nvSpPr>
        <p:spPr>
          <a:xfrm>
            <a:off x="5503428" y="2106837"/>
            <a:ext cx="638503" cy="736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6224702" y="2106837"/>
            <a:ext cx="1077205" cy="736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11"/>
            </p:custDataLst>
          </p:nvPr>
        </p:nvSpPr>
        <p:spPr>
          <a:xfrm>
            <a:off x="5003073" y="1596283"/>
            <a:ext cx="2124492" cy="5778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Gadgets</a:t>
            </a:r>
          </a:p>
        </p:txBody>
      </p:sp>
      <p:cxnSp>
        <p:nvCxnSpPr>
          <p:cNvPr id="35" name="Straight Arrow Connector 29"/>
          <p:cNvCxnSpPr>
            <a:stCxn id="31" idx="3"/>
            <a:endCxn id="32" idx="0"/>
          </p:cNvCxnSpPr>
          <p:nvPr>
            <p:custDataLst>
              <p:tags r:id="rId12"/>
            </p:custDataLst>
          </p:nvPr>
        </p:nvCxnSpPr>
        <p:spPr>
          <a:xfrm flipV="1">
            <a:off x="5420659" y="2106837"/>
            <a:ext cx="402021" cy="368318"/>
          </a:xfrm>
          <a:prstGeom prst="curvedConnector4">
            <a:avLst>
              <a:gd name="adj1" fmla="val 10294"/>
              <a:gd name="adj2" fmla="val 146754"/>
            </a:avLst>
          </a:prstGeom>
          <a:noFill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29"/>
          <p:cNvCxnSpPr>
            <a:stCxn id="32" idx="3"/>
            <a:endCxn id="33" idx="0"/>
          </p:cNvCxnSpPr>
          <p:nvPr>
            <p:custDataLst>
              <p:tags r:id="rId13"/>
            </p:custDataLst>
          </p:nvPr>
        </p:nvCxnSpPr>
        <p:spPr>
          <a:xfrm flipV="1">
            <a:off x="6141931" y="2106837"/>
            <a:ext cx="621374" cy="368319"/>
          </a:xfrm>
          <a:prstGeom prst="curvedConnector4">
            <a:avLst>
              <a:gd name="adj1" fmla="val 6660"/>
              <a:gd name="adj2" fmla="val 162066"/>
            </a:avLst>
          </a:prstGeom>
          <a:noFill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29"/>
          <p:cNvCxnSpPr>
            <a:stCxn id="24" idx="3"/>
          </p:cNvCxnSpPr>
          <p:nvPr>
            <p:custDataLst>
              <p:tags r:id="rId14"/>
            </p:custDataLst>
          </p:nvPr>
        </p:nvCxnSpPr>
        <p:spPr>
          <a:xfrm flipV="1">
            <a:off x="4133559" y="2106837"/>
            <a:ext cx="967847" cy="368622"/>
          </a:xfrm>
          <a:prstGeom prst="curvedConnector3">
            <a:avLst>
              <a:gd name="adj1" fmla="val 50000"/>
            </a:avLst>
          </a:prstGeom>
          <a:noFill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15"/>
            </p:custDataLst>
          </p:nvPr>
        </p:nvSpPr>
        <p:spPr>
          <a:xfrm>
            <a:off x="2133600" y="3200400"/>
            <a:ext cx="4934505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M[ESP] = &amp;gadget1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M[ESP+off1] = &amp;gadget2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M[ESP+off2] = &amp;gadget3</a:t>
            </a:r>
          </a:p>
        </p:txBody>
      </p:sp>
      <p:sp>
        <p:nvSpPr>
          <p:cNvPr id="3" name="TextBox 2"/>
          <p:cNvSpPr txBox="1"/>
          <p:nvPr>
            <p:custDataLst>
              <p:tags r:id="rId16"/>
            </p:custDataLst>
          </p:nvPr>
        </p:nvSpPr>
        <p:spPr>
          <a:xfrm>
            <a:off x="555171" y="550279"/>
            <a:ext cx="7924800" cy="904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How do we ensure the ROP payload gets in the exploit?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ular Callout 6"/>
          <p:cNvSpPr/>
          <p:nvPr>
            <p:custDataLst>
              <p:tags r:id="rId17"/>
            </p:custDataLst>
          </p:nvPr>
        </p:nvSpPr>
        <p:spPr>
          <a:xfrm>
            <a:off x="304800" y="4952998"/>
            <a:ext cx="3900321" cy="457201"/>
          </a:xfrm>
          <a:prstGeom prst="wedgeRoundRectCallout">
            <a:avLst>
              <a:gd name="adj1" fmla="val -3396"/>
              <a:gd name="adj2" fmla="val -1224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Exploit Constraints</a:t>
            </a:r>
          </a:p>
        </p:txBody>
      </p:sp>
      <p:sp>
        <p:nvSpPr>
          <p:cNvPr id="5" name="Right Arrow 4"/>
          <p:cNvSpPr/>
          <p:nvPr>
            <p:custDataLst>
              <p:tags r:id="rId18"/>
            </p:custDataLst>
          </p:nvPr>
        </p:nvSpPr>
        <p:spPr>
          <a:xfrm>
            <a:off x="4367782" y="4952999"/>
            <a:ext cx="1956818" cy="117633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SMT</a:t>
            </a:r>
          </a:p>
        </p:txBody>
      </p:sp>
      <p:sp>
        <p:nvSpPr>
          <p:cNvPr id="8" name="Rectangle 7"/>
          <p:cNvSpPr/>
          <p:nvPr>
            <p:custDataLst>
              <p:tags r:id="rId19"/>
            </p:custDataLst>
          </p:nvPr>
        </p:nvSpPr>
        <p:spPr>
          <a:xfrm>
            <a:off x="6553200" y="4952999"/>
            <a:ext cx="2209800" cy="1176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xploit</a:t>
            </a:r>
          </a:p>
        </p:txBody>
      </p:sp>
      <p:sp>
        <p:nvSpPr>
          <p:cNvPr id="25" name="Rounded Rectangular Callout 24"/>
          <p:cNvSpPr/>
          <p:nvPr>
            <p:custDataLst>
              <p:tags r:id="rId20"/>
            </p:custDataLst>
          </p:nvPr>
        </p:nvSpPr>
        <p:spPr>
          <a:xfrm>
            <a:off x="304800" y="5638799"/>
            <a:ext cx="3900321" cy="457201"/>
          </a:xfrm>
          <a:prstGeom prst="wedgeRoundRectCallout">
            <a:avLst>
              <a:gd name="adj1" fmla="val -4233"/>
              <a:gd name="adj2" fmla="val -4389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Path Constraints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2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49"/>
    </mc:Choice>
    <mc:Fallback xmlns="">
      <p:transition spd="slow" advTm="38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Demo!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demo.mpeg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00" y="769938"/>
            <a:ext cx="8229600" cy="53943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5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30"/>
    </mc:Choice>
    <mc:Fallback xmlns="">
      <p:transition spd="slow" advTm="3513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148" objId="7"/>
        <p14:triggerEvt type="onClick" time="3148" objId="7"/>
        <p14:stopEvt time="30638" objId="7"/>
      </p14:showEvt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Background: Defenses and Return Oriented Programming (ROP)</a:t>
            </a:r>
          </a:p>
          <a:p>
            <a:r>
              <a:rPr lang="en-US" dirty="0" smtClean="0"/>
              <a:t>Q: ROP + Hardening</a:t>
            </a:r>
          </a:p>
          <a:p>
            <a:pPr lvl="1"/>
            <a:r>
              <a:rPr lang="en-US" dirty="0" smtClean="0"/>
              <a:t>Automatic ROP</a:t>
            </a:r>
          </a:p>
          <a:p>
            <a:pPr lvl="1"/>
            <a:r>
              <a:rPr lang="en-US" dirty="0" smtClean="0"/>
              <a:t>Automatic Hardening</a:t>
            </a:r>
            <a:endParaRPr lang="en-US" dirty="0"/>
          </a:p>
          <a:p>
            <a:r>
              <a:rPr lang="en-US" b="1" dirty="0" smtClean="0"/>
              <a:t>Evaluation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1F15C3-E042-4DDA-BDB7-EDBA148E5889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"/>
    </mc:Choice>
    <mc:Fallback xmlns="">
      <p:transition spd="slow" advTm="2873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Evaluation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Can Q harden exploits for real binary programs?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endParaRPr lang="en-US" sz="44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How much </a:t>
            </a:r>
            <a:r>
              <a:rPr lang="en-US" sz="4800" dirty="0" err="1" smtClean="0"/>
              <a:t>unrandomized</a:t>
            </a:r>
            <a:r>
              <a:rPr lang="en-US" sz="4800" dirty="0"/>
              <a:t> </a:t>
            </a:r>
            <a:r>
              <a:rPr lang="en-US" sz="4800" dirty="0" smtClean="0"/>
              <a:t>code is sufficient to create ROP payloads?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9"/>
    </mc:Choice>
    <mc:Fallback xmlns="">
      <p:transition spd="slow" advTm="20679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Real Exploits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168E0C2-E556-4357-9507-CAA5AEB33A2F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Q was able to </a:t>
            </a:r>
            <a:r>
              <a:rPr lang="en-US" b="1" dirty="0" smtClean="0"/>
              <a:t>automatically harden</a:t>
            </a:r>
            <a:r>
              <a:rPr lang="en-US" dirty="0" smtClean="0"/>
              <a:t> nine exploits downloaded from exploit-db.com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63621583"/>
              </p:ext>
            </p:extLst>
          </p:nvPr>
        </p:nvGraphicFramePr>
        <p:xfrm>
          <a:off x="603104" y="1752600"/>
          <a:ext cx="79312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152"/>
                <a:gridCol w="1628559"/>
                <a:gridCol w="170258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 CD to MP3 Converter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Fatplayer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133s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A-PDF Converter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378s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A-PDF Converter</a:t>
                      </a:r>
                      <a:r>
                        <a:rPr lang="en-US" sz="2400" baseline="0" dirty="0" smtClean="0"/>
                        <a:t> (SEH exploit)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357s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MP3</a:t>
                      </a:r>
                      <a:r>
                        <a:rPr lang="en-US" sz="2400" baseline="0" dirty="0" smtClean="0"/>
                        <a:t> CD Converter Pro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158s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rsync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opendchub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225s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gv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237s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Proftpd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854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24"/>
    </mc:Choice>
    <mc:Fallback xmlns="">
      <p:transition spd="slow" advTm="262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Causes of Broken Exploits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7200" y="609600"/>
            <a:ext cx="8229600" cy="3352800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en-US" sz="4800" dirty="0" smtClean="0"/>
              <a:t>Exploit used OS/binary-specific tricks/features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/>
          </a:p>
          <a:p>
            <a:pPr marL="685800" indent="-685800">
              <a:buFont typeface="+mj-lt"/>
              <a:buAutoNum type="arabicPeriod"/>
            </a:pPr>
            <a:r>
              <a:rPr lang="en-US" sz="4800" dirty="0" smtClean="0"/>
              <a:t>OS Defenses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8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8"/>
    </mc:Choice>
    <mc:Fallback xmlns="">
      <p:transition spd="slow" advTm="26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ROP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DEBF103-01F2-41C2-B0FA-061C7810FBF3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Given program size, what is the probability Q can create a payload?</a:t>
            </a:r>
          </a:p>
          <a:p>
            <a:pPr lvl="1"/>
            <a:r>
              <a:rPr lang="en-US" dirty="0" smtClean="0"/>
              <a:t>Measure over all programs in /</a:t>
            </a:r>
            <a:r>
              <a:rPr lang="en-US" dirty="0" err="1" smtClean="0"/>
              <a:t>usr</a:t>
            </a:r>
            <a:r>
              <a:rPr lang="en-US" dirty="0" smtClean="0"/>
              <a:t>/bin</a:t>
            </a:r>
          </a:p>
          <a:p>
            <a:endParaRPr lang="en-US" sz="3600" dirty="0" smtClean="0"/>
          </a:p>
          <a:p>
            <a:r>
              <a:rPr lang="en-US" sz="3600" dirty="0" smtClean="0"/>
              <a:t>Depends on target computation</a:t>
            </a:r>
          </a:p>
          <a:p>
            <a:pPr lvl="1"/>
            <a:r>
              <a:rPr lang="en-US" sz="3200" dirty="0" smtClean="0"/>
              <a:t>Call functions statically or dynamically linked by the program </a:t>
            </a:r>
            <a:r>
              <a:rPr lang="en-US" sz="3200" dirty="0" smtClean="0">
                <a:solidFill>
                  <a:schemeClr val="tx2"/>
                </a:solidFill>
              </a:rPr>
              <a:t>(blue on next slide)</a:t>
            </a:r>
          </a:p>
          <a:p>
            <a:pPr lvl="1"/>
            <a:r>
              <a:rPr lang="en-US" sz="3200" dirty="0" smtClean="0"/>
              <a:t>Call any function in </a:t>
            </a:r>
            <a:r>
              <a:rPr lang="en-US" sz="3200" dirty="0" err="1" smtClean="0"/>
              <a:t>libc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(red; harder)</a:t>
            </a:r>
          </a:p>
          <a:p>
            <a:pPr lvl="2"/>
            <a:r>
              <a:rPr lang="en-US" dirty="0" smtClean="0"/>
              <a:t>system, </a:t>
            </a:r>
            <a:r>
              <a:rPr lang="en-US" dirty="0" err="1" smtClean="0"/>
              <a:t>execv</a:t>
            </a:r>
            <a:r>
              <a:rPr lang="en-US" dirty="0" smtClean="0"/>
              <a:t>, connect, </a:t>
            </a:r>
            <a:r>
              <a:rPr lang="en-US" dirty="0" err="1" smtClean="0"/>
              <a:t>mprotect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00"/>
    </mc:Choice>
    <mc:Fallback xmlns="">
      <p:transition spd="slow" advTm="423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9725"/>
            <a:ext cx="80200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ROP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36355F-1E1E-443C-AD94-48E99A148D6A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37292" y="762000"/>
            <a:ext cx="677108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Probability that attack works</a:t>
            </a:r>
          </a:p>
        </p:txBody>
      </p:sp>
      <p:sp>
        <p:nvSpPr>
          <p:cNvPr id="8" name="Rounded Rectangular Callout 7"/>
          <p:cNvSpPr/>
          <p:nvPr>
            <p:custDataLst>
              <p:tags r:id="rId7"/>
            </p:custDataLst>
          </p:nvPr>
        </p:nvSpPr>
        <p:spPr>
          <a:xfrm>
            <a:off x="914400" y="635876"/>
            <a:ext cx="5587425" cy="990600"/>
          </a:xfrm>
          <a:prstGeom prst="wedgeRoundRectCallout">
            <a:avLst>
              <a:gd name="adj1" fmla="val -16638"/>
              <a:gd name="adj2" fmla="val 1230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Call linked functions in 80% of programs &gt;= 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true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(20KB)</a:t>
            </a:r>
          </a:p>
        </p:txBody>
      </p:sp>
      <p:sp>
        <p:nvSpPr>
          <p:cNvPr id="11" name="Rounded Rectangular Callout 10"/>
          <p:cNvSpPr/>
          <p:nvPr>
            <p:custDataLst>
              <p:tags r:id="rId8"/>
            </p:custDataLst>
          </p:nvPr>
        </p:nvSpPr>
        <p:spPr>
          <a:xfrm>
            <a:off x="1295400" y="3771900"/>
            <a:ext cx="6172200" cy="990600"/>
          </a:xfrm>
          <a:prstGeom prst="wedgeRoundRectCallout">
            <a:avLst>
              <a:gd name="adj1" fmla="val 10405"/>
              <a:gd name="adj2" fmla="val -1633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libc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functions in 80% of programs &gt;=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nslookup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(100KB)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1524000" y="5181600"/>
            <a:ext cx="7162800" cy="609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Program Size (bytes)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2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0"/>
    </mc:Choice>
    <mc:Fallback xmlns="">
      <p:transition spd="slow" advTm="4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Background: Defenses and Return Oriented Programming (ROP)</a:t>
            </a:r>
          </a:p>
          <a:p>
            <a:r>
              <a:rPr lang="en-US" dirty="0" smtClean="0"/>
              <a:t>Q: ROP + Hardening</a:t>
            </a:r>
          </a:p>
          <a:p>
            <a:pPr lvl="1"/>
            <a:r>
              <a:rPr lang="en-US" dirty="0" smtClean="0"/>
              <a:t>Automatic ROP</a:t>
            </a:r>
          </a:p>
          <a:p>
            <a:pPr lvl="1"/>
            <a:r>
              <a:rPr lang="en-US" dirty="0" smtClean="0"/>
              <a:t>Automatic Hardening</a:t>
            </a:r>
            <a:endParaRPr lang="en-US" dirty="0"/>
          </a:p>
          <a:p>
            <a:r>
              <a:rPr lang="en-US" dirty="0" smtClean="0"/>
              <a:t>Evaluation</a:t>
            </a:r>
          </a:p>
          <a:p>
            <a:r>
              <a:rPr lang="en-US" b="1" dirty="0" smtClean="0"/>
              <a:t>Limitations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1F15C3-E042-4DDA-BDB7-EDBA148E5889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"/>
    </mc:Choice>
    <mc:Fallback xmlns="">
      <p:transition spd="slow" advTm="2214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7200" y="6096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Single path (trace-based) analysis</a:t>
            </a:r>
          </a:p>
          <a:p>
            <a:pPr lvl="1"/>
            <a:r>
              <a:rPr lang="en-US" dirty="0" smtClean="0"/>
              <a:t>restrictive; prevents finding exploits</a:t>
            </a:r>
          </a:p>
          <a:p>
            <a:pPr lvl="1"/>
            <a:endParaRPr lang="en-US" dirty="0"/>
          </a:p>
          <a:p>
            <a:r>
              <a:rPr lang="en-US" dirty="0" smtClean="0"/>
              <a:t>Q’s gadgets types are not Turing-complete</a:t>
            </a:r>
          </a:p>
          <a:p>
            <a:pPr lvl="1"/>
            <a:r>
              <a:rPr lang="en-US" dirty="0" smtClean="0"/>
              <a:t>Calling system(“/bin/</a:t>
            </a:r>
            <a:r>
              <a:rPr lang="en-US" dirty="0" err="1" smtClean="0"/>
              <a:t>sh</a:t>
            </a:r>
            <a:r>
              <a:rPr lang="en-US" dirty="0" smtClean="0"/>
              <a:t>”)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mprotect</a:t>
            </a:r>
            <a:r>
              <a:rPr lang="en-US" dirty="0" smtClean="0"/>
              <a:t>()  usually enough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omparison with related work</a:t>
            </a:r>
          </a:p>
          <a:p>
            <a:pPr lvl="1"/>
            <a:endParaRPr lang="en-US" dirty="0"/>
          </a:p>
          <a:p>
            <a:r>
              <a:rPr lang="en-US" dirty="0" smtClean="0"/>
              <a:t>Q cannot find conditional gadgets</a:t>
            </a:r>
          </a:p>
          <a:p>
            <a:pPr lvl="1"/>
            <a:r>
              <a:rPr lang="en-US" dirty="0" smtClean="0"/>
              <a:t>Potential automation of interesting work on ROP without Returns </a:t>
            </a:r>
            <a:r>
              <a:rPr lang="en-US" b="1" dirty="0" smtClean="0"/>
              <a:t>[CDSSW10]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6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45"/>
    </mc:Choice>
    <mc:Fallback xmlns="">
      <p:transition spd="slow" advTm="46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Background: Defenses and Return Oriented Programming (ROP)</a:t>
            </a:r>
          </a:p>
          <a:p>
            <a:r>
              <a:rPr lang="en-US" dirty="0" smtClean="0"/>
              <a:t>Q: ROP + Hardening</a:t>
            </a:r>
          </a:p>
          <a:p>
            <a:pPr lvl="1"/>
            <a:r>
              <a:rPr lang="en-US" dirty="0" smtClean="0"/>
              <a:t>Automatic ROP</a:t>
            </a:r>
          </a:p>
          <a:p>
            <a:pPr lvl="1"/>
            <a:r>
              <a:rPr lang="en-US" dirty="0" smtClean="0"/>
              <a:t>Automatic Hardening</a:t>
            </a:r>
            <a:endParaRPr lang="en-US" dirty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Limitations</a:t>
            </a:r>
          </a:p>
          <a:p>
            <a:r>
              <a:rPr lang="en-US" b="1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1F15C3-E042-4DDA-BDB7-EDBA148E5889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6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"/>
    </mc:Choice>
    <mc:Fallback xmlns="">
      <p:transition spd="slow" advTm="136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E59911B-952A-4AFE-A5C5-185B17727B89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We built Q, a system that </a:t>
            </a:r>
            <a:r>
              <a:rPr lang="en-US" b="1" dirty="0" smtClean="0"/>
              <a:t>automatically hardens exploits</a:t>
            </a:r>
            <a:r>
              <a:rPr lang="en-US" dirty="0" smtClean="0"/>
              <a:t> to bypass defenses</a:t>
            </a:r>
          </a:p>
          <a:p>
            <a:pPr lvl="1"/>
            <a:r>
              <a:rPr lang="en-US" b="1" dirty="0" smtClean="0"/>
              <a:t>Challenge: </a:t>
            </a:r>
            <a:r>
              <a:rPr lang="en-US" dirty="0" smtClean="0"/>
              <a:t>Reusing small amounts of code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 </a:t>
            </a:r>
            <a:r>
              <a:rPr lang="en-US" b="1" dirty="0" smtClean="0"/>
              <a:t>automatically hardened nine </a:t>
            </a:r>
            <a:r>
              <a:rPr lang="en-US" dirty="0" smtClean="0"/>
              <a:t>real </a:t>
            </a:r>
            <a:r>
              <a:rPr lang="en-US" dirty="0"/>
              <a:t>exploits found in the </a:t>
            </a:r>
            <a:r>
              <a:rPr lang="en-US" dirty="0" smtClean="0"/>
              <a:t>wild against latest </a:t>
            </a:r>
            <a:r>
              <a:rPr lang="en-US" smtClean="0"/>
              <a:t>OS defenses</a:t>
            </a:r>
          </a:p>
          <a:p>
            <a:endParaRPr lang="en-US" dirty="0" smtClean="0"/>
          </a:p>
          <a:p>
            <a:r>
              <a:rPr lang="en-US" b="1" dirty="0" smtClean="0"/>
              <a:t>Takeaway:</a:t>
            </a:r>
            <a:r>
              <a:rPr lang="en-US" dirty="0" smtClean="0"/>
              <a:t> </a:t>
            </a:r>
            <a:r>
              <a:rPr lang="en-US" dirty="0" err="1" smtClean="0"/>
              <a:t>Unrandomized</a:t>
            </a:r>
            <a:r>
              <a:rPr lang="en-US" dirty="0" smtClean="0"/>
              <a:t> code is dangerous</a:t>
            </a:r>
          </a:p>
          <a:p>
            <a:pPr lvl="1"/>
            <a:r>
              <a:rPr lang="en-US" dirty="0" smtClean="0"/>
              <a:t>20KB</a:t>
            </a:r>
            <a:r>
              <a:rPr lang="en-US" b="1" dirty="0" smtClean="0"/>
              <a:t> </a:t>
            </a:r>
            <a:r>
              <a:rPr lang="en-US" dirty="0" smtClean="0"/>
              <a:t>makes DEP+ASLR ineffective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1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38"/>
    </mc:Choice>
    <mc:Fallback xmlns="">
      <p:transition spd="slow" advTm="4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Thanks!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Check out some of the gadgets Q can find at http://plaid.cylab.cmu.edu:8080/~ed/gadgets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Edward J. Schwartz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/>
              </a:rPr>
              <a:t>edmcman@cmu.edu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http://www.ece.cmu.edu/~ejschwar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7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4"/>
    </mc:Choice>
    <mc:Fallback xmlns="">
      <p:transition spd="slow" advTm="2094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Seminal ROP Paper </a:t>
            </a:r>
            <a:r>
              <a:rPr lang="en-US" b="1" dirty="0" smtClean="0"/>
              <a:t>[S07]</a:t>
            </a:r>
          </a:p>
          <a:p>
            <a:pPr lvl="1"/>
            <a:r>
              <a:rPr lang="en-US" dirty="0" smtClean="0"/>
              <a:t>Found Turing-complete gadgets in </a:t>
            </a:r>
            <a:r>
              <a:rPr lang="en-US" dirty="0" err="1" smtClean="0"/>
              <a:t>libc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ostly by hand</a:t>
            </a:r>
          </a:p>
          <a:p>
            <a:r>
              <a:rPr lang="en-US" dirty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utomatic </a:t>
            </a:r>
            <a:r>
              <a:rPr lang="en-US" dirty="0">
                <a:sym typeface="Wingdings" pitchFamily="2" charset="2"/>
              </a:rPr>
              <a:t>ROP </a:t>
            </a:r>
            <a:r>
              <a:rPr lang="en-US" b="1" dirty="0"/>
              <a:t>[HHF09,DKW10]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Focuses on large code bases (</a:t>
            </a:r>
            <a:r>
              <a:rPr lang="en-US" dirty="0" err="1">
                <a:sym typeface="Wingdings" pitchFamily="2" charset="2"/>
              </a:rPr>
              <a:t>libc</a:t>
            </a:r>
            <a:r>
              <a:rPr lang="en-US" dirty="0">
                <a:sym typeface="Wingdings" pitchFamily="2" charset="2"/>
              </a:rPr>
              <a:t>, mobile libraries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r>
              <a:rPr lang="en-US" dirty="0" smtClean="0"/>
              <a:t>Surgically Returning to </a:t>
            </a:r>
            <a:r>
              <a:rPr lang="en-US" dirty="0" err="1" smtClean="0"/>
              <a:t>Libc</a:t>
            </a:r>
            <a:r>
              <a:rPr lang="en-US" dirty="0" smtClean="0"/>
              <a:t>, </a:t>
            </a:r>
            <a:r>
              <a:rPr lang="en-US" b="1" dirty="0" smtClean="0"/>
              <a:t>[RMPB09]</a:t>
            </a:r>
          </a:p>
          <a:p>
            <a:pPr lvl="1"/>
            <a:r>
              <a:rPr lang="en-US" dirty="0" smtClean="0"/>
              <a:t>Calculated address of </a:t>
            </a:r>
            <a:r>
              <a:rPr lang="en-US" dirty="0" err="1" smtClean="0"/>
              <a:t>libc</a:t>
            </a:r>
            <a:r>
              <a:rPr lang="en-US" dirty="0" smtClean="0"/>
              <a:t> functions using ROP gadgets from program image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Implements a subset of our gadgets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Immunity’s DEPLIB, </a:t>
            </a:r>
            <a:r>
              <a:rPr lang="en-US" b="1" dirty="0" smtClean="0"/>
              <a:t>[No Paper]</a:t>
            </a:r>
          </a:p>
          <a:p>
            <a:pPr lvl="1"/>
            <a:r>
              <a:rPr lang="en-US" dirty="0" smtClean="0"/>
              <a:t>Tool for creating ROP payloads</a:t>
            </a:r>
          </a:p>
          <a:p>
            <a:pPr lvl="1"/>
            <a:r>
              <a:rPr lang="en-US" dirty="0" smtClean="0"/>
              <a:t>Also uses SMT for gadget discovery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public evaluation that we know of 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1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8"/>
    </mc:Choice>
    <mc:Fallback xmlns="">
      <p:transition spd="slow" advTm="5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Sizes of Gadget Sources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1" y="2306542"/>
            <a:ext cx="8882063" cy="224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2171700" y="4533900"/>
            <a:ext cx="4800600" cy="952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File size</a:t>
            </a: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(bytes)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-152400" y="2057400"/>
            <a:ext cx="685800" cy="2438400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Ratio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4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"/>
    </mc:Choice>
    <mc:Fallback xmlns="">
      <p:transition spd="slow" advTm="1209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Types of Gadgets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E0D5B86-D5FE-4820-860D-574C9585D181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8422"/>
            <a:ext cx="9144000" cy="53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>
            <p:custDataLst>
              <p:tags r:id="rId7"/>
            </p:custDataLst>
          </p:nvPr>
        </p:nvSpPr>
        <p:spPr>
          <a:xfrm>
            <a:off x="228600" y="544286"/>
            <a:ext cx="2819400" cy="1600200"/>
          </a:xfrm>
          <a:prstGeom prst="wedgeRoundRectCallout">
            <a:avLst>
              <a:gd name="adj1" fmla="val 110055"/>
              <a:gd name="adj2" fmla="val 1842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Number of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StoreMem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ular Callout 9"/>
          <p:cNvSpPr/>
          <p:nvPr>
            <p:custDataLst>
              <p:tags r:id="rId8"/>
            </p:custDataLst>
          </p:nvPr>
        </p:nvSpPr>
        <p:spPr>
          <a:xfrm>
            <a:off x="3276600" y="544286"/>
            <a:ext cx="2819400" cy="1600200"/>
          </a:xfrm>
          <a:prstGeom prst="wedgeRoundRectCallout">
            <a:avLst>
              <a:gd name="adj1" fmla="val 53298"/>
              <a:gd name="adj2" fmla="val 8290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Number of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ArithStore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>
          <a:xfrm>
            <a:off x="7924800" y="1295400"/>
            <a:ext cx="1066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7990114" y="4800600"/>
            <a:ext cx="1066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8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8"/>
    </mc:Choice>
    <mc:Fallback xmlns="">
      <p:transition spd="slow" advTm="1899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OS Defenses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49641EE-A51B-49A3-99D8-27A1498F6C5A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Modern OS defenses are designed to make exploiting difficult</a:t>
            </a:r>
          </a:p>
          <a:p>
            <a:pPr lvl="1"/>
            <a:r>
              <a:rPr lang="en-US" sz="3800" b="1" dirty="0"/>
              <a:t>ASLR: </a:t>
            </a:r>
            <a:r>
              <a:rPr lang="en-US" sz="3800" dirty="0"/>
              <a:t>Address Space Layout Randomization</a:t>
            </a:r>
          </a:p>
          <a:p>
            <a:pPr lvl="1"/>
            <a:r>
              <a:rPr lang="en-US" sz="3800" b="1" dirty="0"/>
              <a:t>DEP: </a:t>
            </a:r>
            <a:r>
              <a:rPr lang="en-US" sz="3800" dirty="0"/>
              <a:t>Data Execution </a:t>
            </a:r>
            <a:r>
              <a:rPr lang="en-US" sz="3800" dirty="0" smtClean="0"/>
              <a:t>Prevention</a:t>
            </a:r>
          </a:p>
          <a:p>
            <a:pPr lvl="1"/>
            <a:r>
              <a:rPr lang="en-US" sz="3800" dirty="0" smtClean="0"/>
              <a:t>Do not guarantee control flow integrity</a:t>
            </a:r>
            <a:endParaRPr lang="en-US" sz="5600" dirty="0"/>
          </a:p>
          <a:p>
            <a:pPr marL="0" indent="0">
              <a:buNone/>
            </a:pPr>
            <a:endParaRPr lang="en-US" sz="4800" b="1" dirty="0" smtClean="0"/>
          </a:p>
          <a:p>
            <a:r>
              <a:rPr lang="en-US" sz="4800" b="1" dirty="0" smtClean="0"/>
              <a:t>How difficult?</a:t>
            </a:r>
          </a:p>
          <a:p>
            <a:endParaRPr lang="en-US" sz="4800" b="1" dirty="0"/>
          </a:p>
          <a:p>
            <a:endParaRPr lang="en-US" sz="4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11"/>
    </mc:Choice>
    <mc:Fallback xmlns="">
      <p:transition spd="slow" advTm="3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49641EE-A51B-49A3-99D8-27A1498F6C5A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Exploit hardening: </a:t>
            </a:r>
            <a:br>
              <a:rPr lang="en-US" sz="4800" b="1" dirty="0" smtClean="0"/>
            </a:br>
            <a:r>
              <a:rPr lang="en-US" sz="4800" dirty="0" smtClean="0"/>
              <a:t>Modifying exploits to bypass defenses</a:t>
            </a:r>
            <a:endParaRPr lang="en-US" sz="4400" dirty="0" smtClean="0"/>
          </a:p>
          <a:p>
            <a:endParaRPr lang="en-US" sz="4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8"/>
    </mc:Choice>
    <mc:Fallback xmlns="">
      <p:transition spd="slow" advTm="223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 smtClean="0"/>
              <a:t>Background: Defenses and Return Oriented Programming (ROP)</a:t>
            </a:r>
          </a:p>
          <a:p>
            <a:r>
              <a:rPr lang="en-US" dirty="0" smtClean="0"/>
              <a:t>Q: ROP + Hardening</a:t>
            </a:r>
          </a:p>
          <a:p>
            <a:pPr lvl="1"/>
            <a:r>
              <a:rPr lang="en-US" dirty="0" smtClean="0"/>
              <a:t>Automatic ROP</a:t>
            </a:r>
          </a:p>
          <a:p>
            <a:pPr lvl="1"/>
            <a:r>
              <a:rPr lang="en-US" dirty="0" smtClean="0"/>
              <a:t>Automatic Hardening</a:t>
            </a:r>
            <a:endParaRPr lang="en-US" dirty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1F15C3-E042-4DDA-BDB7-EDBA148E5889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90"/>
    </mc:Choice>
    <mc:Fallback xmlns="">
      <p:transition spd="slow" advTm="409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2"/>
            </p:custDataLst>
          </p:nvPr>
        </p:nvSpPr>
        <p:spPr>
          <a:xfrm>
            <a:off x="228600" y="1600200"/>
            <a:ext cx="87630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Simple Exploit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92CFE2C-1929-4D80-9B3B-163BA8388876}" type="datetime1">
              <a:rPr lang="en-US" smtClean="0"/>
              <a:t>8/15/2011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32657" y="3893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Computation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81000" y="2362200"/>
            <a:ext cx="3048000" cy="1298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Shellcode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8"/>
            </p:custDataLst>
          </p:nvPr>
        </p:nvSpPr>
        <p:spPr>
          <a:xfrm>
            <a:off x="2971800" y="1447800"/>
            <a:ext cx="32004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latin typeface="Calibri" pitchFamily="34" charset="0"/>
                <a:cs typeface="Calibri" pitchFamily="34" charset="0"/>
              </a:rPr>
              <a:t>Exploit</a:t>
            </a: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6667500" y="3886200"/>
            <a:ext cx="24765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Control</a:t>
            </a:r>
          </a:p>
        </p:txBody>
      </p:sp>
      <p:sp>
        <p:nvSpPr>
          <p:cNvPr id="25" name="Rectangle 24"/>
          <p:cNvSpPr/>
          <p:nvPr>
            <p:custDataLst>
              <p:tags r:id="rId10"/>
            </p:custDataLst>
          </p:nvPr>
        </p:nvSpPr>
        <p:spPr>
          <a:xfrm>
            <a:off x="6858000" y="2362200"/>
            <a:ext cx="19050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Pointer</a:t>
            </a:r>
          </a:p>
        </p:txBody>
      </p:sp>
      <p:sp>
        <p:nvSpPr>
          <p:cNvPr id="26" name="Rectangle 25"/>
          <p:cNvSpPr/>
          <p:nvPr>
            <p:custDataLst>
              <p:tags r:id="rId11"/>
            </p:custDataLst>
          </p:nvPr>
        </p:nvSpPr>
        <p:spPr>
          <a:xfrm>
            <a:off x="3429000" y="2362200"/>
            <a:ext cx="3429000" cy="12984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Padding</a:t>
            </a:r>
          </a:p>
        </p:txBody>
      </p:sp>
      <p:cxnSp>
        <p:nvCxnSpPr>
          <p:cNvPr id="30" name="Straight Arrow Connector 29"/>
          <p:cNvCxnSpPr>
            <a:stCxn id="26" idx="3"/>
            <a:endCxn id="17" idx="1"/>
          </p:cNvCxnSpPr>
          <p:nvPr>
            <p:custDataLst>
              <p:tags r:id="rId12"/>
            </p:custDataLst>
          </p:nvPr>
        </p:nvCxnSpPr>
        <p:spPr>
          <a:xfrm flipH="1">
            <a:off x="381000" y="3011424"/>
            <a:ext cx="6477000" cy="12700"/>
          </a:xfrm>
          <a:prstGeom prst="curvedConnector5">
            <a:avLst>
              <a:gd name="adj1" fmla="val -3529"/>
              <a:gd name="adj2" fmla="val 4083425"/>
              <a:gd name="adj3" fmla="val 10126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2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7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2"/>
    </mc:Choice>
    <mc:Fallback xmlns="">
      <p:transition spd="slow" advTm="45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k5NtzQS25Pi2b5Y2O5u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uXBIXxtAfij0w4r461a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cxaTX1WcjXd364Zclk9O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gOIB50CFBKqNlYT9w7W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VwTtdFKanXRpgmalWWz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DiI1jcN1Sg4USbIBNWU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WWHwYbbZu4ZtTALcmym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kltZCl9CKU5amMjMdCQ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Vph8QAAl41omBl3ZyQQ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1DGQQN9LmEILLKFmSvN6"/>
  <p:tag name="TIMING" val="|11.3|14.1|11.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maq47h1bOZqlBvzshux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FEnHQ6MCCKkMILpwZRe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Px3AVx1Aq21yDr4BKwK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x5WdT9VhIlhZuMGqrUp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0ONN3KuGSjQE7hKCcCGk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uIgCQzpjnkER58q66aN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9QFpFOIMv1C1j4wrUVg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ZfcCc6wvx1wwzqXrTAB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f3OlzFgRKU2DQqc3CBgZ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uNv5tt1GXlHmZ8NRxRfF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tWAxePYZkP9Ez1PtbMQ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Vtq3fK4pKOlSjzvWfbIY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dlzM13FtPbFM066aAdV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gbDbC2ZgUw10UMbTWx3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iGIgXexEmYG3g4ttI0Jh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cwzpP4Bu25NS2T3L5rW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Ktr2CKTJZqLVVg5Fay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5WP1H6uVcNl9tbGyos2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gn2AqXUhlOjurCzOnvZ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xTpS4x2t8XMuFrZ6Fx0U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PZK4ZA5wSOHhQ8bxSnf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IWX7OgPr6Zw03q70ysnB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9tgNkg9kL3FOf7nueoyq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FZW58gRI7aNbeVvr9Iw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XvwOC1qpPSeoymqpiv2j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3q0llTJEfVILWYNHfwq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dcwRgwfWdA5JVv4NUXY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tsYxEss0XSr9dOOuDdo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Fd2iCsBt52YlJ4TJRNuc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hZPOohckfeAEPmef1YoxG"/>
  <p:tag name="TIMING" val="|13.2|14.2|29.9|14.9|7|8|38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Brd4DhzUQ8yE0i4mYQy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CbvK3qZquFomdHa2HFWB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tLXUQ8js5MCuP2zSd9U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gE4nbV9Sh4MOIJM8zR7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JIS8tOrNGTazvjQtWoj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0xIFSHOZH1Wnd8FOqXPu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I1jP65z3jCkEUlu3rkr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E8esi6UIIl6b0ROEImeC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fQouYTWYL19OmbADMs8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xIkCeMC5fLj6Tn4N71M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2buD34zLtZEgjG9lEal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vghczZk7O8osG88BIyw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sD4nEMnBoUiEGelRuAq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SQZ0d2rNaj6bOE8blyJc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91sTfR3V2U7WKdoDykaB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xuqGIjfRDZLoGXyjMzK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MwdPtwfxbomrvY5W9JB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8iydD3QWiPe2Pss3yMK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DwtzQdqZx5UVGwmnCMR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r8yULke9j3axJ1Wvoja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ruSgr8U5mymo4l1Vs6Lo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amxq5exBRvIlqyNOvxR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NlRGc19EFBT0LanSzqW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xQZVwx3PQjLwudlWRPN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IUsW6cuNWqgLSPnZABC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4RTUNH0p18KauYtz8KG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s6qoBvI3hraaGbO6Huq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rb9hKu55u1ORLcr3dhJ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TuFkaemu8LvR1qZmyUny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hZ4YgmP20QUFsuhafTQkv"/>
  <p:tag name="TIMING" val="|17.5|11.9|9.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JCCYSfeft3Tjlm3QvAxi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hOOPsBjv8PxbRAVwrRr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cF4dHBgcSyaXkO92MDVY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M9utVZ9GRdvbC9LfTIeV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1Tf6no4Ohhb7SUIeGg2b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s9bZgxJdJY6N8AeOCKB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05M70RDizE0daGIp14b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lv388SfC5YSGMub4oE9k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0LDGItN6TRXA42GcMLr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3eVfFIvZRN7FAIZRZoFu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xncwkCq2qu9RZUdDzUzY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EOAlpMaVVHWVGx28nSzP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wIJ4ElOLUI8EInVYdERv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7H53mSw2onFGicRVe72u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iMhgYqkL4D8mMLumPZou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qB7NtKrs8Xh5klZPrN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FnaBzBbBGYrmWjAYKokV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Kf66TgmKajpZnuS2MI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igdGBqqabziEvoNZdqN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DDdTv5vj61lSanE3LCh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uFOUXI18BSHCXQTdFVjZ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G60ZvJFvyROTBcMiAVt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K3pTZ6BUIekhNo7QLCi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leER4eTixrrxaE9vVKRF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FnaBzBbBGYrmWjAYKokV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Kf66TgmKajpZnuS2MI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igdGBqqabziEvoNZdqN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uFOUXI18BSHCXQTdFVjZ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G60ZvJFvyROTBcMiAVt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K3pTZ6BUIekhNo7QLC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Tb7on1uYIKEF7ZtOXIAz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leER4eTixrrxaE9vVKRF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4Yz9FnQaFKvrhyWkZekwH"/>
  <p:tag name="TIMING" val="|13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7mD6P87aOMrLSYonmZF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KuhKm54f6hefOXBR3dA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2tlHaEp1VMekmSlmt23V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cw30NvjL4EGEsOpEVqQ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0uBIvHKyKtnxgPDaQTH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YSCbtqdYBZV3OKNnlK3b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QrUYdaCqCYjRkU9oHEp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DIrkyJIsWoq226YJdjFkd"/>
  <p:tag name="TIMING" val="|8.2|6.7|8.5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VFXn1zP560vpo1siOpq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ecSixJZPOwdFJ1M6HuO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yoyOcJjyFwHKZ5g5NyS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ZrMYmDCrnY6gxae8r7lf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GeFIwgrjI547o61dnGV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JDIx5QF7KryxSLxjD7m0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zwltUJyzd5sCv7jJzT0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VOWmsHWdRjmGQfMCj16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uYr36GciXRhHAxxxgRCZ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p8Fe5MKe7sEkJCN2JgHY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FINZCe03kluyZnzPTKw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NZyjrLSRD5IULNLgJMr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dufFzWEzNycXXVw5uLZ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tKMQ6WIBn6cdVpAWmzKp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wVMFUlCmtRUHkIgvFd3fQ"/>
  <p:tag name="TIMING" val="|37.2|15.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5KfFKzbw6eBycbDJxHO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r60lv1I0EIZN8DoAPTT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4w9w6Y8ZcfVAj8Fo4aO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zp20lWSVCEie1tcYVJRF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RykfVqOJl6DbXJt5Dc7h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6L7fRD1p4A5u7lzxIRmBy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i46bc5f4fUnOxuG51r6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AQwsvP6Fye7Bgf9KeJu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ssfr2R06KCDCYn2S92bf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O8bZpxbFbJX6ugFJApX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8GWdrWhcmo2jQ1nhvqzu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E9KS5v94jhoFsfMXBUtP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q7wM5u0P0o5YP0yEuZk4N"/>
  <p:tag name="TIMING" val="|5.6|3.4|3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NDfhs4Zo5s5ii3H3bHdj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slV1JsXApd2Im6CN345U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A9XIgxILB2cLbTlqlwrv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gzHAqoE9dOPxLM41cqR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wBVJrCIztFRISn1F6j7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VE8zmkj0Dpfg35FHW1q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tM4QAC038qF52Np8UNy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F3TG0wjyv9b8GgASgofs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sBkV0on6192LZ5FGkNH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5Upo74L2pS7dBil4wUap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CPAVV8ubSeYrkZI4xwoez"/>
  <p:tag name="TIMING" val="|2.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5UhvcA4sLWylwpvBhjkZ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DMunkfhMUuY3Ou7CRbX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FfMVzUDR47hWhv0PfPbY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3ntB0uFr92N1r6eBoGm8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LSdBB2V8L9aBRikypYqU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uUPoMeQ9OQYDwHINS3pe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jkX92CCWHGpNZtnbgn6H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hvni47W9CvKhYodPN4Z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XkBCLxU1Gbs1xTpWM1R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8MqJoFeB9U5z5x2GrmpeB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PWQkqRiY5CQPybSmRGp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rslmflEsrJkcAMylOJR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eItvz0xybhisvnY3CXj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ulA5NwRFFknudDTKLDU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p8wyY3nnhuR6vGbazSlOv"/>
  <p:tag name="TIMING" val="|10.5|14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U8hamL7UCmL8d7Vtd1Gv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41al9SbGIizsrrOCa6y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XSkes18nG2RSsKTrzoqb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I5pLOiqTc1qW4g01BfJ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yLGtFAQAXQg4i5Vo3SgP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1unxC8ui1KmfwE5lCP2B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FZXU6dcQGOm1Jb67YI5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3ygiHfqNutsOnAH2h6b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0oGyWprNFzKVqrpn9rOvX"/>
  <p:tag name="TIMING" val="|4.3|3.1|12.8|14.3|12.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SuVTevRjwpK9hUmPUuA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yhmIxgGNyErab3lptKz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HE6GlcmBAOxZWDwvYADI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I6Iiuv1QGxUuzHCRVuq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FfOWKIwbA557m4OO9BOk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Db7HSXMYPfcBWZX3HRzJ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5r3OT6F9iU24txaMC44I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iYLDTSMzmkwD6GD33Fj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ySvqSUevFpip953gcNnI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MbaGm76Vos9SFOcFYg8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0EBz4nhpyHEX4wXq84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lGwy0NswjeLQkFZoLGuh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H9Fa8JNvoF3quKXAydV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dyyruB5Enn63YmSPEJI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MTaeqa7hl8zdW6CHebp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W60DiPOIhitZd5pwgpQv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rdNsGwS7qk7XuERTcF2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Za4YFFnLOmzyOcMWlzVM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l6Nxvg3c7EJJeSJlEWgf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Hf8MnEjQQLLGRGE80B4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dKpZ9Q06OAiFpypISoTh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Yy02GwVEaetd1nnousPJ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nch6JhJFkVFfMQZ7aua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YQ6ukmdqurHgoKnPIJlRV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l6Nxvg3c7EJJeSJlEWgf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Hf8MnEjQQLLGRGE80B4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MlnPCLeOnpXhjIV7qHmS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dKpZ9Q06OAiFpypISoTh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Yy02GwVEaetd1nnousPJ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nch6JhJFkVFfMQZ7aua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NtqYwMoRoAeDlKJtj4J1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l6Nxvg3c7EJJeSJlEWgf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Hf8MnEjQQLLGRGE80B4d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dKpZ9Q06OAiFpypISoTh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Yy02GwVEaetd1nnousPJ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nch6JhJFkVFfMQZ7aua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Rxza9ns3mGgyeFX3m7pHP"/>
  <p:tag name="TIMING" val="|25.5|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DnRIoCkotvWajFftc2t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ZCg955tpggEHtHqA1jT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QJQmBz7LfdWdXjKb4e0F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6Wq2BK7qqTG5wMxiJtUhu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KfJ6QPfFgbkKMqj0PZkP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7qxdSkK6nD5vFMRDhAa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3Ze24hZFDpzgDK9EGEl1i"/>
  <p:tag name="TIMING" val="|10.3|8.6|2.9|1.1|2.5|10.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cL6i6BmXV6MKFb14Oou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sqySWcdv3V8rIyNIsShh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ueSa18u16RJMiGJeEaJ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Cestg6WC9ZL0VkZLa5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p3oi9IRqUi7g98vcPicZ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1VMHB9Z98yXZIZXUmCuZ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HWf7Ydd7yeoDCEHyRn4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1iLpeT0Eo12lxwe98Ip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ChHl3CeEWlyXUXlyZj7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Bg6ajHfm3GjuFtHSQoqK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GMAChNzI6UxHfGqeSiwo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cnh7fvXuO8pTAqbdPrps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9.9|7.5|7.6"/>
  <p:tag name="DVSECTIONID" val="jCvpFakmFpCdl2C4lPq1D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MpMgEY5TltoTWbZVJCDb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XMWHjfDJXk6SDS6zsuDz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vAAn3YW1jAHarZkWEPg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l8pfRXujplTylVVG1boj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N3x6O999xuT9hm7WcFN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atq6fwPNj7hqMwPW9MR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ZH6oYei0OhwtEgwe6f8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d8nygt7jSDACqwiegYj4X"/>
  <p:tag name="TIMING" val="|9.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hiIYPIDBOA2hT3FHUDkJ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RQzA6gv04RsXc8ohG6aI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ovDLgsSePj1uqSoeBm6O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PVQxjCWdzstas4WkZ28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WHIvSruOCtbcFIUJ9fhC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1gqkihm3FF9GZ9PNKuI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cjXfviGRYV9zADhlh1FO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ZfoeqgTSzponGr5x9dry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3YJLUluMUZI1haW3R6a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iBsnHckujhbtbpvElxn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EFaUB6mko0okG7jwEirp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PNZwycKCpkdUXMcMBe7Y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4QJnkOT5k5IdQnV5yaA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7L9wjRGdiHxDI8MaRVJj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iEuu8ZSsvO8vCssLSq8k"/>
  <p:tag name="TIMING" val="|9|21.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bJVPRvGXo7z0JYeNv1o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GcEMjniE2h5ZAqBuZbw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69E2YFAiAB5XW5iBsbDx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3HoOW3qHUSja3Jb5ciEK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VKnNc02dAsJg8Wnvredk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FqmRiUZeGxkLMEq8QpFH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KteEfqbAsxtQy5ULYZk0b"/>
  <p:tag name="TIMING" val="|2.6|6.4|5.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rMAeHHRqwLVI4XqkI7e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WnaJ4jnOEFVOYAh4dhm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Q4AsHvHysU5gQd4YCy2I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MgYQ3EUWZv9nw58CBR6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JIJ4ZfFOdisAhktQs3Ev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6sGYP0WaB02Lwg6YEEh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pMlipFUnEyeAdNBsk0g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VWOO8Ko3sH5aCho0qFS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yvNdJuoZeKhfxJa0SbLy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GmDPAEeBieatoi1U0UFs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TnJEPqNGh8TcPqAUUJL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53lSYXaRT5Sltg5VOOOB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AbtAk60VHPSRiGiXrPv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jtXjOYUXOR43sapoC4QX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tCYpCRmY5xMNRZD0h10K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Mee8y3drzhpfZllpl3A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gFipLBMOXE3tPJaujj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uCHc3FzuaBe8KSGGgVn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FF3mxZTrOkRFEWDyDnn1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7N3wp9TTy3MZLRaqsoLV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NgGf76k8MUdoJDmllP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o61sK3daFGoTRffJTMN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5ysrM53q6Ql6p9ENm26Y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OuRn6Br20DUn1tZjg86f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N1yJv85Kjj2xBlCqgdycZ"/>
  <p:tag name="TIMING" val="|14.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yKP556qK8XUSJYzpYrY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c28aN2LXRQCfW6x0wkBf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t9J1KR9EgwIQyNXUjo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JmRu0ZQDhHDRhJAcBfN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fu2sRXVDrAdfyZrLiUOc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x5yK3B1dhkRqTfZh0bJC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8DjfXty54lTt9XWU7TjC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n86bL0UCsX0osev68t8c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WJi3nShpZQPKV6RhM49J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8ytFCNb955UqbmTID1k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yHioeQG32fwrBJzHgte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QvVvo4r8onxY0Lndzls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UJK99VKQP7pORNsJrCBU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8TCJNk2UTnHGbBbKfVvo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l52JMEJli7AYSlkzEAD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ycUALPTQr8NLQ8qlBHVV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7FchZcH5wkzs3xSJh5Z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oPkCOzUGBCHR4eotQG9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co4TsSqQWcrzhmWmo7bP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SwjckWjt1m1S1OOuKm40"/>
  <p:tag name="TIMING" val="|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LcsElNejnUVVDWyV61gK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pvX1xti1aMKfCRqOwCBC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DlJZOs19zYggNXGjgL0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aojGuhvE83FTRBixEP0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Ym4t8cmQBuLvblF8YJEU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RsXpwaLSGDasSBJn7bQ2D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BT551I6bkKUopXC09iii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7mqXRwRgmiXMLan3bDK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AMVIvXAmCwKqLJE4Qzj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rDbrC67Ey115MD191TG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1loEo6Na65DYliw3kueY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oFX13HyqnnV1BQ2YH0R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sNiJCXycLHriWJGn35C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2kHG0lMd6APtd9Jk5ARb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ziUjikXLLddbLX2WWcpx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tsvwEJ01OwDOKoLH3sg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dpbvEneTOcHEpMcEkFwj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1oLi8EEL4DHPsOLGeLK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yXdDbf9Xhf2Sct8SqRn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sS2xtbV6jGLz8ro68GH2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SjQdmtvdlsrQFHttEQEk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31FzbglHVuwzvXh19uY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rKLtKmMyOuVwfOyMhfR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j5cvbDG9m6y6AVOHvZ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EYHttncII8rvqFgea9R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GOCXJMoMiNC40nKMMXoEJ"/>
  <p:tag name="TIMING" val="|3.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hiIYPIDBOA2hT3FHUDk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wMHWzwh4Ii6jgUYIq7d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9gKEwH9BCoFFacIqUBWu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RQzA6gv04RsXc8ohG6aI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ovDLgsSePj1uqSoeBm6O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PVQxjCWdzstas4WkZ28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WHIvSruOCtbcFIUJ9fhC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1gqkihm3FF9GZ9PNKuIK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ZfoeqgTSzponGr5x9dry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3YJLUluMUZI1haW3R6a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iBsnHckujhbtbpvElxn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EFaUB6mko0okG7jwEirp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PNZwycKCpkdUXMcMBe7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TvOoxvmzGkm8gVKZQwKd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4QJnkOT5k5IdQnV5yaA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7L9wjRGdiHxDI8MaRVJj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8.5"/>
  <p:tag name="DVSECTIONID" val="ImfqOc0m5OwrvcFVuRpYe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FQE3sHYeI90Z79M8xW4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WKBnD4Upj6qle2mAAROd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DS9o6FWt7NOLUUr53Tki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yMVKLXmd7s6m6JeeYft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ws7s9uNVTvKJjmtlTZ6U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oDsd739wRTOErqHN6Pf9c"/>
  <p:tag name="TIMING" val="|7.2|0.8|0.8|5.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FxNIROV4PZVVfsCjNRp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ZKCZWUKUnAYGnfQ89De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CnpRLCltJ4YaNAEqDYZO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Oo70IzbfusN3VpjZ3iI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W5F2EmdrcLVRz0JKUMiu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nJFe7DUH5kuXr2lGUO1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H0kqjuzrwLmyGfKyTa5y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bmjK1qcVbxiEUymZTmU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Y3V84OH83JoXOY6yt8fB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dCFP1YkwSGjppoMH2XE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CQiqHMPGK20DSvJBMMAX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zVXX1Lfaj7uV0OxAgyG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GAblUwr1kuYdpqKWGXcjp"/>
  <p:tag name="TIMING" val="|10.4|0.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pLwhYraSEJXLgmsKK3rz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8WvU4bv2g7TiwcqKNOZ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nByHpdRtswflBBoOnBj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83QigioW2LgrHVmpfzwu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HyeuM3j8Zwubs0EZD3JQc"/>
  <p:tag name="TIMING" val="|16.8|14.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5VsHfjvh9kaArJHafvtc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zJ0g0s7R7AbyT3TMWAM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v9GL8vZcUNZllJHZj3ah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pTQEhtzSqSQAeQAfjBSV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zyH94XhJMBMUKNVuevD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i1WNFVKpKSUzw4LxzsO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CMzUr6WWdVyCKZTVjJHyD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uKvRo4JyphU2kiW7pBAH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Oj6NjPnniDZs3WEcydZ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0HsDx661rG0fWcLBKUa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2Re0sc3nHS3jiokGihhh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sN0srWt53awJFBoxETX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9FkllSFTyNmvWrUSCdc2j"/>
  <p:tag name="TIMING" val="|22.7|7.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cDTnh3CTKH4IprZ0L6UC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MyIIiKCnj8kkBmy3Fpt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FWcXxD8Q9mijQkEyLRg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azxv9Hm7YvBErA39ePaX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o4PDrHru8FtYTMwldZf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2hvep6ECT2pJy77UcqpF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PRrS2qDh7WWp2x7dilP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y9dodjMP3jKprDMx3eYB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z3ktTp2D6CA9ttujynMf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DQfE6HJZ8Dx6DTz5L3hkn"/>
  <p:tag name="TIMING" val="|11.4|0.7|0.7|0.8|1.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RdWylzNIBTaB228WRRyU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udBP9deiccVUb7xk4sPo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YSqraBwVHdAWJJWvqAti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G7Q1pxM55GUMeJoH3CM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LNIMmC3MfWnwRmfaM22C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kfnOny2fUH00bjB8cZ8B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1Wuc7IwRwpsYMBEA9d3P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Mey56UpN9TzqdqkarjI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xcw0uBPUyi8OafE2CCrI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pmndgYMJ7I2aGlz5pOYf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ipf4vpG6BslZNaChlQ8O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LZzjswcDK0d83YXctm3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PHxot8s77x5SDgucW9TY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MF6Ej9nLK9jbaSL334aD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2akHHgqT88SuUSiOPjK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YSCbtqdYBZV3OKNnlK3b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zr5CqS5ON4r6CWjBs6kR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iGXSLffRSxT6ATC4PxNj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2OgmudQD1VUo8oFy6QzV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dvlqZnhM3IQuE9CpK21f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cbKdphrXJoC8AK04dsm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yEKvVH6xUVnfj9GMYZl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RvyRpGOyTh61D5sTmJQc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LlrQnqumTLc5NfW3hpIm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68hwBk4DBfLYaJcqyjn3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OxicWirru7EFc9kM6pJ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gUIHT437VdcnPP9a8Dzh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7CwKDJ6kiwIOtYi77k9N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w4ZgewhEM5NnqFGcEIk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WoGmtYhp8I9g6rKnuz3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06xDrVFqt82o7BAS3imn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d9zesheK6aoknzOQwmJH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eHk8MCvKimFWSn3csocI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0Nd04dLZDfPcVRUjuBe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ErHqMjUluwZmHwUMxiYi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6Fsci8TAtFZY8MjErs4i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dz9opI3Wnzifk1YA1Ms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AOyvmoHhyH9jCHtMx9U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nJn8sTRwdqEOsS2UJawx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GSsiFQqiQQfTbq0gg95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Bvy5y72hnv1Y2uG9d05U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zyHBTsTnrr3NhWJAiigy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SdnvA6V4LriNW0nWdAoZ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UfdJqDINE1jPFtdoRMrn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vuZJdl5FatFii8iQGimY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t7kUJOJByGUjJIKGqmHY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ge3s0r7umBbz2u5GMX9yF"/>
  <p:tag name="TIMING" val="|6.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9ma460680HPf0SoiCgW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h7RkMBA7rXT7wBBc8k8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QrUYdaCqCYjRkU9oHEpD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oZpz6ZSZgNoEXYJEIIu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ttIRh7Kr2iUaXbFwU6f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QmUqzYxe4uicvVReHLfP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JN0yYbOoaFLsCmXRxLTO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RKFJFFouKBfKC7q1ZmqF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r3juhQduVXRjVfSfv80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F5u9rgOLu1TPZyfQpCY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gwnpIOlQJIo6fVgfJe3h4"/>
  <p:tag name="TIMING" val="|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VAbZF0rxoM3XAKi4qM6H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ASxfy2NKAkp5rOwPFP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wcrHm6pmRlSX7AobxF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bYFvraCuX85IZjrpsoK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xvitxB7hpadgGzz3BC7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ZJPdnfnTql9sqacXD0nF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uJCSQpM7w4lgvzDjeRUv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N2Ln0HaiA46IGGbV084j7"/>
  <p:tag name="TIMING" val="|6.6|1|0.9|5.7|4.9|5.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LJWFmu0GhRwgrRTct2DT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9CcfPEu6whUymGzTUBDH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F1vheeoviXLpAks7Fmb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mTudDz81gkypXaKxqgI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NX6fqNWhvCnpFCN1BO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ZKnzC8sf4p3ldoLLsfkc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Ranin8WVskhp6x6n8l5Y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1xu7JoETEHfm5WS8qOl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38gwgUdG1bICV8POfoxgz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aJrav0VgDeMXpeAsuqcD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KaN2japOjAny5MOKHG6U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n9apAEV3Qm23DZhmtGKQP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AR8ODJIwwBrm1CDJvuLt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vsNxoeZl4ftXAysQhj7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bDfKPXem4rXemF16ltwb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T314gFcrmnP2g9hDp26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wrW2NitRYwp3xs47JXX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0mcMPbYDkkV0KcJKGzaC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zM8LYOX7jVpkpWZQr2Q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krUA5Qot385Q8kfcgt3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6d8oQDZ7JHx3e5AvpX7j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6afXhwqOA4Dp0GpQGYPdz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mY35DqfmoJyr0hj8bflp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kFJo9Hi8B8Ostyghmqe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1RODym39YfgGEolehx4f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DxNKSTSVaqKiDRzw9W5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tUoG9f6OE5kbBxuAIxv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LXjPi4mUgj9uVmEhrYaS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Wc4t2BmImuhJVx46ShfUH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DaRWMWEZIU3iJDiRnYG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dIwpuU3YQnqyqwnzSxsI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uHNIzesyj7P5W9pnsKWJ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RacMuO58AMxkePCLlOwh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JlAd9v4IMgOOPCvMJEs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jHjkCj0vCIDLh6PlQrjD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xBVAKHp7dMByrRbgEA4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wp00fy4RPTMGOYizKnj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2dhaEBsZR6E3f5vAKrQ2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1lrP6KJooKrZPBqX357o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LL2cY5QGykfucIPBWCSX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CyTMZZWsCG4vvpCouT1p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HDVLC1Gp9vEfTm9HZ2HQ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0BjRVPTqt0TD8tjb6RK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pGcpZy7YVo1Uyit746yb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BSh84iNaE0ZsbCEvQliv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CeV1IYMExxll5k8QtPbL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U66QtyfdSHZ6g3d3zOn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6Pxkn0RtjjLAjOURvepk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62dsb9rgVc19wLwFK9YkU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XHgnQ4uazFG6RdR79Khf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VmKuFLo79Gh4m1Q0XKLu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o2DiGksWa5umQy7rsoiK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jaUOYtbviAhRXHQm43Fc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z0ahTwimbNybJtoSmY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vBSteGo5qSwAHPre88y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Btmti9mJ1EYZ3cJPkhmk8"/>
  <p:tag name="TIMING" val="|13.8|1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JWYtZ6K2SrL3gnutWZim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8ktR1G2UoknFRWvLHhlo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PDy4KEby5voeNE0754ZX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FAvyYbi001v4vPjXWnIP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N46UEx5v9afnJyJUETd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gD8QKzcho20pXXybF0g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IJ8bO77CfeaNkSp7qIOJ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35RloKHIzbnTUoHzL59M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f9DGMyzygKKfF3jsInUw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qqX0pQWJAQGhQHIIY98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nR9Ej1eFefcwqK6IQiUc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9FIEgjmLSg7fJdIL8JBx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yocBK0pKoE3MgihLADmO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aAXvZc1ppotf6ksEzlm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bXWqtm9XakV8eBEe0cJ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iJJc6VWm6FeimtiK9PDt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j1bXjV40sQxHo0yzIEf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bxHjVUOHXAr95vkEPkulp"/>
  <p:tag name="TIMING" val="|18.8|26.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jX6Q0kl9oSdwDVew3dT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AwdDGqt4JNraHeRsVKFj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SmDlcB1x4gemADmEVFk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4se0FAi9tyDV2kh24hsH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UsRgPz6KD7v2OTplx0Jo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S5OIHPeauSqarvk8deBP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I8U6LhFRbx7cdwBKVOOb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1jZiUdMoKLMQPM37IqZH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5"/>
  <p:tag name="DVSECTIONID" val="6fe34CwdX8rSy2H2TdDAYt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tQm42ypfpWvM7A6tns4M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pnGOHO6nbgmQP9VQaeZu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l3Fs0e3xCNo7qZndQB9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2dQLs98EgoqznzMGuDlxk"/>
  <p:tag name="TIMING" val="|18.4|8.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qgLWxwhQNh0A1D8eNRkD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sIIVsWonlk37CpH4GwfM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7QYJ5BOiG8zRO3eC3lrp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wU1JxJaNnRzlASXJRMz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xKADP4sUkAask3Il347T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1AJ2C3Y2hmhq3ASWm52Q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9QRBd6S5M3bjuz4fKGt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VBP7zpQClityulmHyC9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itsmEkuFQT0Ang9TT5kt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b8xU0wIuVKbPr7btq8q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rJGrbaa1yhajhjOJjXX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pyP1IqFc3SeUHNezkykT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E7PSEGOsHojbk7CarKm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5gFBocsAHOYsLaxWbcgTb"/>
  <p:tag name="TIMING" val="|4.6|0.5|0.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ODpnF0A3awP0T4itvq2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MBd0c26eaITlZMLm8vcx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Ha8Gb0umKY1qRO9ENxXV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7x5wH8iwQxHJU3SvR5K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14n5qav4zICLN8nZmwwt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kyUXdtIFzLHB3ABEil3d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RBsbMXoYbqJtreiLA32O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vAR5mizKyT0PvOxAFW9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IySmGMqShlLAebY0zq1D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d5TMpLTOgacTRjd0BNk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4VzlCEmJZ35olNsUnEYs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okjENzOejQHy0Yc39frx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OtYpxHpFI9zswe1XQMUK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HNMuHjvI0yrgwQGo26PD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CjCxuUx5hb7u51RR1e28J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POYXnrh1k0urAKKtZF7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cwvBeQKh48zKhGosWT8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eAKCEa1aYccDptN4DPcS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6Feh9KPFLCifihUQCczfU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xDhUFRgiNCO8Vwkvpcvd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n6bSd1DDCaWiGDSP9Nvj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t9ZkhG93pWMEgaINEeF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bCQHDA2HIgoKD2TTJWtz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w2nH6m9gElDPYmtA2z0H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gvxGTKuIHqTa6NkVtGy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VIxekzfDDya4ey7sN3My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cWKqSqGzR1iS0KEKIvr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gmyCeSwQl3d4Tfq97IL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gvvblwS4uanjrbFIkm6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RaFR2DV4MGel5263xZY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HzNetoooABIaElwtue8p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566DBhP6OWxOs64OawG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q8nm6dYTxfDsY1sbotf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CUoKx3vJ79E1tG7QN7zu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GPSbG1ZSUfJFH5LerPGja"/>
  <p:tag name="TIMING" val="|17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CPTqpG4CJ0AtubfRJLA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aqCnGjJzOBPQhyQ7EPEv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r0cWAVnNTIXfFsN10KS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DDTG0C7LqiXwZCaJJOc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S2TnjCPTDfrrmy2UUKF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BnkXeyKxisCZxecqQcXgw"/>
  <p:tag name="TIMING" val="|28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h8taQg14YbiwLQMCjvW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5xgCHOTrlyOdLKU8LyR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Wd627TAsmYY0pJdQ0E6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9PNb7hqabLZz3VUeyda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Ix52IaJnE5qQoqOvGB0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ecHZew0EoKoq7f65zgqO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utyuJeqUhdJHGOGQmuNEV"/>
  <p:tag name="TIMING" val="|1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5xgCHOTrlyOdLKU8LyRz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9PNb7hqabLZz3VUeyda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Ix52IaJnE5qQoqOvGB0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ecHZew0EoKoq7f65zgqO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OmZX7ZbKh95YevRINr7nX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8dxup3xzvFlFjTlJWcn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G2A3Nyi0luXAbaf465i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rXjzoA2KJzWk3trJ6W6P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4rWdKQkeq6crMAbQEWw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JZPRhc5qTRrISRCbPbpv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7BHRygi9itMiIWnTy88Z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2Ixx20ZulUbZyXXgqLlxa"/>
  <p:tag name="TIMING" val="|12.4|4.2|7.8|5.8|5.7|4.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03Hkes6llqETRd9qDP8J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VA8FNWDgn8DMBDae1P3X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DP5aJ8viQsM276byFaH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f5CwfoNjGAQzWiADdvL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Zyw32t9Sg2j8AZydS6ux"/>
</p:tagLst>
</file>

<file path=ppt/theme/theme1.xml><?xml version="1.0" encoding="utf-8"?>
<a:theme xmlns:a="http://schemas.openxmlformats.org/drawingml/2006/main" name="CM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600" dirty="0" smtClean="0"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3200"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020811-18739c-aslranddep</Template>
  <TotalTime>0</TotalTime>
  <Words>1902</Words>
  <Application>Microsoft Office PowerPoint</Application>
  <PresentationFormat>On-screen Show (4:3)</PresentationFormat>
  <Paragraphs>669</Paragraphs>
  <Slides>59</Slides>
  <Notes>56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CMU</vt:lpstr>
      <vt:lpstr>Q: Exploit Hardening Made Easy</vt:lpstr>
      <vt:lpstr>Downloading Exploits</vt:lpstr>
      <vt:lpstr>PowerPoint Presentation</vt:lpstr>
      <vt:lpstr>Downloading Exploits</vt:lpstr>
      <vt:lpstr>Causes of Broken Exploits</vt:lpstr>
      <vt:lpstr>OS Defenses</vt:lpstr>
      <vt:lpstr>PowerPoint Presentation</vt:lpstr>
      <vt:lpstr>Overview</vt:lpstr>
      <vt:lpstr>Simple Exploit</vt:lpstr>
      <vt:lpstr>Data Execution Prevention (DEP)</vt:lpstr>
      <vt:lpstr>Bypassing DEP</vt:lpstr>
      <vt:lpstr>Return Oriented Programming</vt:lpstr>
      <vt:lpstr>Return Oriented Programming</vt:lpstr>
      <vt:lpstr>Address Space Layout Randomization (ASLR)</vt:lpstr>
      <vt:lpstr>Return Oriented Programming + ASLR</vt:lpstr>
      <vt:lpstr>ASLR in Linux (Example)</vt:lpstr>
      <vt:lpstr>Consequences</vt:lpstr>
      <vt:lpstr>Overview</vt:lpstr>
      <vt:lpstr>Automatic ROP Overview</vt:lpstr>
      <vt:lpstr>ROP Overview</vt:lpstr>
      <vt:lpstr>Gadget Discovery</vt:lpstr>
      <vt:lpstr>Randomized Testing</vt:lpstr>
      <vt:lpstr>Q’s Gadget Types</vt:lpstr>
      <vt:lpstr>Q’s Gadget Types</vt:lpstr>
      <vt:lpstr>Q’s Gadget Types</vt:lpstr>
      <vt:lpstr>Randomized Testing</vt:lpstr>
      <vt:lpstr>SMT-Based Gadget Discovery</vt:lpstr>
      <vt:lpstr>SMT-Based Gadget Discovery</vt:lpstr>
      <vt:lpstr>ROP Overview</vt:lpstr>
      <vt:lpstr>Gadget Arrangement</vt:lpstr>
      <vt:lpstr>Arrangement: Storing to Memory</vt:lpstr>
      <vt:lpstr>Gadget Arrangement</vt:lpstr>
      <vt:lpstr>Arrangement: Storing to Memory</vt:lpstr>
      <vt:lpstr>Arrangement: Storing to Memory</vt:lpstr>
      <vt:lpstr>Gadget Arrangement</vt:lpstr>
      <vt:lpstr>ROP Overview</vt:lpstr>
      <vt:lpstr>Assignment</vt:lpstr>
      <vt:lpstr>Assignment: Register Mismatch</vt:lpstr>
      <vt:lpstr>Gadget Assignment</vt:lpstr>
      <vt:lpstr>Overview</vt:lpstr>
      <vt:lpstr>Exploit Hardening</vt:lpstr>
      <vt:lpstr>Trace-based Analysis</vt:lpstr>
      <vt:lpstr>Reasoning about Executions</vt:lpstr>
      <vt:lpstr>Exploit Constraints</vt:lpstr>
      <vt:lpstr>Exploit Constraints</vt:lpstr>
      <vt:lpstr>Demo!</vt:lpstr>
      <vt:lpstr>Overview</vt:lpstr>
      <vt:lpstr>Evaluation Questions</vt:lpstr>
      <vt:lpstr>Real Exploits</vt:lpstr>
      <vt:lpstr>ROP Probability</vt:lpstr>
      <vt:lpstr>ROP Probability</vt:lpstr>
      <vt:lpstr>Overview</vt:lpstr>
      <vt:lpstr>Limitations</vt:lpstr>
      <vt:lpstr>Overview</vt:lpstr>
      <vt:lpstr>Conclusion</vt:lpstr>
      <vt:lpstr>Thanks! </vt:lpstr>
      <vt:lpstr>Related Work</vt:lpstr>
      <vt:lpstr>Sizes of Gadget Sources</vt:lpstr>
      <vt:lpstr>Types of Gadgets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2011-08-15T08:11:25Z</dcterms:created>
  <dcterms:modified xsi:type="dcterms:W3CDTF">2011-08-15T08:16:25Z</dcterms:modified>
</cp:coreProperties>
</file>